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64" r:id="rId4"/>
    <p:sldId id="259" r:id="rId5"/>
    <p:sldId id="265" r:id="rId6"/>
    <p:sldId id="262" r:id="rId7"/>
    <p:sldId id="263" r:id="rId8"/>
    <p:sldId id="260" r:id="rId9"/>
    <p:sldId id="266" r:id="rId10"/>
    <p:sldId id="267" r:id="rId11"/>
    <p:sldId id="268" r:id="rId12"/>
    <p:sldId id="270" r:id="rId13"/>
    <p:sldId id="271" r:id="rId14"/>
    <p:sldId id="272" r:id="rId15"/>
    <p:sldId id="269" r:id="rId16"/>
    <p:sldId id="273" r:id="rId17"/>
    <p:sldId id="274" r:id="rId18"/>
    <p:sldId id="275" r:id="rId19"/>
    <p:sldId id="278" r:id="rId20"/>
    <p:sldId id="279" r:id="rId21"/>
    <p:sldId id="258"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10407ad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10407ad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715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42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239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45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145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591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491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526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78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807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79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50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25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8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91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174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28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56" name="Google Shape;56;p13"/>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2" name="Imagen 3">
            <a:extLst>
              <a:ext uri="{FF2B5EF4-FFF2-40B4-BE49-F238E27FC236}">
                <a16:creationId xmlns:a16="http://schemas.microsoft.com/office/drawing/2014/main" id="{5818BBAD-5C44-DBDF-9FBC-0532834FE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5943989" y="3235047"/>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grama de flujo: cinta perforada 2">
            <a:extLst>
              <a:ext uri="{FF2B5EF4-FFF2-40B4-BE49-F238E27FC236}">
                <a16:creationId xmlns:a16="http://schemas.microsoft.com/office/drawing/2014/main" id="{C5F03DF3-8ADC-F31D-C9FD-387A9992F4BD}"/>
              </a:ext>
            </a:extLst>
          </p:cNvPr>
          <p:cNvSpPr/>
          <p:nvPr/>
        </p:nvSpPr>
        <p:spPr>
          <a:xfrm rot="18974893">
            <a:off x="190847" y="1289753"/>
            <a:ext cx="3358911" cy="1411739"/>
          </a:xfrm>
          <a:prstGeom prst="flowChartPunchedTap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tx1"/>
                </a:solidFill>
              </a:rPr>
              <a:t>SEDE DE SAN ANDRÉS DE TUMACO-NARIÑO</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588003" y="297475"/>
            <a:ext cx="6705743" cy="400110"/>
          </a:xfrm>
          <a:prstGeom prst="rect">
            <a:avLst/>
          </a:prstGeom>
          <a:noFill/>
        </p:spPr>
        <p:txBody>
          <a:bodyPr wrap="square" rtlCol="0">
            <a:spAutoFit/>
          </a:bodyPr>
          <a:lstStyle/>
          <a:p>
            <a:r>
              <a:rPr lang="es-ES" sz="2000" dirty="0" smtClean="0">
                <a:latin typeface="Arial Rounded MT Bold" panose="020F0704030504030204" pitchFamily="34" charset="0"/>
                <a:cs typeface="Times New Roman" panose="02020603050405020304" pitchFamily="18" charset="0"/>
              </a:rPr>
              <a:t>Otras Técnicas y enfoques de la escuela matemática</a:t>
            </a:r>
            <a:endParaRPr lang="en-US" sz="2000" dirty="0">
              <a:latin typeface="Arial Rounded MT Bold" panose="020F0704030504030204" pitchFamily="34" charset="0"/>
              <a:cs typeface="Times New Roman" panose="02020603050405020304" pitchFamily="18" charset="0"/>
            </a:endParaRPr>
          </a:p>
        </p:txBody>
      </p:sp>
      <p:sp>
        <p:nvSpPr>
          <p:cNvPr id="5" name="Rectángulo 4"/>
          <p:cNvSpPr/>
          <p:nvPr/>
        </p:nvSpPr>
        <p:spPr>
          <a:xfrm>
            <a:off x="1298862" y="1024433"/>
            <a:ext cx="7284027" cy="615553"/>
          </a:xfrm>
          <a:prstGeom prst="rect">
            <a:avLst/>
          </a:prstGeom>
        </p:spPr>
        <p:txBody>
          <a:bodyPr wrap="square">
            <a:spAutoFit/>
          </a:bodyPr>
          <a:lstStyle/>
          <a:p>
            <a:r>
              <a:rPr lang="en-US" sz="1800" b="1" dirty="0">
                <a:latin typeface="Times New Roman" panose="02020603050405020304" pitchFamily="18" charset="0"/>
                <a:cs typeface="Times New Roman" panose="02020603050405020304" pitchFamily="18" charset="0"/>
              </a:rPr>
              <a:t>Probabilidad y </a:t>
            </a:r>
            <a:r>
              <a:rPr lang="en-US" sz="1800" b="1" dirty="0" smtClean="0">
                <a:latin typeface="Times New Roman" panose="02020603050405020304" pitchFamily="18" charset="0"/>
                <a:cs typeface="Times New Roman" panose="02020603050405020304" pitchFamily="18" charset="0"/>
              </a:rPr>
              <a:t>Estadística</a:t>
            </a:r>
            <a:r>
              <a:rPr lang="en-US" b="1" dirty="0" smtClean="0"/>
              <a:t>: </a:t>
            </a:r>
            <a:r>
              <a:rPr lang="en-US" sz="1600" dirty="0" smtClean="0">
                <a:latin typeface="Times New Roman" panose="02020603050405020304" pitchFamily="18" charset="0"/>
                <a:cs typeface="Times New Roman" panose="02020603050405020304" pitchFamily="18" charset="0"/>
              </a:rPr>
              <a:t>Permite </a:t>
            </a:r>
            <a:r>
              <a:rPr lang="en-US" sz="1600" dirty="0">
                <a:latin typeface="Times New Roman" panose="02020603050405020304" pitchFamily="18" charset="0"/>
                <a:cs typeface="Times New Roman" panose="02020603050405020304" pitchFamily="18" charset="0"/>
              </a:rPr>
              <a:t>el máximo de información posible a partir de datos disponibles. Utilizado principalmente donde los datos son </a:t>
            </a:r>
            <a:r>
              <a:rPr lang="en-US" sz="1600" dirty="0" smtClean="0">
                <a:latin typeface="Times New Roman" panose="02020603050405020304" pitchFamily="18" charset="0"/>
                <a:cs typeface="Times New Roman" panose="02020603050405020304" pitchFamily="18" charset="0"/>
              </a:rPr>
              <a:t>difíciles</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de </a:t>
            </a:r>
            <a:r>
              <a:rPr lang="en-US" sz="1600" dirty="0">
                <a:latin typeface="Times New Roman" panose="02020603050405020304" pitchFamily="18" charset="0"/>
                <a:cs typeface="Times New Roman" panose="02020603050405020304" pitchFamily="18" charset="0"/>
              </a:rPr>
              <a:t>obtener.</a:t>
            </a:r>
          </a:p>
        </p:txBody>
      </p:sp>
      <p:sp>
        <p:nvSpPr>
          <p:cNvPr id="6" name="Rectángulo 5"/>
          <p:cNvSpPr/>
          <p:nvPr/>
        </p:nvSpPr>
        <p:spPr>
          <a:xfrm>
            <a:off x="1298861" y="1893573"/>
            <a:ext cx="7356765" cy="615553"/>
          </a:xfrm>
          <a:prstGeom prst="rect">
            <a:avLst/>
          </a:prstGeom>
        </p:spPr>
        <p:txBody>
          <a:bodyPr wrap="square">
            <a:spAutoFit/>
          </a:bodyPr>
          <a:lstStyle/>
          <a:p>
            <a:r>
              <a:rPr lang="en-US" sz="1800" b="1" dirty="0">
                <a:latin typeface="Times New Roman" panose="02020603050405020304" pitchFamily="18" charset="0"/>
                <a:cs typeface="Times New Roman" panose="02020603050405020304" pitchFamily="18" charset="0"/>
              </a:rPr>
              <a:t>Programación </a:t>
            </a:r>
            <a:r>
              <a:rPr lang="en-US" sz="1800" b="1" dirty="0" smtClean="0">
                <a:latin typeface="Times New Roman" panose="02020603050405020304" pitchFamily="18" charset="0"/>
                <a:cs typeface="Times New Roman" panose="02020603050405020304" pitchFamily="18" charset="0"/>
              </a:rPr>
              <a:t>Lineal: </a:t>
            </a:r>
            <a:r>
              <a:rPr lang="en-US" sz="1600" dirty="0" smtClean="0">
                <a:latin typeface="Times New Roman" panose="02020603050405020304" pitchFamily="18" charset="0"/>
                <a:cs typeface="Times New Roman" panose="02020603050405020304" pitchFamily="18" charset="0"/>
              </a:rPr>
              <a:t>La </a:t>
            </a:r>
            <a:r>
              <a:rPr lang="en-US" sz="1600" dirty="0">
                <a:latin typeface="Times New Roman" panose="02020603050405020304" pitchFamily="18" charset="0"/>
                <a:cs typeface="Times New Roman" panose="02020603050405020304" pitchFamily="18" charset="0"/>
              </a:rPr>
              <a:t>programación lineal es una técnica matemática que permite optimizar una función objetivo.</a:t>
            </a:r>
          </a:p>
        </p:txBody>
      </p:sp>
      <p:sp>
        <p:nvSpPr>
          <p:cNvPr id="7" name="Rectángulo 6"/>
          <p:cNvSpPr/>
          <p:nvPr/>
        </p:nvSpPr>
        <p:spPr>
          <a:xfrm>
            <a:off x="1298861" y="2664420"/>
            <a:ext cx="6920348" cy="89255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Simulación:</a:t>
            </a:r>
            <a:r>
              <a:rPr lang="en-US" dirty="0"/>
              <a:t> </a:t>
            </a:r>
            <a:r>
              <a:rPr lang="en-US" sz="1600" dirty="0" smtClean="0">
                <a:latin typeface="Times New Roman" panose="02020603050405020304" pitchFamily="18" charset="0"/>
                <a:cs typeface="Times New Roman" panose="02020603050405020304" pitchFamily="18" charset="0"/>
              </a:rPr>
              <a:t>Se </a:t>
            </a:r>
            <a:r>
              <a:rPr lang="en-US" sz="1600" dirty="0">
                <a:latin typeface="Times New Roman" panose="02020603050405020304" pitchFamily="18" charset="0"/>
                <a:cs typeface="Times New Roman" panose="02020603050405020304" pitchFamily="18" charset="0"/>
              </a:rPr>
              <a:t>refiere al estudio de un sistema o sus componentes manipulando su representación matemática para analizar su comportamiento mediante el uso de programas </a:t>
            </a:r>
            <a:r>
              <a:rPr lang="en-US" sz="1600" dirty="0" smtClean="0">
                <a:latin typeface="Times New Roman" panose="02020603050405020304" pitchFamily="18" charset="0"/>
                <a:cs typeface="Times New Roman" panose="02020603050405020304" pitchFamily="18" charset="0"/>
              </a:rPr>
              <a:t>informáticos.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12170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2597729" y="228600"/>
            <a:ext cx="4094018" cy="400110"/>
          </a:xfrm>
          <a:prstGeom prst="rect">
            <a:avLst/>
          </a:prstGeom>
          <a:noFill/>
        </p:spPr>
        <p:txBody>
          <a:bodyPr wrap="square" rtlCol="0">
            <a:spAutoFit/>
          </a:bodyPr>
          <a:lstStyle/>
          <a:p>
            <a:r>
              <a:rPr lang="es-ES" sz="2000" dirty="0" smtClean="0">
                <a:latin typeface="Arial Rounded MT Bold" panose="020F0704030504030204" pitchFamily="34" charset="0"/>
                <a:cs typeface="Times New Roman" panose="02020603050405020304" pitchFamily="18" charset="0"/>
              </a:rPr>
              <a:t>Investigación de operaciones</a:t>
            </a:r>
            <a:endParaRPr lang="en-US" sz="2000" dirty="0">
              <a:latin typeface="Arial Rounded MT Bold" panose="020F0704030504030204" pitchFamily="34" charset="0"/>
              <a:cs typeface="Times New Roman" panose="02020603050405020304" pitchFamily="18" charset="0"/>
            </a:endParaRPr>
          </a:p>
        </p:txBody>
      </p:sp>
      <p:sp>
        <p:nvSpPr>
          <p:cNvPr id="3" name="Rectángulo 2"/>
          <p:cNvSpPr/>
          <p:nvPr/>
        </p:nvSpPr>
        <p:spPr>
          <a:xfrm>
            <a:off x="1384585" y="924695"/>
            <a:ext cx="6491724" cy="2831544"/>
          </a:xfrm>
          <a:prstGeom prst="rect">
            <a:avLst/>
          </a:prstGeom>
        </p:spPr>
        <p:txBody>
          <a:bodyPr wrap="square">
            <a:spAutoFit/>
          </a:bodyPr>
          <a:lstStyle/>
          <a:p>
            <a:r>
              <a:rPr lang="en-US" sz="1800" b="1" dirty="0">
                <a:latin typeface="Times New Roman" panose="02020603050405020304" pitchFamily="18" charset="0"/>
                <a:cs typeface="Times New Roman" panose="02020603050405020304" pitchFamily="18" charset="0"/>
              </a:rPr>
              <a:t>Toma de </a:t>
            </a:r>
            <a:r>
              <a:rPr lang="en-US" sz="1800" b="1" dirty="0" smtClean="0">
                <a:latin typeface="Times New Roman" panose="02020603050405020304" pitchFamily="18" charset="0"/>
                <a:cs typeface="Times New Roman" panose="02020603050405020304" pitchFamily="18" charset="0"/>
              </a:rPr>
              <a:t>Decisiones: </a:t>
            </a:r>
            <a:r>
              <a:rPr lang="en-US" sz="1600" dirty="0" smtClean="0">
                <a:latin typeface="Times New Roman" panose="02020603050405020304" pitchFamily="18" charset="0"/>
                <a:cs typeface="Times New Roman" panose="02020603050405020304" pitchFamily="18" charset="0"/>
              </a:rPr>
              <a:t>La </a:t>
            </a:r>
            <a:r>
              <a:rPr lang="en-US" sz="1600" dirty="0">
                <a:latin typeface="Times New Roman" panose="02020603050405020304" pitchFamily="18" charset="0"/>
                <a:cs typeface="Times New Roman" panose="02020603050405020304" pitchFamily="18" charset="0"/>
              </a:rPr>
              <a:t>investigación de operaciones se enfoca en el proceso de toma de decisiones, utilizando métodos científicos y matemáticos para identificar la mejor alternativa entre varias opciones</a:t>
            </a:r>
            <a:r>
              <a:rPr lang="en-US" sz="1600" dirty="0" smtClean="0">
                <a:latin typeface="Times New Roman" panose="02020603050405020304" pitchFamily="18" charset="0"/>
                <a:cs typeface="Times New Roman" panose="02020603050405020304" pitchFamily="18" charset="0"/>
              </a:rPr>
              <a:t>.</a:t>
            </a:r>
          </a:p>
          <a:p>
            <a:endParaRPr lang="en-US" dirty="0"/>
          </a:p>
          <a:p>
            <a:r>
              <a:rPr lang="en-US" sz="1800" b="1" dirty="0" smtClean="0">
                <a:latin typeface="Times New Roman" panose="02020603050405020304" pitchFamily="18" charset="0"/>
                <a:cs typeface="Times New Roman" panose="02020603050405020304" pitchFamily="18" charset="0"/>
              </a:rPr>
              <a:t>Optimización:</a:t>
            </a:r>
            <a:r>
              <a:rPr lang="en-US" dirty="0" smtClean="0"/>
              <a:t> </a:t>
            </a:r>
            <a:r>
              <a:rPr lang="en-US" sz="1600" dirty="0" smtClean="0">
                <a:latin typeface="Times New Roman" panose="02020603050405020304" pitchFamily="18" charset="0"/>
                <a:cs typeface="Times New Roman" panose="02020603050405020304" pitchFamily="18" charset="0"/>
              </a:rPr>
              <a:t>Uno </a:t>
            </a:r>
            <a:r>
              <a:rPr lang="en-US" sz="1600" dirty="0">
                <a:latin typeface="Times New Roman" panose="02020603050405020304" pitchFamily="18" charset="0"/>
                <a:cs typeface="Times New Roman" panose="02020603050405020304" pitchFamily="18" charset="0"/>
              </a:rPr>
              <a:t>de los principales objetivos de la investigación de operaciones es optimizar el uso de recursos, como tiempo, el dinero y la mano de obra, para mejorar la eficiencia de los procesos empresariales</a:t>
            </a:r>
            <a:r>
              <a:rPr lang="en-US" sz="1600" dirty="0" smtClean="0">
                <a:latin typeface="Times New Roman" panose="02020603050405020304" pitchFamily="18" charset="0"/>
                <a:cs typeface="Times New Roman" panose="02020603050405020304" pitchFamily="18" charset="0"/>
              </a:rPr>
              <a:t>.</a:t>
            </a:r>
          </a:p>
          <a:p>
            <a:endParaRPr lang="en-US" dirty="0"/>
          </a:p>
          <a:p>
            <a:r>
              <a:rPr lang="en-US" sz="1800" b="1" dirty="0" smtClean="0">
                <a:latin typeface="Times New Roman" panose="02020603050405020304" pitchFamily="18" charset="0"/>
                <a:cs typeface="Times New Roman" panose="02020603050405020304" pitchFamily="18" charset="0"/>
              </a:rPr>
              <a:t>Resolución </a:t>
            </a:r>
            <a:r>
              <a:rPr lang="en-US" sz="1800" b="1" dirty="0">
                <a:latin typeface="Times New Roman" panose="02020603050405020304" pitchFamily="18" charset="0"/>
                <a:cs typeface="Times New Roman" panose="02020603050405020304" pitchFamily="18" charset="0"/>
              </a:rPr>
              <a:t>de </a:t>
            </a:r>
            <a:r>
              <a:rPr lang="en-US" sz="1800" b="1" dirty="0" smtClean="0">
                <a:latin typeface="Times New Roman" panose="02020603050405020304" pitchFamily="18" charset="0"/>
                <a:cs typeface="Times New Roman" panose="02020603050405020304" pitchFamily="18" charset="0"/>
              </a:rPr>
              <a:t>Problemas:</a:t>
            </a:r>
            <a:r>
              <a:rPr lang="en-US" dirty="0" smtClean="0"/>
              <a:t> </a:t>
            </a:r>
            <a:r>
              <a:rPr lang="en-US" sz="1600" dirty="0" smtClean="0">
                <a:latin typeface="Times New Roman" panose="02020603050405020304" pitchFamily="18" charset="0"/>
                <a:cs typeface="Times New Roman" panose="02020603050405020304" pitchFamily="18" charset="0"/>
              </a:rPr>
              <a:t>La </a:t>
            </a:r>
            <a:r>
              <a:rPr lang="en-US" sz="1600" dirty="0">
                <a:latin typeface="Times New Roman" panose="02020603050405020304" pitchFamily="18" charset="0"/>
                <a:cs typeface="Times New Roman" panose="02020603050405020304" pitchFamily="18" charset="0"/>
              </a:rPr>
              <a:t>investigación de operaciones utiliza métodos cuantitativos y análisis sistemático para identificar y empresariales complejos, resolver problemas buscando soluciones óptimas.</a:t>
            </a:r>
          </a:p>
        </p:txBody>
      </p:sp>
    </p:spTree>
    <p:extLst>
      <p:ext uri="{BB962C8B-B14F-4D97-AF65-F5344CB8AC3E}">
        <p14:creationId xmlns:p14="http://schemas.microsoft.com/office/powerpoint/2010/main" val="19277357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244442" y="263130"/>
            <a:ext cx="7762011" cy="400110"/>
          </a:xfrm>
          <a:prstGeom prst="rect">
            <a:avLst/>
          </a:prstGeom>
        </p:spPr>
        <p:txBody>
          <a:bodyPr wrap="square">
            <a:spAutoFit/>
          </a:bodyPr>
          <a:lstStyle/>
          <a:p>
            <a:r>
              <a:rPr lang="en-US" sz="2000" dirty="0">
                <a:latin typeface="Arial Rounded MT Bold" panose="020F0704030504030204" pitchFamily="34" charset="0"/>
              </a:rPr>
              <a:t>METODOLOGÍA DE LA INVESTIGACIÓN DE OPERACIONES</a:t>
            </a:r>
          </a:p>
        </p:txBody>
      </p:sp>
      <p:sp>
        <p:nvSpPr>
          <p:cNvPr id="4" name="Rectángulo 3"/>
          <p:cNvSpPr/>
          <p:nvPr/>
        </p:nvSpPr>
        <p:spPr>
          <a:xfrm>
            <a:off x="1125020" y="1420007"/>
            <a:ext cx="1509151"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1. Análisis</a:t>
            </a:r>
            <a:endParaRPr lang="en-US" sz="2000" dirty="0">
              <a:latin typeface="Times New Roman" panose="02020603050405020304" pitchFamily="18" charset="0"/>
              <a:cs typeface="Times New Roman" panose="02020603050405020304" pitchFamily="18" charset="0"/>
            </a:endParaRPr>
          </a:p>
        </p:txBody>
      </p:sp>
      <p:sp>
        <p:nvSpPr>
          <p:cNvPr id="5" name="Rectángulo 4"/>
          <p:cNvSpPr/>
          <p:nvPr/>
        </p:nvSpPr>
        <p:spPr>
          <a:xfrm>
            <a:off x="1125020" y="2151793"/>
            <a:ext cx="3446976"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2. Determinación </a:t>
            </a:r>
            <a:r>
              <a:rPr lang="en-US" sz="2000" dirty="0">
                <a:latin typeface="Times New Roman" panose="02020603050405020304" pitchFamily="18" charset="0"/>
                <a:cs typeface="Times New Roman" panose="02020603050405020304" pitchFamily="18" charset="0"/>
              </a:rPr>
              <a:t>del </a:t>
            </a:r>
            <a:r>
              <a:rPr lang="en-US" sz="2000" dirty="0" smtClean="0">
                <a:latin typeface="Times New Roman" panose="02020603050405020304" pitchFamily="18" charset="0"/>
                <a:cs typeface="Times New Roman" panose="02020603050405020304" pitchFamily="18" charset="0"/>
              </a:rPr>
              <a:t>problema</a:t>
            </a:r>
            <a:endParaRPr lang="en-US" sz="2000" dirty="0">
              <a:latin typeface="Times New Roman" panose="02020603050405020304" pitchFamily="18" charset="0"/>
              <a:cs typeface="Times New Roman" panose="02020603050405020304" pitchFamily="18" charset="0"/>
            </a:endParaRPr>
          </a:p>
        </p:txBody>
      </p:sp>
      <p:sp>
        <p:nvSpPr>
          <p:cNvPr id="6" name="Rectángulo 5"/>
          <p:cNvSpPr/>
          <p:nvPr/>
        </p:nvSpPr>
        <p:spPr>
          <a:xfrm>
            <a:off x="1125020" y="2915860"/>
            <a:ext cx="3446978"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3. Construcción </a:t>
            </a:r>
            <a:r>
              <a:rPr lang="en-US" sz="2000" dirty="0">
                <a:latin typeface="Times New Roman" panose="02020603050405020304" pitchFamily="18" charset="0"/>
                <a:cs typeface="Times New Roman" panose="02020603050405020304" pitchFamily="18" charset="0"/>
              </a:rPr>
              <a:t>del </a:t>
            </a:r>
            <a:r>
              <a:rPr lang="en-US" sz="2000" dirty="0" smtClean="0">
                <a:latin typeface="Times New Roman" panose="02020603050405020304" pitchFamily="18" charset="0"/>
                <a:cs typeface="Times New Roman" panose="02020603050405020304" pitchFamily="18" charset="0"/>
              </a:rPr>
              <a:t>modelo</a:t>
            </a:r>
            <a:endParaRPr lang="en-US" sz="2000" dirty="0">
              <a:latin typeface="Times New Roman" panose="02020603050405020304" pitchFamily="18" charset="0"/>
              <a:cs typeface="Times New Roman" panose="02020603050405020304" pitchFamily="18" charset="0"/>
            </a:endParaRPr>
          </a:p>
        </p:txBody>
      </p:sp>
      <p:sp>
        <p:nvSpPr>
          <p:cNvPr id="8" name="Rectángulo 7"/>
          <p:cNvSpPr/>
          <p:nvPr/>
        </p:nvSpPr>
        <p:spPr>
          <a:xfrm>
            <a:off x="5056664" y="1340077"/>
            <a:ext cx="256031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4. Solución </a:t>
            </a:r>
            <a:r>
              <a:rPr lang="en-US" sz="2000" dirty="0">
                <a:latin typeface="Times New Roman" panose="02020603050405020304" pitchFamily="18" charset="0"/>
                <a:cs typeface="Times New Roman" panose="02020603050405020304" pitchFamily="18" charset="0"/>
              </a:rPr>
              <a:t>del modelo</a:t>
            </a:r>
          </a:p>
        </p:txBody>
      </p:sp>
      <p:sp>
        <p:nvSpPr>
          <p:cNvPr id="9" name="Rectángulo 8"/>
          <p:cNvSpPr/>
          <p:nvPr/>
        </p:nvSpPr>
        <p:spPr>
          <a:xfrm>
            <a:off x="5056664" y="2178199"/>
            <a:ext cx="277351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5. Validación </a:t>
            </a:r>
            <a:r>
              <a:rPr lang="en-US" sz="2000" dirty="0">
                <a:latin typeface="Times New Roman" panose="02020603050405020304" pitchFamily="18" charset="0"/>
                <a:cs typeface="Times New Roman" panose="02020603050405020304" pitchFamily="18" charset="0"/>
              </a:rPr>
              <a:t>del modelo</a:t>
            </a:r>
          </a:p>
        </p:txBody>
      </p:sp>
      <p:sp>
        <p:nvSpPr>
          <p:cNvPr id="10" name="Rectángulo 9"/>
          <p:cNvSpPr/>
          <p:nvPr/>
        </p:nvSpPr>
        <p:spPr>
          <a:xfrm>
            <a:off x="5056664" y="2915860"/>
            <a:ext cx="3241593"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6. Implementación </a:t>
            </a:r>
            <a:r>
              <a:rPr lang="en-US" sz="2000" dirty="0">
                <a:latin typeface="Times New Roman" panose="02020603050405020304" pitchFamily="18" charset="0"/>
                <a:cs typeface="Times New Roman" panose="02020603050405020304" pitchFamily="18" charset="0"/>
              </a:rPr>
              <a:t>de modelo</a:t>
            </a:r>
          </a:p>
        </p:txBody>
      </p:sp>
    </p:spTree>
    <p:extLst>
      <p:ext uri="{BB962C8B-B14F-4D97-AF65-F5344CB8AC3E}">
        <p14:creationId xmlns:p14="http://schemas.microsoft.com/office/powerpoint/2010/main" val="3972790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800647" y="183817"/>
            <a:ext cx="5833648" cy="400110"/>
          </a:xfrm>
          <a:prstGeom prst="rect">
            <a:avLst/>
          </a:prstGeom>
        </p:spPr>
        <p:txBody>
          <a:bodyPr wrap="none">
            <a:spAutoFit/>
          </a:bodyPr>
          <a:lstStyle/>
          <a:p>
            <a:r>
              <a:rPr lang="en-US" sz="2000" dirty="0">
                <a:latin typeface="Arial Rounded MT Bold" panose="020F0704030504030204" pitchFamily="34" charset="0"/>
              </a:rPr>
              <a:t>Ejemplos de la escuela matemática en acción</a:t>
            </a:r>
          </a:p>
        </p:txBody>
      </p:sp>
      <p:sp>
        <p:nvSpPr>
          <p:cNvPr id="6" name="Rectángulo 5"/>
          <p:cNvSpPr/>
          <p:nvPr/>
        </p:nvSpPr>
        <p:spPr>
          <a:xfrm>
            <a:off x="1603161" y="1197070"/>
            <a:ext cx="3031599" cy="369332"/>
          </a:xfrm>
          <a:prstGeom prst="rect">
            <a:avLst/>
          </a:prstGeom>
        </p:spPr>
        <p:txBody>
          <a:bodyPr wrap="none">
            <a:spAutoFit/>
          </a:bodyPr>
          <a:lstStyle/>
          <a:p>
            <a:r>
              <a:rPr lang="en-US" sz="1800" dirty="0" smtClean="0">
                <a:latin typeface="Times New Roman" panose="02020603050405020304" pitchFamily="18" charset="0"/>
                <a:cs typeface="Times New Roman" panose="02020603050405020304" pitchFamily="18" charset="0"/>
              </a:rPr>
              <a:t>1. Optimización </a:t>
            </a:r>
            <a:r>
              <a:rPr lang="en-US" sz="1800" dirty="0">
                <a:latin typeface="Times New Roman" panose="02020603050405020304" pitchFamily="18" charset="0"/>
                <a:cs typeface="Times New Roman" panose="02020603050405020304" pitchFamily="18" charset="0"/>
              </a:rPr>
              <a:t>de inventarios</a:t>
            </a:r>
          </a:p>
        </p:txBody>
      </p:sp>
      <p:sp>
        <p:nvSpPr>
          <p:cNvPr id="7" name="Rectángulo 6"/>
          <p:cNvSpPr/>
          <p:nvPr/>
        </p:nvSpPr>
        <p:spPr>
          <a:xfrm>
            <a:off x="1603161" y="2047884"/>
            <a:ext cx="2159566" cy="369332"/>
          </a:xfrm>
          <a:prstGeom prst="rect">
            <a:avLst/>
          </a:prstGeom>
        </p:spPr>
        <p:txBody>
          <a:bodyPr wrap="none">
            <a:spAutoFit/>
          </a:bodyPr>
          <a:lstStyle/>
          <a:p>
            <a:r>
              <a:rPr lang="en-US" sz="1800" dirty="0" smtClean="0">
                <a:latin typeface="Times New Roman" panose="02020603050405020304" pitchFamily="18" charset="0"/>
                <a:cs typeface="Times New Roman" panose="02020603050405020304" pitchFamily="18" charset="0"/>
              </a:rPr>
              <a:t>2. Análisis de riesgos</a:t>
            </a:r>
            <a:endParaRPr lang="en-US" sz="1800" dirty="0">
              <a:latin typeface="Times New Roman" panose="02020603050405020304" pitchFamily="18" charset="0"/>
              <a:cs typeface="Times New Roman" panose="02020603050405020304" pitchFamily="18" charset="0"/>
            </a:endParaRPr>
          </a:p>
        </p:txBody>
      </p:sp>
      <p:sp>
        <p:nvSpPr>
          <p:cNvPr id="8" name="Rectángulo 7"/>
          <p:cNvSpPr/>
          <p:nvPr/>
        </p:nvSpPr>
        <p:spPr>
          <a:xfrm>
            <a:off x="1603161" y="2937398"/>
            <a:ext cx="3230372" cy="369332"/>
          </a:xfrm>
          <a:prstGeom prst="rect">
            <a:avLst/>
          </a:prstGeom>
        </p:spPr>
        <p:txBody>
          <a:bodyPr wrap="none">
            <a:spAutoFit/>
          </a:bodyPr>
          <a:lstStyle/>
          <a:p>
            <a:r>
              <a:rPr lang="en-US" sz="1800" dirty="0" smtClean="0">
                <a:latin typeface="Times New Roman" panose="02020603050405020304" pitchFamily="18" charset="0"/>
                <a:cs typeface="Times New Roman" panose="02020603050405020304" pitchFamily="18" charset="0"/>
              </a:rPr>
              <a:t>3. Planificación </a:t>
            </a:r>
            <a:r>
              <a:rPr lang="en-US" sz="1800" dirty="0">
                <a:latin typeface="Times New Roman" panose="02020603050405020304" pitchFamily="18" charset="0"/>
                <a:cs typeface="Times New Roman" panose="02020603050405020304" pitchFamily="18" charset="0"/>
              </a:rPr>
              <a:t>de la producción</a:t>
            </a:r>
          </a:p>
        </p:txBody>
      </p:sp>
    </p:spTree>
    <p:extLst>
      <p:ext uri="{BB962C8B-B14F-4D97-AF65-F5344CB8AC3E}">
        <p14:creationId xmlns:p14="http://schemas.microsoft.com/office/powerpoint/2010/main" val="1319988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462643" y="273522"/>
            <a:ext cx="4447311" cy="707886"/>
          </a:xfrm>
          <a:prstGeom prst="rect">
            <a:avLst/>
          </a:prstGeom>
        </p:spPr>
        <p:txBody>
          <a:bodyPr wrap="square">
            <a:spAutoFit/>
          </a:bodyPr>
          <a:lstStyle/>
          <a:p>
            <a:pPr algn="ctr"/>
            <a:r>
              <a:rPr lang="en-US" sz="2000" dirty="0">
                <a:latin typeface="Arial Rounded MT Bold" panose="020F0704030504030204" pitchFamily="34" charset="0"/>
              </a:rPr>
              <a:t>Características de la escuela matemática de la administración</a:t>
            </a:r>
          </a:p>
        </p:txBody>
      </p:sp>
      <p:sp>
        <p:nvSpPr>
          <p:cNvPr id="3" name="Rectángulo 2"/>
          <p:cNvSpPr/>
          <p:nvPr/>
        </p:nvSpPr>
        <p:spPr>
          <a:xfrm>
            <a:off x="1428434" y="1484342"/>
            <a:ext cx="1774845" cy="369332"/>
          </a:xfrm>
          <a:prstGeom prst="rect">
            <a:avLst/>
          </a:prstGeom>
        </p:spPr>
        <p:txBody>
          <a:bodyPr wrap="none">
            <a:spAutoFit/>
          </a:bodyPr>
          <a:lstStyle/>
          <a:p>
            <a:r>
              <a:rPr lang="en-US" sz="1800" dirty="0">
                <a:latin typeface="Times New Roman" panose="02020603050405020304" pitchFamily="18" charset="0"/>
                <a:cs typeface="Times New Roman" panose="02020603050405020304" pitchFamily="18" charset="0"/>
              </a:rPr>
              <a:t>Visión </a:t>
            </a:r>
            <a:r>
              <a:rPr lang="en-US" sz="1800" dirty="0" smtClean="0">
                <a:latin typeface="Times New Roman" panose="02020603050405020304" pitchFamily="18" charset="0"/>
                <a:cs typeface="Times New Roman" panose="02020603050405020304" pitchFamily="18" charset="0"/>
              </a:rPr>
              <a:t>sistémica </a:t>
            </a:r>
            <a:endParaRPr lang="en-US" sz="1800" dirty="0">
              <a:latin typeface="Times New Roman" panose="02020603050405020304" pitchFamily="18" charset="0"/>
              <a:cs typeface="Times New Roman" panose="02020603050405020304" pitchFamily="18" charset="0"/>
            </a:endParaRPr>
          </a:p>
        </p:txBody>
      </p:sp>
      <p:sp>
        <p:nvSpPr>
          <p:cNvPr id="5" name="Rectángulo 4"/>
          <p:cNvSpPr/>
          <p:nvPr/>
        </p:nvSpPr>
        <p:spPr>
          <a:xfrm>
            <a:off x="1428434" y="2171308"/>
            <a:ext cx="1832553" cy="369332"/>
          </a:xfrm>
          <a:prstGeom prst="rect">
            <a:avLst/>
          </a:prstGeom>
        </p:spPr>
        <p:txBody>
          <a:bodyPr wrap="none">
            <a:spAutoFit/>
          </a:bodyPr>
          <a:lstStyle/>
          <a:p>
            <a:r>
              <a:rPr lang="en-US" sz="1800" dirty="0">
                <a:latin typeface="Times New Roman" panose="02020603050405020304" pitchFamily="18" charset="0"/>
                <a:cs typeface="Times New Roman" panose="02020603050405020304" pitchFamily="18" charset="0"/>
              </a:rPr>
              <a:t>Método científico</a:t>
            </a:r>
          </a:p>
        </p:txBody>
      </p:sp>
      <p:sp>
        <p:nvSpPr>
          <p:cNvPr id="6" name="Rectángulo 5"/>
          <p:cNvSpPr/>
          <p:nvPr/>
        </p:nvSpPr>
        <p:spPr>
          <a:xfrm>
            <a:off x="1428434" y="2875718"/>
            <a:ext cx="2217274" cy="369332"/>
          </a:xfrm>
          <a:prstGeom prst="rect">
            <a:avLst/>
          </a:prstGeom>
        </p:spPr>
        <p:txBody>
          <a:bodyPr wrap="none">
            <a:spAutoFit/>
          </a:bodyPr>
          <a:lstStyle/>
          <a:p>
            <a:r>
              <a:rPr lang="en-US" sz="1800" dirty="0">
                <a:latin typeface="Times New Roman" panose="02020603050405020304" pitchFamily="18" charset="0"/>
                <a:cs typeface="Times New Roman" panose="02020603050405020304" pitchFamily="18" charset="0"/>
              </a:rPr>
              <a:t>Técnicas matemáticas</a:t>
            </a:r>
          </a:p>
        </p:txBody>
      </p:sp>
      <p:sp>
        <p:nvSpPr>
          <p:cNvPr id="8" name="Rectángulo 7"/>
          <p:cNvSpPr/>
          <p:nvPr/>
        </p:nvSpPr>
        <p:spPr>
          <a:xfrm>
            <a:off x="1428434" y="3498227"/>
            <a:ext cx="1563248" cy="369332"/>
          </a:xfrm>
          <a:prstGeom prst="rect">
            <a:avLst/>
          </a:prstGeom>
        </p:spPr>
        <p:txBody>
          <a:bodyPr wrap="none">
            <a:spAutoFit/>
          </a:bodyPr>
          <a:lstStyle/>
          <a:p>
            <a:r>
              <a:rPr lang="en-US" sz="1800" dirty="0">
                <a:latin typeface="Times New Roman" panose="02020603050405020304" pitchFamily="18" charset="0"/>
                <a:cs typeface="Times New Roman" panose="02020603050405020304" pitchFamily="18" charset="0"/>
              </a:rPr>
              <a:t>Visión integral</a:t>
            </a:r>
          </a:p>
        </p:txBody>
      </p:sp>
      <p:sp>
        <p:nvSpPr>
          <p:cNvPr id="9" name="Rectángulo 8"/>
          <p:cNvSpPr/>
          <p:nvPr/>
        </p:nvSpPr>
        <p:spPr>
          <a:xfrm>
            <a:off x="4789740" y="1466898"/>
            <a:ext cx="2281394" cy="369332"/>
          </a:xfrm>
          <a:prstGeom prst="rect">
            <a:avLst/>
          </a:prstGeom>
        </p:spPr>
        <p:txBody>
          <a:bodyPr wrap="none">
            <a:spAutoFit/>
          </a:bodyPr>
          <a:lstStyle/>
          <a:p>
            <a:r>
              <a:rPr lang="en-US" sz="1800" dirty="0">
                <a:latin typeface="Times New Roman" panose="02020603050405020304" pitchFamily="18" charset="0"/>
                <a:cs typeface="Times New Roman" panose="02020603050405020304" pitchFamily="18" charset="0"/>
              </a:rPr>
              <a:t>Optimizar operaciones</a:t>
            </a:r>
          </a:p>
        </p:txBody>
      </p:sp>
      <p:sp>
        <p:nvSpPr>
          <p:cNvPr id="10" name="Rectángulo 9"/>
          <p:cNvSpPr/>
          <p:nvPr/>
        </p:nvSpPr>
        <p:spPr>
          <a:xfrm>
            <a:off x="4789740" y="2171308"/>
            <a:ext cx="1467068" cy="369332"/>
          </a:xfrm>
          <a:prstGeom prst="rect">
            <a:avLst/>
          </a:prstGeom>
        </p:spPr>
        <p:txBody>
          <a:bodyPr wrap="none">
            <a:spAutoFit/>
          </a:bodyPr>
          <a:lstStyle/>
          <a:p>
            <a:r>
              <a:rPr lang="en-US" sz="1800" dirty="0" smtClean="0">
                <a:latin typeface="Times New Roman" panose="02020603050405020304" pitchFamily="18" charset="0"/>
                <a:cs typeface="Times New Roman" panose="02020603050405020304" pitchFamily="18" charset="0"/>
              </a:rPr>
              <a:t>Actualización</a:t>
            </a:r>
            <a:endParaRPr lang="en-US" sz="1800" dirty="0">
              <a:latin typeface="Times New Roman" panose="02020603050405020304" pitchFamily="18" charset="0"/>
              <a:cs typeface="Times New Roman" panose="02020603050405020304" pitchFamily="18" charset="0"/>
            </a:endParaRPr>
          </a:p>
        </p:txBody>
      </p:sp>
      <p:sp>
        <p:nvSpPr>
          <p:cNvPr id="11" name="Rectángulo 10"/>
          <p:cNvSpPr/>
          <p:nvPr/>
        </p:nvSpPr>
        <p:spPr>
          <a:xfrm>
            <a:off x="4833745" y="2875718"/>
            <a:ext cx="2076209" cy="369332"/>
          </a:xfrm>
          <a:prstGeom prst="rect">
            <a:avLst/>
          </a:prstGeom>
        </p:spPr>
        <p:txBody>
          <a:bodyPr wrap="none">
            <a:spAutoFit/>
          </a:bodyPr>
          <a:lstStyle/>
          <a:p>
            <a:r>
              <a:rPr lang="en-US" sz="1800" dirty="0">
                <a:latin typeface="Times New Roman" panose="02020603050405020304" pitchFamily="18" charset="0"/>
                <a:cs typeface="Times New Roman" panose="02020603050405020304" pitchFamily="18" charset="0"/>
              </a:rPr>
              <a:t>Toma de </a:t>
            </a:r>
            <a:r>
              <a:rPr lang="en-US" sz="1800" dirty="0" smtClean="0">
                <a:latin typeface="Times New Roman" panose="02020603050405020304" pitchFamily="18" charset="0"/>
                <a:cs typeface="Times New Roman" panose="02020603050405020304" pitchFamily="18" charset="0"/>
              </a:rPr>
              <a:t>decisiones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994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683327" y="259772"/>
            <a:ext cx="6213763" cy="400110"/>
          </a:xfrm>
          <a:prstGeom prst="rect">
            <a:avLst/>
          </a:prstGeom>
          <a:noFill/>
        </p:spPr>
        <p:txBody>
          <a:bodyPr wrap="square" rtlCol="0">
            <a:spAutoFit/>
          </a:bodyPr>
          <a:lstStyle/>
          <a:p>
            <a:r>
              <a:rPr lang="es-ES" sz="2000" dirty="0" smtClean="0">
                <a:latin typeface="Arial Rounded MT Bold" panose="020F0704030504030204" pitchFamily="34" charset="0"/>
              </a:rPr>
              <a:t>Aplicaciones de la investigación de operaciones</a:t>
            </a:r>
            <a:endParaRPr lang="en-US" sz="2000" dirty="0">
              <a:latin typeface="Arial Rounded MT Bold" panose="020F0704030504030204" pitchFamily="34" charset="0"/>
            </a:endParaRPr>
          </a:p>
        </p:txBody>
      </p:sp>
      <p:sp>
        <p:nvSpPr>
          <p:cNvPr id="3" name="Rectángulo 2"/>
          <p:cNvSpPr/>
          <p:nvPr/>
        </p:nvSpPr>
        <p:spPr>
          <a:xfrm>
            <a:off x="1474186" y="1087056"/>
            <a:ext cx="4572000" cy="2585323"/>
          </a:xfrm>
          <a:prstGeom prst="rect">
            <a:avLst/>
          </a:prstGeom>
        </p:spPr>
        <p:txBody>
          <a:bodyPr>
            <a:spAutoFit/>
          </a:bodyPr>
          <a:lstStyle/>
          <a:p>
            <a:pPr marL="342900" indent="-342900">
              <a:buAutoNum type="arabicPeriod"/>
            </a:pPr>
            <a:r>
              <a:rPr lang="en-US" sz="1800" dirty="0" smtClean="0">
                <a:latin typeface="Times New Roman" panose="02020603050405020304" pitchFamily="18" charset="0"/>
                <a:cs typeface="Times New Roman" panose="02020603050405020304" pitchFamily="18" charset="0"/>
              </a:rPr>
              <a:t>Recursos humanos</a:t>
            </a:r>
          </a:p>
          <a:p>
            <a:pPr marL="342900" indent="-342900">
              <a:buAutoNum type="arabicPeriod"/>
            </a:pPr>
            <a:endParaRPr lang="en-US" sz="1800" dirty="0" smtClean="0">
              <a:latin typeface="Times New Roman" panose="02020603050405020304" pitchFamily="18" charset="0"/>
              <a:cs typeface="Times New Roman" panose="02020603050405020304" pitchFamily="18" charset="0"/>
            </a:endParaRPr>
          </a:p>
          <a:p>
            <a:pPr marL="342900" indent="-342900">
              <a:buAutoNum type="arabicPeriod"/>
            </a:pPr>
            <a:r>
              <a:rPr lang="en-US" sz="1800" dirty="0" smtClean="0">
                <a:latin typeface="Times New Roman" panose="02020603050405020304" pitchFamily="18" charset="0"/>
                <a:cs typeface="Times New Roman" panose="02020603050405020304" pitchFamily="18" charset="0"/>
              </a:rPr>
              <a:t>Procesos </a:t>
            </a:r>
            <a:r>
              <a:rPr lang="en-US" sz="1800" dirty="0">
                <a:latin typeface="Times New Roman" panose="02020603050405020304" pitchFamily="18" charset="0"/>
                <a:cs typeface="Times New Roman" panose="02020603050405020304" pitchFamily="18" charset="0"/>
              </a:rPr>
              <a:t>de mercado y </a:t>
            </a:r>
            <a:r>
              <a:rPr lang="en-US" sz="1800" dirty="0" smtClean="0">
                <a:latin typeface="Times New Roman" panose="02020603050405020304" pitchFamily="18" charset="0"/>
                <a:cs typeface="Times New Roman" panose="02020603050405020304" pitchFamily="18" charset="0"/>
              </a:rPr>
              <a:t>distribución</a:t>
            </a:r>
          </a:p>
          <a:p>
            <a:pPr marL="342900" indent="-342900">
              <a:buAutoNum type="arabicPeriod"/>
            </a:pPr>
            <a:endParaRPr lang="en-US" sz="1800" dirty="0" smtClean="0">
              <a:latin typeface="Times New Roman" panose="02020603050405020304" pitchFamily="18" charset="0"/>
              <a:cs typeface="Times New Roman" panose="02020603050405020304" pitchFamily="18" charset="0"/>
            </a:endParaRPr>
          </a:p>
          <a:p>
            <a:pPr marL="342900" indent="-342900">
              <a:buAutoNum type="arabicPeriod"/>
            </a:pPr>
            <a:r>
              <a:rPr lang="en-US" sz="1800" dirty="0" smtClean="0">
                <a:latin typeface="Times New Roman" panose="02020603050405020304" pitchFamily="18" charset="0"/>
                <a:cs typeface="Times New Roman" panose="02020603050405020304" pitchFamily="18" charset="0"/>
              </a:rPr>
              <a:t>Proceso </a:t>
            </a:r>
            <a:r>
              <a:rPr lang="en-US" sz="1800" dirty="0">
                <a:latin typeface="Times New Roman" panose="02020603050405020304" pitchFamily="18" charset="0"/>
                <a:cs typeface="Times New Roman" panose="02020603050405020304" pitchFamily="18" charset="0"/>
              </a:rPr>
              <a:t>de </a:t>
            </a:r>
            <a:r>
              <a:rPr lang="en-US" sz="1800" dirty="0" smtClean="0">
                <a:latin typeface="Times New Roman" panose="02020603050405020304" pitchFamily="18" charset="0"/>
                <a:cs typeface="Times New Roman" panose="02020603050405020304" pitchFamily="18" charset="0"/>
              </a:rPr>
              <a:t>producción</a:t>
            </a:r>
          </a:p>
          <a:p>
            <a:pPr marL="342900" indent="-342900">
              <a:buAutoNum type="arabicPeriod"/>
            </a:pPr>
            <a:endParaRPr lang="en-US" sz="1800" dirty="0" smtClean="0">
              <a:latin typeface="Times New Roman" panose="02020603050405020304" pitchFamily="18" charset="0"/>
              <a:cs typeface="Times New Roman" panose="02020603050405020304" pitchFamily="18" charset="0"/>
            </a:endParaRPr>
          </a:p>
          <a:p>
            <a:pPr marL="342900" indent="-342900">
              <a:buAutoNum type="arabicPeriod"/>
            </a:pPr>
            <a:r>
              <a:rPr lang="en-US" sz="1800" dirty="0" smtClean="0">
                <a:latin typeface="Times New Roman" panose="02020603050405020304" pitchFamily="18" charset="0"/>
                <a:cs typeface="Times New Roman" panose="02020603050405020304" pitchFamily="18" charset="0"/>
              </a:rPr>
              <a:t>Compra </a:t>
            </a:r>
            <a:r>
              <a:rPr lang="en-US" sz="1800" dirty="0">
                <a:latin typeface="Times New Roman" panose="02020603050405020304" pitchFamily="18" charset="0"/>
                <a:cs typeface="Times New Roman" panose="02020603050405020304" pitchFamily="18" charset="0"/>
              </a:rPr>
              <a:t>de </a:t>
            </a:r>
            <a:r>
              <a:rPr lang="en-US" sz="1800" dirty="0" smtClean="0">
                <a:latin typeface="Times New Roman" panose="02020603050405020304" pitchFamily="18" charset="0"/>
                <a:cs typeface="Times New Roman" panose="02020603050405020304" pitchFamily="18" charset="0"/>
              </a:rPr>
              <a:t>materiales</a:t>
            </a:r>
          </a:p>
          <a:p>
            <a:pPr marL="342900" indent="-342900">
              <a:buAutoNum type="arabicPeriod"/>
            </a:pPr>
            <a:endParaRPr lang="en-US" sz="1800" dirty="0" smtClean="0">
              <a:latin typeface="Times New Roman" panose="02020603050405020304" pitchFamily="18" charset="0"/>
              <a:cs typeface="Times New Roman" panose="02020603050405020304" pitchFamily="18" charset="0"/>
            </a:endParaRPr>
          </a:p>
          <a:p>
            <a:pPr marL="342900" indent="-342900">
              <a:buAutoNum type="arabicPeriod"/>
            </a:pPr>
            <a:r>
              <a:rPr lang="en-US" sz="1800" dirty="0" smtClean="0">
                <a:latin typeface="Times New Roman" panose="02020603050405020304" pitchFamily="18" charset="0"/>
                <a:cs typeface="Times New Roman" panose="02020603050405020304" pitchFamily="18" charset="0"/>
              </a:rPr>
              <a:t>Contabilidad </a:t>
            </a:r>
            <a:r>
              <a:rPr lang="en-US" sz="1800" dirty="0">
                <a:latin typeface="Times New Roman" panose="02020603050405020304" pitchFamily="18" charset="0"/>
                <a:cs typeface="Times New Roman" panose="02020603050405020304" pitchFamily="18" charset="0"/>
              </a:rPr>
              <a:t>y finanzas</a:t>
            </a:r>
          </a:p>
        </p:txBody>
      </p:sp>
    </p:spTree>
    <p:extLst>
      <p:ext uri="{BB962C8B-B14F-4D97-AF65-F5344CB8AC3E}">
        <p14:creationId xmlns:p14="http://schemas.microsoft.com/office/powerpoint/2010/main" val="342680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468508" y="138440"/>
            <a:ext cx="6206980" cy="707886"/>
          </a:xfrm>
          <a:prstGeom prst="rect">
            <a:avLst/>
          </a:prstGeom>
        </p:spPr>
        <p:txBody>
          <a:bodyPr wrap="square">
            <a:spAutoFit/>
          </a:bodyPr>
          <a:lstStyle/>
          <a:p>
            <a:pPr algn="ctr"/>
            <a:r>
              <a:rPr lang="en-US" sz="2000" dirty="0">
                <a:latin typeface="Arial Rounded MT Bold" panose="020F0704030504030204" pitchFamily="34" charset="0"/>
              </a:rPr>
              <a:t>Fases de la investigación de operaciones en la escuela matemática de la administración</a:t>
            </a:r>
          </a:p>
        </p:txBody>
      </p:sp>
      <p:sp>
        <p:nvSpPr>
          <p:cNvPr id="3" name="Rectángulo 2"/>
          <p:cNvSpPr/>
          <p:nvPr/>
        </p:nvSpPr>
        <p:spPr>
          <a:xfrm>
            <a:off x="901133" y="1560794"/>
            <a:ext cx="2922595" cy="369332"/>
          </a:xfrm>
          <a:prstGeom prst="rect">
            <a:avLst/>
          </a:prstGeom>
        </p:spPr>
        <p:txBody>
          <a:bodyPr wrap="non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Formulación del problema</a:t>
            </a:r>
          </a:p>
        </p:txBody>
      </p:sp>
      <p:sp>
        <p:nvSpPr>
          <p:cNvPr id="4" name="Rectángulo 3"/>
          <p:cNvSpPr/>
          <p:nvPr/>
        </p:nvSpPr>
        <p:spPr>
          <a:xfrm>
            <a:off x="901133" y="2304943"/>
            <a:ext cx="3018775" cy="369332"/>
          </a:xfrm>
          <a:prstGeom prst="rect">
            <a:avLst/>
          </a:prstGeom>
        </p:spPr>
        <p:txBody>
          <a:bodyPr wrap="non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Construcción de un modelo</a:t>
            </a:r>
          </a:p>
        </p:txBody>
      </p:sp>
      <p:sp>
        <p:nvSpPr>
          <p:cNvPr id="5" name="Rectángulo 4"/>
          <p:cNvSpPr/>
          <p:nvPr/>
        </p:nvSpPr>
        <p:spPr>
          <a:xfrm>
            <a:off x="901133" y="2939391"/>
            <a:ext cx="2374590" cy="646331"/>
          </a:xfrm>
          <a:prstGeom prst="rect">
            <a:avLst/>
          </a:prstGeom>
        </p:spPr>
        <p:txBody>
          <a:bodyPr wrap="squar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Determinación de la solución del modelo</a:t>
            </a:r>
          </a:p>
        </p:txBody>
      </p:sp>
      <p:sp>
        <p:nvSpPr>
          <p:cNvPr id="6" name="Rectángulo 5"/>
          <p:cNvSpPr/>
          <p:nvPr/>
        </p:nvSpPr>
        <p:spPr>
          <a:xfrm>
            <a:off x="4571998" y="1560794"/>
            <a:ext cx="3661387" cy="646331"/>
          </a:xfrm>
          <a:prstGeom prst="rect">
            <a:avLst/>
          </a:prstGeom>
        </p:spPr>
        <p:txBody>
          <a:bodyPr wrap="squar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Prueba del modelo seleccionado y presentación de la solución</a:t>
            </a:r>
          </a:p>
        </p:txBody>
      </p:sp>
      <p:sp>
        <p:nvSpPr>
          <p:cNvPr id="7" name="Rectángulo 6"/>
          <p:cNvSpPr/>
          <p:nvPr/>
        </p:nvSpPr>
        <p:spPr>
          <a:xfrm>
            <a:off x="4571998" y="2343784"/>
            <a:ext cx="3589444" cy="369332"/>
          </a:xfrm>
          <a:prstGeom prst="rect">
            <a:avLst/>
          </a:prstGeom>
        </p:spPr>
        <p:txBody>
          <a:bodyPr wrap="non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Control de la solución encontrada</a:t>
            </a:r>
          </a:p>
        </p:txBody>
      </p:sp>
      <p:sp>
        <p:nvSpPr>
          <p:cNvPr id="8" name="Rectángulo 7"/>
          <p:cNvSpPr/>
          <p:nvPr/>
        </p:nvSpPr>
        <p:spPr>
          <a:xfrm>
            <a:off x="4571998" y="2941001"/>
            <a:ext cx="3429144" cy="369332"/>
          </a:xfrm>
          <a:prstGeom prst="rect">
            <a:avLst/>
          </a:prstGeom>
        </p:spPr>
        <p:txBody>
          <a:bodyPr wrap="non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Puesta en marcha de la solución</a:t>
            </a:r>
          </a:p>
        </p:txBody>
      </p:sp>
    </p:spTree>
    <p:extLst>
      <p:ext uri="{BB962C8B-B14F-4D97-AF65-F5344CB8AC3E}">
        <p14:creationId xmlns:p14="http://schemas.microsoft.com/office/powerpoint/2010/main" val="146912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037226" y="298460"/>
            <a:ext cx="5069544" cy="707886"/>
          </a:xfrm>
          <a:prstGeom prst="rect">
            <a:avLst/>
          </a:prstGeom>
        </p:spPr>
        <p:txBody>
          <a:bodyPr wrap="square">
            <a:spAutoFit/>
          </a:bodyPr>
          <a:lstStyle/>
          <a:p>
            <a:pPr algn="ctr"/>
            <a:r>
              <a:rPr lang="en-US" sz="2000" dirty="0">
                <a:latin typeface="Arial Rounded MT Bold" panose="020F0704030504030204" pitchFamily="34" charset="0"/>
              </a:rPr>
              <a:t>Áreas de aplicación de la escuela de matemática de la administración</a:t>
            </a:r>
          </a:p>
        </p:txBody>
      </p:sp>
      <p:sp>
        <p:nvSpPr>
          <p:cNvPr id="3" name="CuadroTexto 2"/>
          <p:cNvSpPr txBox="1"/>
          <p:nvPr/>
        </p:nvSpPr>
        <p:spPr>
          <a:xfrm>
            <a:off x="1371601" y="1350466"/>
            <a:ext cx="1828800" cy="369332"/>
          </a:xfrm>
          <a:prstGeom prst="rect">
            <a:avLst/>
          </a:prstGeom>
          <a:noFill/>
        </p:spPr>
        <p:txBody>
          <a:bodyPr wrap="square" rtlCol="0">
            <a:spAutoFit/>
          </a:bodyPr>
          <a:lstStyle/>
          <a:p>
            <a:pPr marL="285750" indent="-285750">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Las finanzas</a:t>
            </a:r>
            <a:endParaRPr lang="en-US" sz="18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1371601" y="1901611"/>
            <a:ext cx="2795154" cy="369332"/>
          </a:xfrm>
          <a:prstGeom prst="rect">
            <a:avLst/>
          </a:prstGeom>
          <a:noFill/>
        </p:spPr>
        <p:txBody>
          <a:bodyPr wrap="square" rtlCol="0">
            <a:spAutoFit/>
          </a:bodyPr>
          <a:lstStyle/>
          <a:p>
            <a:pPr marL="285750" indent="-285750">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Las relaciones laborales</a:t>
            </a:r>
            <a:endParaRPr lang="en-US" sz="18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1366404" y="2505792"/>
            <a:ext cx="2213263" cy="369332"/>
          </a:xfrm>
          <a:prstGeom prst="rect">
            <a:avLst/>
          </a:prstGeom>
          <a:noFill/>
        </p:spPr>
        <p:txBody>
          <a:bodyPr wrap="square" rtlCol="0">
            <a:spAutoFit/>
          </a:bodyPr>
          <a:lstStyle/>
          <a:p>
            <a:pPr marL="285750" indent="-285750">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Control de calidad</a:t>
            </a:r>
            <a:endParaRPr lang="en-US" sz="180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1366404" y="3106954"/>
            <a:ext cx="2274286" cy="369332"/>
          </a:xfrm>
          <a:prstGeom prst="rect">
            <a:avLst/>
          </a:prstGeom>
          <a:noFill/>
        </p:spPr>
        <p:txBody>
          <a:bodyPr wrap="square" rtlCol="0">
            <a:spAutoFit/>
          </a:bodyPr>
          <a:lstStyle/>
          <a:p>
            <a:pPr marL="285750" indent="-285750">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Seguridad laboral</a:t>
            </a:r>
            <a:endParaRPr lang="en-US" sz="1800"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4655128" y="1404044"/>
            <a:ext cx="3034145" cy="369332"/>
          </a:xfrm>
          <a:prstGeom prst="rect">
            <a:avLst/>
          </a:prstGeom>
          <a:noFill/>
        </p:spPr>
        <p:txBody>
          <a:bodyPr wrap="square" rtlCol="0">
            <a:spAutoFit/>
          </a:bodyPr>
          <a:lstStyle/>
          <a:p>
            <a:pPr marL="285750" indent="-285750">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Optimización de procesos</a:t>
            </a:r>
            <a:endParaRPr lang="en-US" sz="1800"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4655128" y="1901611"/>
            <a:ext cx="3127664" cy="369332"/>
          </a:xfrm>
          <a:prstGeom prst="rect">
            <a:avLst/>
          </a:prstGeom>
          <a:noFill/>
        </p:spPr>
        <p:txBody>
          <a:bodyPr wrap="square" rtlCol="0">
            <a:spAutoFit/>
          </a:bodyPr>
          <a:lstStyle/>
          <a:p>
            <a:pPr marL="285750" indent="-285750">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Investigaciones de mercado</a:t>
            </a:r>
            <a:endParaRPr lang="en-US" sz="1800"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4655128" y="2506246"/>
            <a:ext cx="1653743" cy="369332"/>
          </a:xfrm>
          <a:prstGeom prst="rect">
            <a:avLst/>
          </a:prstGeom>
          <a:noFill/>
        </p:spPr>
        <p:txBody>
          <a:bodyPr wrap="square" rtlCol="0">
            <a:spAutoFit/>
          </a:bodyPr>
          <a:lstStyle/>
          <a:p>
            <a:pPr marL="285750" indent="-285750">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Transporte</a:t>
            </a:r>
            <a:endParaRPr lang="en-US" sz="18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4655128" y="3106954"/>
            <a:ext cx="3101686" cy="369332"/>
          </a:xfrm>
          <a:prstGeom prst="rect">
            <a:avLst/>
          </a:prstGeom>
          <a:noFill/>
        </p:spPr>
        <p:txBody>
          <a:bodyPr wrap="square" rtlCol="0">
            <a:spAutoFit/>
          </a:bodyPr>
          <a:lstStyle/>
          <a:p>
            <a:pPr marL="285750" indent="-285750">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Manipulación de materiales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16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683325" y="270164"/>
            <a:ext cx="5777346" cy="707886"/>
          </a:xfrm>
          <a:prstGeom prst="rect">
            <a:avLst/>
          </a:prstGeom>
          <a:noFill/>
        </p:spPr>
        <p:txBody>
          <a:bodyPr wrap="square" rtlCol="0">
            <a:spAutoFit/>
          </a:bodyPr>
          <a:lstStyle/>
          <a:p>
            <a:pPr algn="ctr"/>
            <a:r>
              <a:rPr lang="es-ES" sz="2000" dirty="0" smtClean="0">
                <a:latin typeface="Arial Rounded MT Bold" panose="020F0704030504030204" pitchFamily="34" charset="0"/>
              </a:rPr>
              <a:t>Ventajas y desventajas de la escuela matemática de la administración</a:t>
            </a:r>
            <a:endParaRPr lang="en-US" sz="2000" dirty="0">
              <a:latin typeface="Arial Rounded MT Bold" panose="020F0704030504030204" pitchFamily="34" charset="0"/>
            </a:endParaRPr>
          </a:p>
        </p:txBody>
      </p:sp>
      <p:pic>
        <p:nvPicPr>
          <p:cNvPr id="3" name="Imagen 2"/>
          <p:cNvPicPr>
            <a:picLocks noChangeAspect="1"/>
          </p:cNvPicPr>
          <p:nvPr/>
        </p:nvPicPr>
        <p:blipFill>
          <a:blip r:embed="rId5"/>
          <a:stretch>
            <a:fillRect/>
          </a:stretch>
        </p:blipFill>
        <p:spPr>
          <a:xfrm>
            <a:off x="2079913" y="1056662"/>
            <a:ext cx="5006686" cy="2810897"/>
          </a:xfrm>
          <a:prstGeom prst="rect">
            <a:avLst/>
          </a:prstGeom>
        </p:spPr>
      </p:pic>
    </p:spTree>
    <p:extLst>
      <p:ext uri="{BB962C8B-B14F-4D97-AF65-F5344CB8AC3E}">
        <p14:creationId xmlns:p14="http://schemas.microsoft.com/office/powerpoint/2010/main" val="111815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97CDAFD2-ED08-75BF-C0D3-E45E08B96B6D}"/>
              </a:ext>
            </a:extLst>
          </p:cNvPr>
          <p:cNvPicPr>
            <a:picLocks noChangeAspect="1"/>
          </p:cNvPicPr>
          <p:nvPr/>
        </p:nvPicPr>
        <p:blipFill rotWithShape="1">
          <a:blip r:embed="rId5"/>
          <a:srcRect l="21646" r="20454"/>
          <a:stretch/>
        </p:blipFill>
        <p:spPr>
          <a:xfrm>
            <a:off x="1912942" y="575416"/>
            <a:ext cx="4577767" cy="3211263"/>
          </a:xfrm>
          <a:prstGeom prst="rect">
            <a:avLst/>
          </a:prstGeom>
        </p:spPr>
      </p:pic>
    </p:spTree>
    <p:extLst>
      <p:ext uri="{BB962C8B-B14F-4D97-AF65-F5344CB8AC3E}">
        <p14:creationId xmlns:p14="http://schemas.microsoft.com/office/powerpoint/2010/main" val="2422779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1"/>
            <a:ext cx="9144003" cy="5143501"/>
          </a:xfrm>
          <a:prstGeom prst="rect">
            <a:avLst/>
          </a:prstGeom>
          <a:noFill/>
          <a:ln>
            <a:noFill/>
          </a:ln>
        </p:spPr>
      </p:pic>
      <p:sp>
        <p:nvSpPr>
          <p:cNvPr id="3" name="CuadroTexto 2">
            <a:extLst>
              <a:ext uri="{FF2B5EF4-FFF2-40B4-BE49-F238E27FC236}">
                <a16:creationId xmlns:a16="http://schemas.microsoft.com/office/drawing/2014/main" id="{B08BBCD2-611D-4370-CF53-F0E60B98069B}"/>
              </a:ext>
            </a:extLst>
          </p:cNvPr>
          <p:cNvSpPr txBox="1"/>
          <p:nvPr/>
        </p:nvSpPr>
        <p:spPr>
          <a:xfrm>
            <a:off x="1004741" y="246097"/>
            <a:ext cx="7282926" cy="1938992"/>
          </a:xfrm>
          <a:prstGeom prst="rect">
            <a:avLst/>
          </a:prstGeom>
          <a:noFill/>
        </p:spPr>
        <p:txBody>
          <a:bodyPr wrap="square">
            <a:spAutoFit/>
          </a:bodyPr>
          <a:lstStyle/>
          <a:p>
            <a:pPr algn="ctr"/>
            <a:r>
              <a:rPr lang="es-ES" sz="2400" dirty="0" smtClean="0">
                <a:latin typeface="Arial Rounded MT Bold" panose="020F0704030504030204" pitchFamily="34" charset="0"/>
                <a:cs typeface="Times New Roman" panose="02020603050405020304" pitchFamily="18" charset="0"/>
              </a:rPr>
              <a:t>Escuela Matemática de la Administración</a:t>
            </a:r>
          </a:p>
          <a:p>
            <a:pPr algn="ctr"/>
            <a:endParaRPr lang="es-ES" sz="2400" b="1" dirty="0">
              <a:latin typeface="Arial Rounded MT Bold" panose="020F0704030504030204" pitchFamily="34" charset="0"/>
            </a:endParaRPr>
          </a:p>
          <a:p>
            <a:pPr algn="ctr"/>
            <a:endParaRPr lang="es-ES" sz="2400" b="1" dirty="0" smtClean="0"/>
          </a:p>
          <a:p>
            <a:pPr algn="ctr"/>
            <a:endParaRPr lang="es-ES" sz="2400" b="1" dirty="0"/>
          </a:p>
          <a:p>
            <a:pPr algn="ctr"/>
            <a:r>
              <a:rPr lang="es-ES" sz="2400" b="1" dirty="0" smtClean="0"/>
              <a:t> </a:t>
            </a:r>
          </a:p>
        </p:txBody>
      </p:sp>
      <p:pic>
        <p:nvPicPr>
          <p:cNvPr id="4" name="Imagen 3"/>
          <p:cNvPicPr>
            <a:picLocks noChangeAspect="1"/>
          </p:cNvPicPr>
          <p:nvPr/>
        </p:nvPicPr>
        <p:blipFill>
          <a:blip r:embed="rId4"/>
          <a:stretch>
            <a:fillRect/>
          </a:stretch>
        </p:blipFill>
        <p:spPr>
          <a:xfrm>
            <a:off x="2207804" y="1014560"/>
            <a:ext cx="4693420" cy="30067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74CE7880-4F4C-22B1-07BE-7A1A79B5CE18}"/>
              </a:ext>
            </a:extLst>
          </p:cNvPr>
          <p:cNvPicPr>
            <a:picLocks noChangeAspect="1"/>
          </p:cNvPicPr>
          <p:nvPr/>
        </p:nvPicPr>
        <p:blipFill>
          <a:blip r:embed="rId5"/>
          <a:stretch>
            <a:fillRect/>
          </a:stretch>
        </p:blipFill>
        <p:spPr>
          <a:xfrm>
            <a:off x="1774669" y="696394"/>
            <a:ext cx="5379020" cy="2820121"/>
          </a:xfrm>
          <a:prstGeom prst="rect">
            <a:avLst/>
          </a:prstGeom>
        </p:spPr>
      </p:pic>
    </p:spTree>
    <p:extLst>
      <p:ext uri="{BB962C8B-B14F-4D97-AF65-F5344CB8AC3E}">
        <p14:creationId xmlns:p14="http://schemas.microsoft.com/office/powerpoint/2010/main" val="42893874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17850"/>
            <a:ext cx="9144003" cy="5143501"/>
          </a:xfrm>
          <a:prstGeom prst="rect">
            <a:avLst/>
          </a:prstGeom>
          <a:noFill/>
          <a:ln>
            <a:noFill/>
          </a:ln>
        </p:spPr>
      </p:pic>
      <p:pic>
        <p:nvPicPr>
          <p:cNvPr id="4" name="Imagen 3">
            <a:extLst>
              <a:ext uri="{FF2B5EF4-FFF2-40B4-BE49-F238E27FC236}">
                <a16:creationId xmlns:a16="http://schemas.microsoft.com/office/drawing/2014/main" id="{BDA23C12-06EA-C55F-FEBD-CBC62F925E5D}"/>
              </a:ext>
            </a:extLst>
          </p:cNvPr>
          <p:cNvPicPr>
            <a:picLocks noChangeAspect="1"/>
          </p:cNvPicPr>
          <p:nvPr/>
        </p:nvPicPr>
        <p:blipFill>
          <a:blip r:embed="rId4"/>
          <a:stretch>
            <a:fillRect/>
          </a:stretch>
        </p:blipFill>
        <p:spPr>
          <a:xfrm>
            <a:off x="699247" y="666975"/>
            <a:ext cx="5723067" cy="2947594"/>
          </a:xfrm>
          <a:prstGeom prst="rect">
            <a:avLst/>
          </a:prstGeom>
        </p:spPr>
      </p:pic>
      <p:pic>
        <p:nvPicPr>
          <p:cNvPr id="5" name="Imagen 3">
            <a:extLst>
              <a:ext uri="{FF2B5EF4-FFF2-40B4-BE49-F238E27FC236}">
                <a16:creationId xmlns:a16="http://schemas.microsoft.com/office/drawing/2014/main" id="{53D3D05E-3AAA-8C11-F9FB-316498F58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059" t="28979" r="20570" b="26645"/>
          <a:stretch>
            <a:fillRect/>
          </a:stretch>
        </p:blipFill>
        <p:spPr bwMode="auto">
          <a:xfrm>
            <a:off x="6409060" y="17850"/>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rot="21152519">
            <a:off x="363682" y="2752123"/>
            <a:ext cx="4010890" cy="400110"/>
          </a:xfrm>
          <a:prstGeom prst="rect">
            <a:avLst/>
          </a:prstGeom>
          <a:noFill/>
        </p:spPr>
        <p:txBody>
          <a:bodyPr wrap="square" rtlCol="0">
            <a:spAutoFit/>
          </a:bodyPr>
          <a:lstStyle/>
          <a:p>
            <a:r>
              <a:rPr lang="es-ES" sz="2000" dirty="0" smtClean="0">
                <a:latin typeface="Arial Black" panose="020B0A04020102020204" pitchFamily="34" charset="0"/>
              </a:rPr>
              <a:t>¡Gracias por escucharnos!</a:t>
            </a:r>
            <a:endParaRPr lang="en-US" sz="2000" dirty="0">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600200" y="426027"/>
            <a:ext cx="4042064" cy="523220"/>
          </a:xfrm>
          <a:prstGeom prst="rect">
            <a:avLst/>
          </a:prstGeom>
          <a:noFill/>
        </p:spPr>
        <p:txBody>
          <a:bodyPr wrap="square" rtlCol="0">
            <a:spAutoFit/>
          </a:bodyPr>
          <a:lstStyle/>
          <a:p>
            <a:r>
              <a:rPr lang="es-ES" sz="2800" dirty="0" smtClean="0">
                <a:latin typeface="Arial Rounded MT Bold" panose="020F0704030504030204" pitchFamily="34" charset="0"/>
              </a:rPr>
              <a:t>PRESENTADO POR</a:t>
            </a:r>
            <a:r>
              <a:rPr lang="es-ES" sz="2400" dirty="0" smtClean="0">
                <a:latin typeface="Arial Rounded MT Bold" panose="020F0704030504030204" pitchFamily="34" charset="0"/>
              </a:rPr>
              <a:t>:</a:t>
            </a:r>
            <a:endParaRPr lang="en-US" sz="2400" dirty="0">
              <a:latin typeface="Arial Rounded MT Bold" panose="020F0704030504030204" pitchFamily="34" charset="0"/>
            </a:endParaRPr>
          </a:p>
        </p:txBody>
      </p:sp>
      <p:sp>
        <p:nvSpPr>
          <p:cNvPr id="4" name="CuadroTexto 3"/>
          <p:cNvSpPr txBox="1"/>
          <p:nvPr/>
        </p:nvSpPr>
        <p:spPr>
          <a:xfrm>
            <a:off x="1392382" y="1425948"/>
            <a:ext cx="3906982" cy="338554"/>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latin typeface="Arial Rounded MT Bold" panose="020F0704030504030204" pitchFamily="34" charset="0"/>
              </a:rPr>
              <a:t>Helen Dayana Quiñones Preciado</a:t>
            </a:r>
            <a:endParaRPr lang="en-US" sz="1600" dirty="0">
              <a:latin typeface="Arial Rounded MT Bold" panose="020F0704030504030204" pitchFamily="34" charset="0"/>
            </a:endParaRPr>
          </a:p>
        </p:txBody>
      </p:sp>
      <p:sp>
        <p:nvSpPr>
          <p:cNvPr id="5" name="CuadroTexto 4"/>
          <p:cNvSpPr txBox="1"/>
          <p:nvPr/>
        </p:nvSpPr>
        <p:spPr>
          <a:xfrm>
            <a:off x="1392382" y="1947716"/>
            <a:ext cx="3377045" cy="338554"/>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latin typeface="Arial Rounded MT Bold" panose="020F0704030504030204" pitchFamily="34" charset="0"/>
              </a:rPr>
              <a:t>José Alejandro Padilla Cuero</a:t>
            </a:r>
            <a:endParaRPr lang="en-US" sz="1600" dirty="0">
              <a:latin typeface="Arial Rounded MT Bold" panose="020F0704030504030204" pitchFamily="34" charset="0"/>
            </a:endParaRPr>
          </a:p>
        </p:txBody>
      </p:sp>
      <p:sp>
        <p:nvSpPr>
          <p:cNvPr id="6" name="CuadroTexto 5"/>
          <p:cNvSpPr txBox="1"/>
          <p:nvPr/>
        </p:nvSpPr>
        <p:spPr>
          <a:xfrm>
            <a:off x="1392382" y="2448444"/>
            <a:ext cx="3335482" cy="338554"/>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latin typeface="Arial Rounded MT Bold" panose="020F0704030504030204" pitchFamily="34" charset="0"/>
              </a:rPr>
              <a:t>Marializ Preciado Ortiz</a:t>
            </a:r>
            <a:endParaRPr lang="en-US" sz="1600" dirty="0">
              <a:latin typeface="Arial Rounded MT Bold" panose="020F0704030504030204" pitchFamily="34" charset="0"/>
            </a:endParaRPr>
          </a:p>
        </p:txBody>
      </p:sp>
      <p:sp>
        <p:nvSpPr>
          <p:cNvPr id="7" name="CuadroTexto 6"/>
          <p:cNvSpPr txBox="1"/>
          <p:nvPr/>
        </p:nvSpPr>
        <p:spPr>
          <a:xfrm>
            <a:off x="1392382" y="2895005"/>
            <a:ext cx="3616036" cy="338554"/>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latin typeface="Arial Rounded MT Bold" panose="020F0704030504030204" pitchFamily="34" charset="0"/>
              </a:rPr>
              <a:t>Nicole Yasuri</a:t>
            </a:r>
            <a:r>
              <a:rPr lang="en-US" sz="1600" dirty="0" smtClean="0">
                <a:latin typeface="Arial Rounded MT Bold" panose="020F0704030504030204" pitchFamily="34" charset="0"/>
              </a:rPr>
              <a:t> Valverde Ramirez</a:t>
            </a:r>
            <a:endParaRPr lang="es-ES" sz="1600" dirty="0" smtClean="0">
              <a:latin typeface="Arial Rounded MT Bold" panose="020F0704030504030204" pitchFamily="34" charset="0"/>
            </a:endParaRPr>
          </a:p>
        </p:txBody>
      </p:sp>
      <p:sp>
        <p:nvSpPr>
          <p:cNvPr id="8" name="CuadroTexto 7"/>
          <p:cNvSpPr txBox="1"/>
          <p:nvPr/>
        </p:nvSpPr>
        <p:spPr>
          <a:xfrm>
            <a:off x="1392382" y="3379446"/>
            <a:ext cx="3403023" cy="338554"/>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latin typeface="Arial Rounded MT Bold" panose="020F0704030504030204" pitchFamily="34" charset="0"/>
              </a:rPr>
              <a:t>Jhon Marlon Montoya Pineda</a:t>
            </a:r>
            <a:endParaRPr lang="en-US" sz="1600" dirty="0">
              <a:latin typeface="Arial Rounded MT Bold" panose="020F0704030504030204" pitchFamily="34" charset="0"/>
            </a:endParaRPr>
          </a:p>
        </p:txBody>
      </p:sp>
    </p:spTree>
    <p:extLst>
      <p:ext uri="{BB962C8B-B14F-4D97-AF65-F5344CB8AC3E}">
        <p14:creationId xmlns:p14="http://schemas.microsoft.com/office/powerpoint/2010/main" val="213878540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0"/>
            <a:ext cx="9144003" cy="5143501"/>
          </a:xfrm>
          <a:prstGeom prst="rect">
            <a:avLst/>
          </a:prstGeom>
          <a:noFill/>
          <a:ln>
            <a:noFill/>
          </a:ln>
        </p:spPr>
      </p:pic>
      <p:sp>
        <p:nvSpPr>
          <p:cNvPr id="5" name="CuadroTexto 4">
            <a:extLst>
              <a:ext uri="{FF2B5EF4-FFF2-40B4-BE49-F238E27FC236}">
                <a16:creationId xmlns:a16="http://schemas.microsoft.com/office/drawing/2014/main" id="{EA59CEB0-5180-44A7-9727-DDB7C406C28D}"/>
              </a:ext>
            </a:extLst>
          </p:cNvPr>
          <p:cNvSpPr txBox="1"/>
          <p:nvPr/>
        </p:nvSpPr>
        <p:spPr>
          <a:xfrm>
            <a:off x="1321232" y="124926"/>
            <a:ext cx="7168142" cy="4832092"/>
          </a:xfrm>
          <a:prstGeom prst="rect">
            <a:avLst/>
          </a:prstGeom>
          <a:noFill/>
        </p:spPr>
        <p:txBody>
          <a:bodyPr wrap="square" rtlCol="0">
            <a:spAutoFit/>
          </a:bodyPr>
          <a:lstStyle/>
          <a:p>
            <a:r>
              <a:rPr lang="es-ES" sz="2000" dirty="0" smtClean="0">
                <a:solidFill>
                  <a:schemeClr val="tx1"/>
                </a:solidFill>
                <a:latin typeface="Arial Rounded MT Bold" panose="020F0704030504030204" pitchFamily="34" charset="0"/>
                <a:cs typeface="Times New Roman" panose="02020603050405020304" pitchFamily="18" charset="0"/>
              </a:rPr>
              <a:t>¿Qué es la escuela Matemática de la administración?</a:t>
            </a:r>
          </a:p>
          <a:p>
            <a:endParaRPr lang="es-ES" sz="2400" b="1" dirty="0">
              <a:solidFill>
                <a:schemeClr val="tx1"/>
              </a:solidFill>
              <a:latin typeface="Arial Rounded MT Bold" panose="020F0704030504030204" pitchFamily="34" charset="0"/>
              <a:cs typeface="Times New Roman" panose="02020603050405020304" pitchFamily="18" charset="0"/>
            </a:endParaRPr>
          </a:p>
          <a:p>
            <a:r>
              <a:rPr lang="es-ES" sz="2000" dirty="0" smtClean="0">
                <a:solidFill>
                  <a:schemeClr val="tx1"/>
                </a:solidFill>
                <a:latin typeface="Times New Roman" panose="02020603050405020304" pitchFamily="18" charset="0"/>
                <a:cs typeface="Times New Roman" panose="02020603050405020304" pitchFamily="18" charset="0"/>
              </a:rPr>
              <a:t>La escuela Matemática de la administración se enfoca en la aplicación de métodos cuantitativos y técnicas Matemáticas para la toma de decisiones empresariales. </a:t>
            </a:r>
          </a:p>
          <a:p>
            <a:endParaRPr lang="es-ES" sz="2000" dirty="0" smtClean="0">
              <a:solidFill>
                <a:schemeClr val="tx1"/>
              </a:solidFill>
              <a:latin typeface="Times New Roman" panose="02020603050405020304" pitchFamily="18" charset="0"/>
              <a:cs typeface="Times New Roman" panose="02020603050405020304" pitchFamily="18" charset="0"/>
            </a:endParaRPr>
          </a:p>
          <a:p>
            <a:endParaRPr lang="es-ES" sz="2000" dirty="0" smtClean="0">
              <a:solidFill>
                <a:schemeClr val="tx1"/>
              </a:solidFill>
              <a:latin typeface="Times New Roman" panose="02020603050405020304" pitchFamily="18" charset="0"/>
              <a:cs typeface="Times New Roman" panose="02020603050405020304" pitchFamily="18" charset="0"/>
            </a:endParaRPr>
          </a:p>
          <a:p>
            <a:r>
              <a:rPr lang="es-ES" sz="2000" dirty="0">
                <a:solidFill>
                  <a:schemeClr val="tx1"/>
                </a:solidFill>
                <a:latin typeface="Times New Roman" panose="02020603050405020304" pitchFamily="18" charset="0"/>
                <a:cs typeface="Times New Roman" panose="02020603050405020304" pitchFamily="18" charset="0"/>
              </a:rPr>
              <a:t> </a:t>
            </a:r>
            <a:r>
              <a:rPr lang="es-ES" sz="2000" dirty="0" smtClean="0">
                <a:solidFill>
                  <a:schemeClr val="tx1"/>
                </a:solidFill>
                <a:latin typeface="Times New Roman" panose="02020603050405020304" pitchFamily="18" charset="0"/>
                <a:cs typeface="Times New Roman" panose="02020603050405020304" pitchFamily="18" charset="0"/>
              </a:rPr>
              <a:t>   </a:t>
            </a:r>
          </a:p>
          <a:p>
            <a:r>
              <a:rPr lang="es-ES" sz="2400" dirty="0">
                <a:solidFill>
                  <a:schemeClr val="tx1"/>
                </a:solidFill>
                <a:latin typeface="Times New Roman" panose="02020603050405020304" pitchFamily="18" charset="0"/>
                <a:cs typeface="Times New Roman" panose="02020603050405020304" pitchFamily="18" charset="0"/>
              </a:rPr>
              <a:t> </a:t>
            </a:r>
            <a:r>
              <a:rPr lang="es-ES" sz="2400" dirty="0" smtClean="0">
                <a:solidFill>
                  <a:schemeClr val="tx1"/>
                </a:solidFill>
                <a:latin typeface="Times New Roman" panose="02020603050405020304" pitchFamily="18" charset="0"/>
                <a:cs typeface="Times New Roman" panose="02020603050405020304" pitchFamily="18" charset="0"/>
              </a:rPr>
              <a:t> </a:t>
            </a:r>
          </a:p>
          <a:p>
            <a:r>
              <a:rPr lang="es-ES" sz="2400" dirty="0">
                <a:solidFill>
                  <a:schemeClr val="tx1"/>
                </a:solidFill>
                <a:latin typeface="Times New Roman" panose="02020603050405020304" pitchFamily="18" charset="0"/>
                <a:cs typeface="Times New Roman" panose="02020603050405020304" pitchFamily="18" charset="0"/>
              </a:rPr>
              <a:t> </a:t>
            </a:r>
            <a:r>
              <a:rPr lang="es-ES" sz="2400" dirty="0" smtClean="0">
                <a:solidFill>
                  <a:schemeClr val="tx1"/>
                </a:solidFill>
                <a:latin typeface="Times New Roman" panose="02020603050405020304" pitchFamily="18" charset="0"/>
                <a:cs typeface="Times New Roman" panose="02020603050405020304" pitchFamily="18" charset="0"/>
              </a:rPr>
              <a:t>                       </a:t>
            </a:r>
          </a:p>
          <a:p>
            <a:pPr algn="ctr"/>
            <a:endParaRPr lang="es-ES" sz="2400" dirty="0" smtClean="0">
              <a:solidFill>
                <a:schemeClr val="tx1"/>
              </a:solidFill>
              <a:latin typeface="Times New Roman" panose="02020603050405020304" pitchFamily="18" charset="0"/>
              <a:cs typeface="Times New Roman" panose="02020603050405020304" pitchFamily="18" charset="0"/>
            </a:endParaRPr>
          </a:p>
          <a:p>
            <a:pPr marL="342900" indent="-342900">
              <a:buFontTx/>
              <a:buChar char="-"/>
            </a:pPr>
            <a:endParaRPr lang="es-ES" sz="2400" b="1" dirty="0" smtClean="0">
              <a:solidFill>
                <a:schemeClr val="tx1"/>
              </a:solidFill>
              <a:latin typeface="Times New Roman" panose="02020603050405020304" pitchFamily="18" charset="0"/>
              <a:cs typeface="Times New Roman" panose="02020603050405020304" pitchFamily="18" charset="0"/>
            </a:endParaRPr>
          </a:p>
          <a:p>
            <a:endParaRPr lang="es-ES" sz="2400" b="1" dirty="0">
              <a:solidFill>
                <a:schemeClr val="tx1"/>
              </a:solidFill>
              <a:latin typeface="Times New Roman" panose="02020603050405020304" pitchFamily="18" charset="0"/>
              <a:cs typeface="Times New Roman" panose="02020603050405020304" pitchFamily="18" charset="0"/>
            </a:endParaRPr>
          </a:p>
          <a:p>
            <a:endParaRPr lang="es-CO" sz="2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406896" y="3979848"/>
            <a:ext cx="2730525" cy="98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1411145" y="2101636"/>
            <a:ext cx="2587336" cy="400110"/>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Objetivo principal</a:t>
            </a:r>
            <a:endParaRPr lang="es-CO" sz="2000"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1425141" y="2691009"/>
            <a:ext cx="2815936" cy="707886"/>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Desarrollo de la escuela matemática</a:t>
            </a:r>
            <a:endParaRPr lang="es-CO" sz="2000"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1413178" y="3406216"/>
            <a:ext cx="2817955" cy="707886"/>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Surgimiento de la escuela matemática</a:t>
            </a:r>
            <a:endParaRPr lang="es-CO" sz="2000"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4789334" y="2098054"/>
            <a:ext cx="3178029" cy="400110"/>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Énfasis en lo cuantitativo</a:t>
            </a:r>
            <a:endParaRPr lang="es-CO" sz="2000"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4789333" y="2691009"/>
            <a:ext cx="3336357" cy="400110"/>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Modelado y optimización </a:t>
            </a:r>
            <a:endParaRPr lang="es-CO" sz="20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4789333" y="3406216"/>
            <a:ext cx="2566554" cy="400110"/>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latin typeface="Times New Roman" panose="02020603050405020304" pitchFamily="18" charset="0"/>
                <a:cs typeface="Times New Roman" panose="02020603050405020304" pitchFamily="18" charset="0"/>
              </a:rPr>
              <a:t>Enfoque científico</a:t>
            </a:r>
            <a:endParaRPr lang="es-C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83472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5"/>
          <a:stretch>
            <a:fillRect/>
          </a:stretch>
        </p:blipFill>
        <p:spPr>
          <a:xfrm>
            <a:off x="1870364" y="426027"/>
            <a:ext cx="5216235" cy="3441532"/>
          </a:xfrm>
          <a:prstGeom prst="rect">
            <a:avLst/>
          </a:prstGeom>
        </p:spPr>
      </p:pic>
    </p:spTree>
    <p:extLst>
      <p:ext uri="{BB962C8B-B14F-4D97-AF65-F5344CB8AC3E}">
        <p14:creationId xmlns:p14="http://schemas.microsoft.com/office/powerpoint/2010/main" val="4048514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1"/>
            <a:ext cx="9144003" cy="5143501"/>
          </a:xfrm>
          <a:prstGeom prst="rect">
            <a:avLst/>
          </a:prstGeom>
          <a:noFill/>
          <a:ln>
            <a:solidFill>
              <a:schemeClr val="accent1"/>
            </a:solid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194956" y="168961"/>
            <a:ext cx="7530942" cy="400110"/>
          </a:xfrm>
          <a:prstGeom prst="rect">
            <a:avLst/>
          </a:prstGeom>
          <a:noFill/>
        </p:spPr>
        <p:txBody>
          <a:bodyPr wrap="square" rtlCol="0">
            <a:spAutoFit/>
          </a:bodyPr>
          <a:lstStyle/>
          <a:p>
            <a:r>
              <a:rPr lang="es-ES" dirty="0" smtClean="0"/>
              <a:t>  </a:t>
            </a:r>
            <a:r>
              <a:rPr lang="es-ES" sz="2000" dirty="0" smtClean="0">
                <a:latin typeface="Arial Rounded MT Bold" panose="020F0704030504030204" pitchFamily="34" charset="0"/>
                <a:cs typeface="Times New Roman" panose="02020603050405020304" pitchFamily="18" charset="0"/>
              </a:rPr>
              <a:t>Historia de la escuela matemática de la administración </a:t>
            </a:r>
            <a:endParaRPr lang="es-CO" sz="2000" dirty="0">
              <a:latin typeface="Arial Rounded MT Bold" panose="020F0704030504030204" pitchFamily="34" charset="0"/>
              <a:cs typeface="Times New Roman" panose="02020603050405020304" pitchFamily="18" charset="0"/>
            </a:endParaRPr>
          </a:p>
        </p:txBody>
      </p:sp>
      <p:sp>
        <p:nvSpPr>
          <p:cNvPr id="4" name="CuadroTexto 3"/>
          <p:cNvSpPr txBox="1"/>
          <p:nvPr/>
        </p:nvSpPr>
        <p:spPr>
          <a:xfrm>
            <a:off x="1296398" y="689394"/>
            <a:ext cx="7429500" cy="2246769"/>
          </a:xfrm>
          <a:prstGeom prst="rect">
            <a:avLst/>
          </a:prstGeom>
          <a:noFill/>
        </p:spPr>
        <p:txBody>
          <a:bodyPr wrap="square" rtlCol="0">
            <a:spAutoFit/>
          </a:bodyPr>
          <a:lstStyle/>
          <a:p>
            <a:r>
              <a:rPr lang="es-ES" sz="2000" dirty="0">
                <a:latin typeface="Times New Roman" panose="02020603050405020304" pitchFamily="18" charset="0"/>
                <a:cs typeface="Times New Roman" panose="02020603050405020304" pitchFamily="18" charset="0"/>
              </a:rPr>
              <a:t>Tiene sus </a:t>
            </a:r>
            <a:r>
              <a:rPr lang="es-ES" sz="2000" dirty="0" smtClean="0">
                <a:latin typeface="Times New Roman" panose="02020603050405020304" pitchFamily="18" charset="0"/>
                <a:cs typeface="Times New Roman" panose="02020603050405020304" pitchFamily="18" charset="0"/>
              </a:rPr>
              <a:t>orígenes </a:t>
            </a:r>
            <a:r>
              <a:rPr lang="es-ES" sz="2000" dirty="0">
                <a:latin typeface="Times New Roman" panose="02020603050405020304" pitchFamily="18" charset="0"/>
                <a:cs typeface="Times New Roman" panose="02020603050405020304" pitchFamily="18" charset="0"/>
              </a:rPr>
              <a:t>en la época de la Segunda Guerra Mundial. En ese momento, eran comunes los problemas en la administración de los recursos en los ejércitos ingleses,  Para tal fin se reunieron científicos de distintas disciplinas con el objetivo de buscar soluciones, siempre tomando como referencia el marco científico. A partir de este contexto, se creó la técnica cuantitativa denominada investigación de operaciones, para resolver problemas de logística  y estrategia militar.</a:t>
            </a:r>
            <a:endParaRPr lang="es-CO" sz="2000"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1352182" y="3074072"/>
            <a:ext cx="3418609" cy="400110"/>
          </a:xfrm>
          <a:prstGeom prst="rect">
            <a:avLst/>
          </a:prstGeom>
          <a:noFill/>
        </p:spPr>
        <p:txBody>
          <a:bodyPr wrap="square" rtlCol="0">
            <a:spAutoFit/>
          </a:bodyPr>
          <a:lstStyle/>
          <a:p>
            <a:pPr marL="285750" indent="-285750">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Crecimiento y expansión</a:t>
            </a:r>
          </a:p>
        </p:txBody>
      </p:sp>
      <p:sp>
        <p:nvSpPr>
          <p:cNvPr id="7" name="CuadroTexto 6"/>
          <p:cNvSpPr txBox="1"/>
          <p:nvPr/>
        </p:nvSpPr>
        <p:spPr>
          <a:xfrm>
            <a:off x="1352182" y="3570767"/>
            <a:ext cx="3301579" cy="400110"/>
          </a:xfrm>
          <a:prstGeom prst="rect">
            <a:avLst/>
          </a:prstGeom>
          <a:noFill/>
        </p:spPr>
        <p:txBody>
          <a:bodyPr wrap="square" rtlCol="0">
            <a:spAutoFit/>
          </a:bodyPr>
          <a:lstStyle/>
          <a:p>
            <a:pPr marL="285750" indent="-285750">
              <a:buFont typeface="Arial" panose="020B0604020202020204" pitchFamily="34" charset="0"/>
              <a:buChar char="•"/>
            </a:pPr>
            <a:r>
              <a:rPr lang="es-CO" sz="2000" dirty="0">
                <a:latin typeface="Times New Roman" panose="02020603050405020304" pitchFamily="18" charset="0"/>
                <a:cs typeface="Times New Roman" panose="02020603050405020304" pitchFamily="18" charset="0"/>
              </a:rPr>
              <a:t>Desarrollo en la posguerra</a:t>
            </a:r>
          </a:p>
        </p:txBody>
      </p:sp>
    </p:spTree>
    <p:extLst>
      <p:ext uri="{BB962C8B-B14F-4D97-AF65-F5344CB8AC3E}">
        <p14:creationId xmlns:p14="http://schemas.microsoft.com/office/powerpoint/2010/main" val="2019760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2327561" y="61552"/>
            <a:ext cx="4488873" cy="707886"/>
          </a:xfrm>
          <a:prstGeom prst="rect">
            <a:avLst/>
          </a:prstGeom>
          <a:noFill/>
        </p:spPr>
        <p:txBody>
          <a:bodyPr wrap="square" rtlCol="0">
            <a:spAutoFit/>
          </a:bodyPr>
          <a:lstStyle/>
          <a:p>
            <a:r>
              <a:rPr lang="es-ES" sz="2000" dirty="0" smtClean="0">
                <a:latin typeface="Arial Rounded MT Bold" panose="020F0704030504030204" pitchFamily="34" charset="0"/>
              </a:rPr>
              <a:t>Teorías y enfoques de la escuela matemática de la administración</a:t>
            </a:r>
            <a:endParaRPr lang="en-US" sz="2000" dirty="0">
              <a:latin typeface="Arial Rounded MT Bold" panose="020F0704030504030204" pitchFamily="34" charset="0"/>
            </a:endParaRPr>
          </a:p>
        </p:txBody>
      </p:sp>
      <p:sp>
        <p:nvSpPr>
          <p:cNvPr id="3" name="CuadroTexto 2"/>
          <p:cNvSpPr txBox="1"/>
          <p:nvPr/>
        </p:nvSpPr>
        <p:spPr>
          <a:xfrm>
            <a:off x="488372" y="2233193"/>
            <a:ext cx="2379519" cy="369332"/>
          </a:xfrm>
          <a:prstGeom prst="rect">
            <a:avLst/>
          </a:prstGeom>
          <a:noFill/>
        </p:spPr>
        <p:txBody>
          <a:bodyPr wrap="square" rtlCol="0">
            <a:spAutoFit/>
          </a:bodyPr>
          <a:lstStyle/>
          <a:p>
            <a:r>
              <a:rPr lang="es-ES" sz="1800" dirty="0" smtClean="0">
                <a:latin typeface="Times New Roman" panose="02020603050405020304" pitchFamily="18" charset="0"/>
                <a:cs typeface="Times New Roman" panose="02020603050405020304" pitchFamily="18" charset="0"/>
              </a:rPr>
              <a:t>1. Teoría de juegos</a:t>
            </a:r>
            <a:endParaRPr lang="en-US" sz="1800"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2971799" y="874518"/>
            <a:ext cx="5268192" cy="3086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anose="02020603050405020304" pitchFamily="18" charset="0"/>
                <a:cs typeface="Times New Roman" panose="02020603050405020304" pitchFamily="18" charset="0"/>
              </a:rPr>
              <a:t>•No debe existir un número infinito de participantes, todos deben poder ser identificables.</a:t>
            </a:r>
          </a:p>
          <a:p>
            <a:endParaRPr lang="en-US" b="1"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•Los involucrados solo pueden disponer de un número finito de soluciones posibles.</a:t>
            </a:r>
          </a:p>
          <a:p>
            <a:endParaRPr lang="en-US" b="1"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•Todas las posibilidades y acciones existentes deben estar al alcance de los participantes.</a:t>
            </a:r>
          </a:p>
          <a:p>
            <a:endParaRPr lang="en-US" b="1"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•El "juego" es netamente competitivo.</a:t>
            </a:r>
          </a:p>
          <a:p>
            <a:endParaRPr lang="en-US" b="1"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•Si un participante gana, automáticamente otro debe perder.</a:t>
            </a:r>
          </a:p>
        </p:txBody>
      </p:sp>
      <p:sp>
        <p:nvSpPr>
          <p:cNvPr id="8" name="Flecha derecha 7"/>
          <p:cNvSpPr/>
          <p:nvPr/>
        </p:nvSpPr>
        <p:spPr>
          <a:xfrm>
            <a:off x="2592533" y="2371100"/>
            <a:ext cx="275358" cy="14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25239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506682" y="467591"/>
            <a:ext cx="2867891" cy="400110"/>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2. Programación dinámica</a:t>
            </a:r>
            <a:endParaRPr lang="en-US" sz="20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5"/>
          <a:stretch>
            <a:fillRect/>
          </a:stretch>
        </p:blipFill>
        <p:spPr>
          <a:xfrm>
            <a:off x="2111159" y="944028"/>
            <a:ext cx="4526828" cy="2923531"/>
          </a:xfrm>
          <a:prstGeom prst="rect">
            <a:avLst/>
          </a:prstGeom>
        </p:spPr>
      </p:pic>
    </p:spTree>
    <p:extLst>
      <p:ext uri="{BB962C8B-B14F-4D97-AF65-F5344CB8AC3E}">
        <p14:creationId xmlns:p14="http://schemas.microsoft.com/office/powerpoint/2010/main" val="558349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 y="-1"/>
            <a:ext cx="9144003" cy="5143501"/>
          </a:xfrm>
          <a:prstGeom prst="rect">
            <a:avLst/>
          </a:prstGeom>
          <a:noFill/>
          <a:ln>
            <a:noFill/>
          </a:ln>
        </p:spPr>
      </p:pic>
      <p:pic>
        <p:nvPicPr>
          <p:cNvPr id="1027" name="Imagen 3">
            <a:extLst>
              <a:ext uri="{FF2B5EF4-FFF2-40B4-BE49-F238E27FC236}">
                <a16:creationId xmlns:a16="http://schemas.microsoft.com/office/drawing/2014/main" id="{DEA5B0FD-A917-419B-83EC-DB19335F0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59" t="28979" r="20570" b="26645"/>
          <a:stretch>
            <a:fillRect/>
          </a:stretch>
        </p:blipFill>
        <p:spPr bwMode="auto">
          <a:xfrm>
            <a:off x="3760186" y="3867559"/>
            <a:ext cx="2730525" cy="108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776846" y="498764"/>
            <a:ext cx="3179618" cy="400110"/>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3. Teoría de colas de espera</a:t>
            </a:r>
            <a:endParaRPr lang="en-US" sz="2000" dirty="0">
              <a:latin typeface="Times New Roman" panose="02020603050405020304" pitchFamily="18" charset="0"/>
              <a:cs typeface="Times New Roman" panose="02020603050405020304" pitchFamily="18" charset="0"/>
            </a:endParaRPr>
          </a:p>
        </p:txBody>
      </p:sp>
      <p:sp>
        <p:nvSpPr>
          <p:cNvPr id="3" name="Rectángulo 2"/>
          <p:cNvSpPr/>
          <p:nvPr/>
        </p:nvSpPr>
        <p:spPr>
          <a:xfrm>
            <a:off x="1070263" y="1537520"/>
            <a:ext cx="2899063" cy="2031325"/>
          </a:xfrm>
          <a:prstGeom prst="rect">
            <a:avLst/>
          </a:prstGeom>
        </p:spPr>
        <p:txBody>
          <a:bodyPr wrap="square">
            <a:spAutoFit/>
          </a:bodyPr>
          <a:lstStyle/>
          <a:p>
            <a:r>
              <a:rPr lang="en-US" sz="1800" dirty="0">
                <a:latin typeface="Times New Roman" panose="02020603050405020304" pitchFamily="18" charset="0"/>
                <a:cs typeface="Times New Roman" panose="02020603050405020304" pitchFamily="18" charset="0"/>
              </a:rPr>
              <a:t>La teoría de colas emplea modelos matemáticos para analizar y optimizar los procesos de espera y atención, como los sistemas de atención al cliente o los procesos de producción.</a:t>
            </a:r>
          </a:p>
        </p:txBody>
      </p:sp>
      <p:pic>
        <p:nvPicPr>
          <p:cNvPr id="4" name="Imagen 3"/>
          <p:cNvPicPr>
            <a:picLocks noChangeAspect="1"/>
          </p:cNvPicPr>
          <p:nvPr/>
        </p:nvPicPr>
        <p:blipFill>
          <a:blip r:embed="rId5"/>
          <a:stretch>
            <a:fillRect/>
          </a:stretch>
        </p:blipFill>
        <p:spPr>
          <a:xfrm>
            <a:off x="3969326" y="1537519"/>
            <a:ext cx="4135663" cy="2031325"/>
          </a:xfrm>
          <a:prstGeom prst="rect">
            <a:avLst/>
          </a:prstGeom>
        </p:spPr>
      </p:pic>
    </p:spTree>
    <p:extLst>
      <p:ext uri="{BB962C8B-B14F-4D97-AF65-F5344CB8AC3E}">
        <p14:creationId xmlns:p14="http://schemas.microsoft.com/office/powerpoint/2010/main" val="3171121224"/>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TotalTime>
  <Words>681</Words>
  <Application>Microsoft Office PowerPoint</Application>
  <PresentationFormat>Presentación en pantalla (16:9)</PresentationFormat>
  <Paragraphs>103</Paragraphs>
  <Slides>21</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Arial Black</vt:lpstr>
      <vt:lpstr>Arial Rounded MT Bold</vt:lpstr>
      <vt:lpstr>Times New Roman</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MAURICIO ENRIQUEZ</dc:creator>
  <cp:lastModifiedBy>ADMIN</cp:lastModifiedBy>
  <cp:revision>165</cp:revision>
  <dcterms:modified xsi:type="dcterms:W3CDTF">2024-09-15T03:51:03Z</dcterms:modified>
</cp:coreProperties>
</file>