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9" r:id="rId4"/>
    <p:sldId id="262" r:id="rId5"/>
    <p:sldId id="265" r:id="rId6"/>
    <p:sldId id="264" r:id="rId7"/>
    <p:sldId id="263" r:id="rId8"/>
    <p:sldId id="260" r:id="rId9"/>
    <p:sldId id="267" r:id="rId10"/>
    <p:sldId id="266" r:id="rId11"/>
    <p:sldId id="268" r:id="rId12"/>
    <p:sldId id="261" r:id="rId13"/>
    <p:sldId id="25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10407adb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f10407adb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60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578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434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10407ad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10407ad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50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8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25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7795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191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174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57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55" name="Google Shape;55;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56" name="Google Shape;56;p13"/>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2" name="Imagen 3">
            <a:extLst>
              <a:ext uri="{FF2B5EF4-FFF2-40B4-BE49-F238E27FC236}">
                <a16:creationId xmlns:a16="http://schemas.microsoft.com/office/drawing/2014/main" id="{5818BBAD-5C44-DBDF-9FBC-0532834FE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5943989" y="3235047"/>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grama de flujo: cinta perforada 2">
            <a:extLst>
              <a:ext uri="{FF2B5EF4-FFF2-40B4-BE49-F238E27FC236}">
                <a16:creationId xmlns:a16="http://schemas.microsoft.com/office/drawing/2014/main" id="{C5F03DF3-8ADC-F31D-C9FD-387A9992F4BD}"/>
              </a:ext>
            </a:extLst>
          </p:cNvPr>
          <p:cNvSpPr/>
          <p:nvPr/>
        </p:nvSpPr>
        <p:spPr>
          <a:xfrm rot="18974893">
            <a:off x="190847" y="1289753"/>
            <a:ext cx="3358911" cy="1411739"/>
          </a:xfrm>
          <a:prstGeom prst="flowChartPunchedTap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SEDE DE SAN ANDRÉS DE TUMACO-NARIÑO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8B7B4BD5-17DF-924F-C14D-27D5FA5C258C}"/>
              </a:ext>
            </a:extLst>
          </p:cNvPr>
          <p:cNvSpPr txBox="1"/>
          <p:nvPr/>
        </p:nvSpPr>
        <p:spPr>
          <a:xfrm>
            <a:off x="1212112" y="297712"/>
            <a:ext cx="6953693" cy="1600438"/>
          </a:xfrm>
          <a:prstGeom prst="rect">
            <a:avLst/>
          </a:prstGeom>
          <a:noFill/>
        </p:spPr>
        <p:txBody>
          <a:bodyPr wrap="square" rtlCol="0">
            <a:spAutoFit/>
          </a:bodyPr>
          <a:lstStyle/>
          <a:p>
            <a:r>
              <a:rPr lang="es-MX" b="1" i="0" dirty="0">
                <a:solidFill>
                  <a:srgbClr val="202122"/>
                </a:solidFill>
                <a:effectLst/>
                <a:highlight>
                  <a:srgbClr val="FFFFFF"/>
                </a:highlight>
                <a:latin typeface="Arial" panose="020B0604020202020204" pitchFamily="34" charset="0"/>
              </a:rPr>
              <a:t>Consultivo: </a:t>
            </a:r>
            <a:r>
              <a:rPr lang="es-MX" b="0" i="0" dirty="0">
                <a:solidFill>
                  <a:srgbClr val="202122"/>
                </a:solidFill>
                <a:effectLst/>
                <a:highlight>
                  <a:srgbClr val="FFFFFF"/>
                </a:highlight>
                <a:latin typeface="Arial" panose="020B0604020202020204" pitchFamily="34" charset="0"/>
              </a:rPr>
              <a:t>Cumplimiento con consecuencia de las recompensas y castigos.</a:t>
            </a:r>
          </a:p>
          <a:p>
            <a:r>
              <a:rPr lang="es-MX" b="0" i="0" dirty="0">
                <a:solidFill>
                  <a:srgbClr val="202122"/>
                </a:solidFill>
                <a:effectLst/>
                <a:highlight>
                  <a:srgbClr val="FFFFFF"/>
                </a:highlight>
                <a:latin typeface="Arial" panose="020B0604020202020204" pitchFamily="34" charset="0"/>
              </a:rPr>
              <a:t> La información en este sistema se transforma en comunicación de igual manera de arriba hacia abajo. </a:t>
            </a:r>
          </a:p>
          <a:p>
            <a:r>
              <a:rPr lang="es-MX" b="0" i="0" dirty="0">
                <a:solidFill>
                  <a:srgbClr val="202122"/>
                </a:solidFill>
                <a:effectLst/>
                <a:highlight>
                  <a:srgbClr val="FFFFFF"/>
                </a:highlight>
                <a:latin typeface="Arial" panose="020B0604020202020204" pitchFamily="34" charset="0"/>
              </a:rPr>
              <a:t>Las decisiones se toman también en la cúspide de la empresa, y los subordinados pueden tener cierta cantidad de influencia, y pueden tomar las decisiones en su nivel.</a:t>
            </a:r>
          </a:p>
          <a:p>
            <a:endParaRPr lang="es-MX" b="0" i="0" dirty="0">
              <a:solidFill>
                <a:srgbClr val="202122"/>
              </a:solidFill>
              <a:effectLst/>
              <a:highlight>
                <a:srgbClr val="FFFFFF"/>
              </a:highlight>
              <a:latin typeface="Arial" panose="020B0604020202020204" pitchFamily="34" charset="0"/>
            </a:endParaRPr>
          </a:p>
          <a:p>
            <a:r>
              <a:rPr lang="es-MX" b="0" i="0" dirty="0">
                <a:solidFill>
                  <a:srgbClr val="202122"/>
                </a:solidFill>
                <a:effectLst/>
                <a:highlight>
                  <a:srgbClr val="FFFFFF"/>
                </a:highlight>
                <a:latin typeface="Arial" panose="020B0604020202020204" pitchFamily="34" charset="0"/>
              </a:rPr>
              <a:t> </a:t>
            </a:r>
            <a:endParaRPr lang="es-CO" dirty="0"/>
          </a:p>
        </p:txBody>
      </p:sp>
      <p:sp>
        <p:nvSpPr>
          <p:cNvPr id="4" name="CuadroTexto 3">
            <a:extLst>
              <a:ext uri="{FF2B5EF4-FFF2-40B4-BE49-F238E27FC236}">
                <a16:creationId xmlns:a16="http://schemas.microsoft.com/office/drawing/2014/main" id="{3195213D-E369-099B-178F-750D5250DD3F}"/>
              </a:ext>
            </a:extLst>
          </p:cNvPr>
          <p:cNvSpPr txBox="1"/>
          <p:nvPr/>
        </p:nvSpPr>
        <p:spPr>
          <a:xfrm>
            <a:off x="978196" y="1775637"/>
            <a:ext cx="7339540" cy="1600438"/>
          </a:xfrm>
          <a:prstGeom prst="rect">
            <a:avLst/>
          </a:prstGeom>
          <a:noFill/>
        </p:spPr>
        <p:txBody>
          <a:bodyPr wrap="square" rtlCol="0">
            <a:spAutoFit/>
          </a:bodyPr>
          <a:lstStyle/>
          <a:p>
            <a:r>
              <a:rPr lang="es-MX" b="1" i="0" dirty="0">
                <a:solidFill>
                  <a:srgbClr val="202122"/>
                </a:solidFill>
                <a:effectLst/>
                <a:highlight>
                  <a:srgbClr val="FFFFFF"/>
                </a:highlight>
                <a:latin typeface="Arial" panose="020B0604020202020204" pitchFamily="34" charset="0"/>
              </a:rPr>
              <a:t>Gerencia grupal: </a:t>
            </a:r>
            <a:r>
              <a:rPr lang="es-MX" b="0" i="0" dirty="0">
                <a:solidFill>
                  <a:srgbClr val="202122"/>
                </a:solidFill>
                <a:effectLst/>
                <a:highlight>
                  <a:srgbClr val="FFFFFF"/>
                </a:highlight>
                <a:latin typeface="Arial" panose="020B0604020202020204" pitchFamily="34" charset="0"/>
              </a:rPr>
              <a:t>Recompensas económicas. En este sistema todos participan y se comunican, el empleado se involucra en el desarrollo de nuevas metodologías y procesos de trabajo. La comunicación se presenta de abajo hacia arriba, a diferencia de los demás sistemas, aunque también puede ser ambos lados y se realiza sobre cierta base. Los supervisores y los empleados están muy cerca entre sí desde un punto de vista psicológico.</a:t>
            </a:r>
          </a:p>
          <a:p>
            <a:endParaRPr lang="es-CO" dirty="0"/>
          </a:p>
        </p:txBody>
      </p:sp>
    </p:spTree>
    <p:extLst>
      <p:ext uri="{BB962C8B-B14F-4D97-AF65-F5344CB8AC3E}">
        <p14:creationId xmlns:p14="http://schemas.microsoft.com/office/powerpoint/2010/main" val="187307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111696B7-2742-BC06-1266-56829E9D0CDA}"/>
              </a:ext>
            </a:extLst>
          </p:cNvPr>
          <p:cNvSpPr txBox="1"/>
          <p:nvPr/>
        </p:nvSpPr>
        <p:spPr>
          <a:xfrm>
            <a:off x="1318437" y="414670"/>
            <a:ext cx="7164551" cy="738664"/>
          </a:xfrm>
          <a:prstGeom prst="rect">
            <a:avLst/>
          </a:prstGeom>
          <a:noFill/>
        </p:spPr>
        <p:txBody>
          <a:bodyPr wrap="square" rtlCol="0">
            <a:spAutoFit/>
          </a:bodyPr>
          <a:lstStyle/>
          <a:p>
            <a:r>
              <a:rPr lang="es-CO" b="1" dirty="0"/>
              <a:t>TOMA DE DECISIONES</a:t>
            </a:r>
            <a:r>
              <a:rPr lang="es-CO" b="1" dirty="0">
                <a:solidFill>
                  <a:schemeClr val="tx1"/>
                </a:solidFill>
              </a:rPr>
              <a:t>: </a:t>
            </a:r>
            <a:r>
              <a:rPr lang="es-MX" b="0" i="0" dirty="0">
                <a:solidFill>
                  <a:schemeClr val="tx1"/>
                </a:solidFill>
                <a:effectLst/>
                <a:highlight>
                  <a:srgbClr val="FFFFFF"/>
                </a:highlight>
                <a:latin typeface="Arial" panose="020B0604020202020204" pitchFamily="34" charset="0"/>
              </a:rPr>
              <a:t>El proceso de </a:t>
            </a:r>
            <a:r>
              <a:rPr lang="es-MX" b="1" i="0" dirty="0">
                <a:solidFill>
                  <a:schemeClr val="tx1"/>
                </a:solidFill>
                <a:effectLst/>
                <a:highlight>
                  <a:srgbClr val="FFFFFF"/>
                </a:highlight>
                <a:latin typeface="Arial" panose="020B0604020202020204" pitchFamily="34" charset="0"/>
              </a:rPr>
              <a:t>toma de decisiones</a:t>
            </a:r>
            <a:r>
              <a:rPr lang="es-MX" b="0" i="0" dirty="0">
                <a:solidFill>
                  <a:schemeClr val="tx1"/>
                </a:solidFill>
                <a:effectLst/>
                <a:highlight>
                  <a:srgbClr val="FFFFFF"/>
                </a:highlight>
                <a:latin typeface="Arial" panose="020B0604020202020204" pitchFamily="34" charset="0"/>
              </a:rPr>
              <a:t> es un método que consiste en reunir la información y evaluar alternativas para luego, en definitiva, tomar la mejor opción posible</a:t>
            </a:r>
            <a:endParaRPr lang="es-CO" dirty="0">
              <a:solidFill>
                <a:schemeClr val="tx1"/>
              </a:solidFill>
            </a:endParaRPr>
          </a:p>
        </p:txBody>
      </p:sp>
      <p:sp>
        <p:nvSpPr>
          <p:cNvPr id="3" name="CuadroTexto 2">
            <a:extLst>
              <a:ext uri="{FF2B5EF4-FFF2-40B4-BE49-F238E27FC236}">
                <a16:creationId xmlns:a16="http://schemas.microsoft.com/office/drawing/2014/main" id="{9EC4F1EA-E7C1-FB51-D6DF-0CEFB4CF3A38}"/>
              </a:ext>
            </a:extLst>
          </p:cNvPr>
          <p:cNvSpPr txBox="1"/>
          <p:nvPr/>
        </p:nvSpPr>
        <p:spPr>
          <a:xfrm>
            <a:off x="1073888" y="1488558"/>
            <a:ext cx="7409100" cy="2031325"/>
          </a:xfrm>
          <a:prstGeom prst="rect">
            <a:avLst/>
          </a:prstGeom>
          <a:noFill/>
        </p:spPr>
        <p:txBody>
          <a:bodyPr wrap="square" rtlCol="0">
            <a:spAutoFit/>
          </a:bodyPr>
          <a:lstStyle/>
          <a:p>
            <a:r>
              <a:rPr lang="es-MX" b="1" i="0" dirty="0">
                <a:solidFill>
                  <a:srgbClr val="1F1F1F"/>
                </a:solidFill>
                <a:effectLst/>
                <a:highlight>
                  <a:srgbClr val="FFFFFF"/>
                </a:highlight>
                <a:latin typeface="+mj-lt"/>
              </a:rPr>
              <a:t>CONFLICTO DE NEGOCIACION</a:t>
            </a:r>
            <a:r>
              <a:rPr lang="es-MX" b="0" i="0" dirty="0">
                <a:solidFill>
                  <a:srgbClr val="1F1F1F"/>
                </a:solidFill>
                <a:effectLst/>
                <a:highlight>
                  <a:srgbClr val="FFFFFF"/>
                </a:highlight>
                <a:latin typeface="+mn-lt"/>
              </a:rPr>
              <a:t>: El </a:t>
            </a:r>
            <a:r>
              <a:rPr lang="es-MX" b="0" i="0" dirty="0">
                <a:solidFill>
                  <a:srgbClr val="040C28"/>
                </a:solidFill>
                <a:effectLst/>
                <a:latin typeface="+mn-lt"/>
              </a:rPr>
              <a:t>conflicto</a:t>
            </a:r>
            <a:r>
              <a:rPr lang="es-MX" b="0" i="0" dirty="0">
                <a:solidFill>
                  <a:srgbClr val="1F1F1F"/>
                </a:solidFill>
                <a:effectLst/>
                <a:highlight>
                  <a:srgbClr val="FFFFFF"/>
                </a:highlight>
                <a:latin typeface="+mn-lt"/>
              </a:rPr>
              <a:t> es una fase temporal de toda </a:t>
            </a:r>
            <a:r>
              <a:rPr lang="es-MX" b="0" i="0" dirty="0">
                <a:solidFill>
                  <a:srgbClr val="040C28"/>
                </a:solidFill>
                <a:effectLst/>
                <a:latin typeface="+mn-lt"/>
              </a:rPr>
              <a:t>negociación</a:t>
            </a:r>
            <a:r>
              <a:rPr lang="es-MX" b="0" i="0" dirty="0">
                <a:solidFill>
                  <a:srgbClr val="1F1F1F"/>
                </a:solidFill>
                <a:effectLst/>
                <a:highlight>
                  <a:srgbClr val="FFFFFF"/>
                </a:highlight>
                <a:latin typeface="+mn-lt"/>
              </a:rPr>
              <a:t>, que irremediablemente debe evolucionar o hacia un acuerdo, a través de las concesiones de una o de ambas partes, o a hacia la ruptura, normalmente consecuencia de una escalada en el </a:t>
            </a:r>
            <a:r>
              <a:rPr lang="es-MX" b="0" i="0" dirty="0">
                <a:solidFill>
                  <a:srgbClr val="040C28"/>
                </a:solidFill>
                <a:effectLst/>
                <a:latin typeface="+mn-lt"/>
              </a:rPr>
              <a:t>conflicto</a:t>
            </a:r>
            <a:r>
              <a:rPr lang="es-MX" b="0" i="0" dirty="0">
                <a:solidFill>
                  <a:srgbClr val="1F1F1F"/>
                </a:solidFill>
                <a:effectLst/>
                <a:highlight>
                  <a:srgbClr val="FFFFFF"/>
                </a:highlight>
                <a:latin typeface="+mn-lt"/>
              </a:rPr>
              <a:t> mal gestionada.</a:t>
            </a:r>
            <a:endParaRPr lang="es-MX" dirty="0">
              <a:solidFill>
                <a:srgbClr val="1F1F1F"/>
              </a:solidFill>
              <a:highlight>
                <a:srgbClr val="FFFFFF"/>
              </a:highlight>
              <a:latin typeface="+mn-lt"/>
            </a:endParaRPr>
          </a:p>
          <a:p>
            <a:endParaRPr lang="es-MX" dirty="0">
              <a:solidFill>
                <a:srgbClr val="1F1F1F"/>
              </a:solidFill>
              <a:highlight>
                <a:srgbClr val="FFFFFF"/>
              </a:highlight>
              <a:latin typeface="+mn-lt"/>
            </a:endParaRPr>
          </a:p>
          <a:p>
            <a:r>
              <a:rPr lang="es-MX" b="1" i="0" dirty="0">
                <a:solidFill>
                  <a:srgbClr val="1F1F1F"/>
                </a:solidFill>
                <a:effectLst/>
                <a:highlight>
                  <a:srgbClr val="FFFFFF"/>
                </a:highlight>
                <a:latin typeface="+mj-lt"/>
              </a:rPr>
              <a:t>EL LIDERAZGO</a:t>
            </a:r>
            <a:r>
              <a:rPr lang="es-MX" b="1" i="0" dirty="0">
                <a:solidFill>
                  <a:srgbClr val="1F1F1F"/>
                </a:solidFill>
                <a:effectLst/>
                <a:highlight>
                  <a:srgbClr val="FFFFFF"/>
                </a:highlight>
                <a:latin typeface="+mn-lt"/>
              </a:rPr>
              <a:t>: </a:t>
            </a:r>
            <a:r>
              <a:rPr lang="es-MX" b="0" i="0" dirty="0">
                <a:solidFill>
                  <a:srgbClr val="1F1F1F"/>
                </a:solidFill>
                <a:effectLst/>
                <a:highlight>
                  <a:srgbClr val="FFFFFF"/>
                </a:highlight>
                <a:latin typeface="+mn-lt"/>
              </a:rPr>
              <a:t>es un </a:t>
            </a:r>
            <a:r>
              <a:rPr lang="es-MX" b="0" i="0" dirty="0">
                <a:solidFill>
                  <a:srgbClr val="040C28"/>
                </a:solidFill>
                <a:effectLst/>
                <a:latin typeface="+mn-lt"/>
              </a:rPr>
              <a:t>conjunto de habilidades que sirven para conducir y acompañar a un grupo de personas</a:t>
            </a:r>
            <a:r>
              <a:rPr lang="es-MX" b="0" i="0" dirty="0">
                <a:solidFill>
                  <a:srgbClr val="1F1F1F"/>
                </a:solidFill>
                <a:effectLst/>
                <a:highlight>
                  <a:srgbClr val="FFFFFF"/>
                </a:highlight>
                <a:latin typeface="+mn-lt"/>
              </a:rPr>
              <a:t>. Sin embargo, un líder no sólo es capaz de influenciar en su grupo, sino también de proporcionar ideas innovadoras, y motivar a cada participante a sacar lo mejor de sí.</a:t>
            </a:r>
            <a:endParaRPr lang="es-CO" dirty="0">
              <a:latin typeface="+mn-lt"/>
            </a:endParaRPr>
          </a:p>
        </p:txBody>
      </p:sp>
    </p:spTree>
    <p:extLst>
      <p:ext uri="{BB962C8B-B14F-4D97-AF65-F5344CB8AC3E}">
        <p14:creationId xmlns:p14="http://schemas.microsoft.com/office/powerpoint/2010/main" val="144151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97CDAFD2-ED08-75BF-C0D3-E45E08B96B6D}"/>
              </a:ext>
            </a:extLst>
          </p:cNvPr>
          <p:cNvPicPr>
            <a:picLocks noChangeAspect="1"/>
          </p:cNvPicPr>
          <p:nvPr/>
        </p:nvPicPr>
        <p:blipFill rotWithShape="1">
          <a:blip r:embed="rId5"/>
          <a:srcRect l="21646" r="20454"/>
          <a:stretch/>
        </p:blipFill>
        <p:spPr>
          <a:xfrm rot="20229121">
            <a:off x="1490237" y="521215"/>
            <a:ext cx="2659736" cy="1865781"/>
          </a:xfrm>
          <a:prstGeom prst="rect">
            <a:avLst/>
          </a:prstGeom>
        </p:spPr>
      </p:pic>
      <p:pic>
        <p:nvPicPr>
          <p:cNvPr id="6" name="Imagen 5">
            <a:extLst>
              <a:ext uri="{FF2B5EF4-FFF2-40B4-BE49-F238E27FC236}">
                <a16:creationId xmlns:a16="http://schemas.microsoft.com/office/drawing/2014/main" id="{74CE7880-4F4C-22B1-07BE-7A1A79B5CE18}"/>
              </a:ext>
            </a:extLst>
          </p:cNvPr>
          <p:cNvPicPr>
            <a:picLocks noChangeAspect="1"/>
          </p:cNvPicPr>
          <p:nvPr/>
        </p:nvPicPr>
        <p:blipFill>
          <a:blip r:embed="rId6"/>
          <a:stretch>
            <a:fillRect/>
          </a:stretch>
        </p:blipFill>
        <p:spPr>
          <a:xfrm>
            <a:off x="3281351" y="2327970"/>
            <a:ext cx="2936569" cy="1539589"/>
          </a:xfrm>
          <a:prstGeom prst="rect">
            <a:avLst/>
          </a:prstGeom>
        </p:spPr>
      </p:pic>
      <p:pic>
        <p:nvPicPr>
          <p:cNvPr id="8" name="Imagen 7">
            <a:extLst>
              <a:ext uri="{FF2B5EF4-FFF2-40B4-BE49-F238E27FC236}">
                <a16:creationId xmlns:a16="http://schemas.microsoft.com/office/drawing/2014/main" id="{70AB5876-9390-A7E7-21C0-102FB0D54080}"/>
              </a:ext>
            </a:extLst>
          </p:cNvPr>
          <p:cNvPicPr>
            <a:picLocks noChangeAspect="1"/>
          </p:cNvPicPr>
          <p:nvPr/>
        </p:nvPicPr>
        <p:blipFill>
          <a:blip r:embed="rId7"/>
          <a:stretch>
            <a:fillRect/>
          </a:stretch>
        </p:blipFill>
        <p:spPr>
          <a:xfrm rot="1518065">
            <a:off x="6176483" y="673517"/>
            <a:ext cx="2594216" cy="1835492"/>
          </a:xfrm>
          <a:prstGeom prst="rect">
            <a:avLst/>
          </a:prstGeom>
        </p:spPr>
      </p:pic>
    </p:spTree>
    <p:extLst>
      <p:ext uri="{BB962C8B-B14F-4D97-AF65-F5344CB8AC3E}">
        <p14:creationId xmlns:p14="http://schemas.microsoft.com/office/powerpoint/2010/main" val="348159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17850"/>
            <a:ext cx="9144003" cy="5143501"/>
          </a:xfrm>
          <a:prstGeom prst="rect">
            <a:avLst/>
          </a:prstGeom>
          <a:noFill/>
          <a:ln>
            <a:noFill/>
          </a:ln>
        </p:spPr>
      </p:pic>
      <p:pic>
        <p:nvPicPr>
          <p:cNvPr id="4" name="Imagen 3">
            <a:extLst>
              <a:ext uri="{FF2B5EF4-FFF2-40B4-BE49-F238E27FC236}">
                <a16:creationId xmlns:a16="http://schemas.microsoft.com/office/drawing/2014/main" id="{BDA23C12-06EA-C55F-FEBD-CBC62F925E5D}"/>
              </a:ext>
            </a:extLst>
          </p:cNvPr>
          <p:cNvPicPr>
            <a:picLocks noChangeAspect="1"/>
          </p:cNvPicPr>
          <p:nvPr/>
        </p:nvPicPr>
        <p:blipFill>
          <a:blip r:embed="rId4"/>
          <a:stretch>
            <a:fillRect/>
          </a:stretch>
        </p:blipFill>
        <p:spPr>
          <a:xfrm>
            <a:off x="167416" y="1098611"/>
            <a:ext cx="2860255" cy="1473138"/>
          </a:xfrm>
          <a:prstGeom prst="rect">
            <a:avLst/>
          </a:prstGeom>
        </p:spPr>
      </p:pic>
      <p:pic>
        <p:nvPicPr>
          <p:cNvPr id="5" name="Imagen 3">
            <a:extLst>
              <a:ext uri="{FF2B5EF4-FFF2-40B4-BE49-F238E27FC236}">
                <a16:creationId xmlns:a16="http://schemas.microsoft.com/office/drawing/2014/main" id="{53D3D05E-3AAA-8C11-F9FB-316498F58F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059" t="28979" r="20570" b="26645"/>
          <a:stretch>
            <a:fillRect/>
          </a:stretch>
        </p:blipFill>
        <p:spPr bwMode="auto">
          <a:xfrm>
            <a:off x="6409060" y="17850"/>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03E0AEFA-CCBD-9D1F-6391-334448C44649}"/>
              </a:ext>
            </a:extLst>
          </p:cNvPr>
          <p:cNvPicPr>
            <a:picLocks noChangeAspect="1"/>
          </p:cNvPicPr>
          <p:nvPr/>
        </p:nvPicPr>
        <p:blipFill>
          <a:blip r:embed="rId6"/>
          <a:stretch>
            <a:fillRect/>
          </a:stretch>
        </p:blipFill>
        <p:spPr>
          <a:xfrm>
            <a:off x="3027671" y="998439"/>
            <a:ext cx="4021715" cy="31466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1"/>
            <a:ext cx="9144003" cy="5143501"/>
          </a:xfrm>
          <a:prstGeom prst="rect">
            <a:avLst/>
          </a:prstGeom>
          <a:noFill/>
          <a:ln>
            <a:noFill/>
          </a:ln>
        </p:spPr>
      </p:pic>
      <p:pic>
        <p:nvPicPr>
          <p:cNvPr id="4" name="Imagen 3">
            <a:extLst>
              <a:ext uri="{FF2B5EF4-FFF2-40B4-BE49-F238E27FC236}">
                <a16:creationId xmlns:a16="http://schemas.microsoft.com/office/drawing/2014/main" id="{7C6939BB-2DA1-8E7D-49B0-4DA41B75AB02}"/>
              </a:ext>
            </a:extLst>
          </p:cNvPr>
          <p:cNvPicPr>
            <a:picLocks noChangeAspect="1"/>
          </p:cNvPicPr>
          <p:nvPr/>
        </p:nvPicPr>
        <p:blipFill>
          <a:blip r:embed="rId4"/>
          <a:stretch>
            <a:fillRect/>
          </a:stretch>
        </p:blipFill>
        <p:spPr>
          <a:xfrm>
            <a:off x="1543050" y="238620"/>
            <a:ext cx="6564263" cy="36947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sp>
        <p:nvSpPr>
          <p:cNvPr id="5" name="CuadroTexto 4">
            <a:extLst>
              <a:ext uri="{FF2B5EF4-FFF2-40B4-BE49-F238E27FC236}">
                <a16:creationId xmlns:a16="http://schemas.microsoft.com/office/drawing/2014/main" id="{EA59CEB0-5180-44A7-9727-DDB7C406C28D}"/>
              </a:ext>
            </a:extLst>
          </p:cNvPr>
          <p:cNvSpPr txBox="1"/>
          <p:nvPr/>
        </p:nvSpPr>
        <p:spPr>
          <a:xfrm>
            <a:off x="2232472" y="515512"/>
            <a:ext cx="6212284" cy="461665"/>
          </a:xfrm>
          <a:prstGeom prst="rect">
            <a:avLst/>
          </a:prstGeom>
          <a:noFill/>
        </p:spPr>
        <p:txBody>
          <a:bodyPr wrap="square" rtlCol="0">
            <a:spAutoFit/>
          </a:bodyPr>
          <a:lstStyle/>
          <a:p>
            <a:r>
              <a:rPr lang="es-CO" sz="2400" b="1" dirty="0">
                <a:solidFill>
                  <a:schemeClr val="tx1"/>
                </a:solidFill>
                <a:latin typeface="Times New Roman" panose="02020603050405020304" pitchFamily="18" charset="0"/>
                <a:cs typeface="Times New Roman" panose="02020603050405020304" pitchFamily="18" charset="0"/>
              </a:rPr>
              <a:t>SOCIOS DE APRENDIZAJE No. </a:t>
            </a:r>
            <a:r>
              <a:rPr lang="es-CO" sz="2400" b="1" dirty="0">
                <a:solidFill>
                  <a:schemeClr val="accent6">
                    <a:lumMod val="50000"/>
                  </a:schemeClr>
                </a:solidFill>
                <a:latin typeface="Times New Roman" panose="02020603050405020304" pitchFamily="18" charset="0"/>
                <a:cs typeface="Times New Roman" panose="02020603050405020304" pitchFamily="18" charset="0"/>
              </a:rPr>
              <a:t>5</a:t>
            </a:r>
          </a:p>
        </p:txBody>
      </p:sp>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F686F006-6AF6-B6B5-6041-EF08C8D22D46}"/>
              </a:ext>
            </a:extLst>
          </p:cNvPr>
          <p:cNvPicPr>
            <a:picLocks noChangeAspect="1"/>
          </p:cNvPicPr>
          <p:nvPr/>
        </p:nvPicPr>
        <p:blipFill>
          <a:blip r:embed="rId5"/>
          <a:stretch>
            <a:fillRect/>
          </a:stretch>
        </p:blipFill>
        <p:spPr>
          <a:xfrm>
            <a:off x="1428081" y="2213503"/>
            <a:ext cx="1196609" cy="1591166"/>
          </a:xfrm>
          <a:prstGeom prst="rect">
            <a:avLst/>
          </a:prstGeom>
        </p:spPr>
      </p:pic>
      <p:pic>
        <p:nvPicPr>
          <p:cNvPr id="6" name="Imagen 5">
            <a:extLst>
              <a:ext uri="{FF2B5EF4-FFF2-40B4-BE49-F238E27FC236}">
                <a16:creationId xmlns:a16="http://schemas.microsoft.com/office/drawing/2014/main" id="{B7CA84A2-724D-2D91-CBB2-D232A6566C9A}"/>
              </a:ext>
            </a:extLst>
          </p:cNvPr>
          <p:cNvPicPr>
            <a:picLocks noChangeAspect="1"/>
          </p:cNvPicPr>
          <p:nvPr/>
        </p:nvPicPr>
        <p:blipFill>
          <a:blip r:embed="rId6"/>
          <a:stretch>
            <a:fillRect/>
          </a:stretch>
        </p:blipFill>
        <p:spPr>
          <a:xfrm>
            <a:off x="6192980" y="2241645"/>
            <a:ext cx="1214733" cy="1615267"/>
          </a:xfrm>
          <a:prstGeom prst="rect">
            <a:avLst/>
          </a:prstGeom>
        </p:spPr>
      </p:pic>
      <p:pic>
        <p:nvPicPr>
          <p:cNvPr id="8" name="Imagen 7">
            <a:extLst>
              <a:ext uri="{FF2B5EF4-FFF2-40B4-BE49-F238E27FC236}">
                <a16:creationId xmlns:a16="http://schemas.microsoft.com/office/drawing/2014/main" id="{5BD7CDFC-6B0B-AB17-AA13-E156D9D63A7A}"/>
              </a:ext>
            </a:extLst>
          </p:cNvPr>
          <p:cNvPicPr>
            <a:picLocks noChangeAspect="1"/>
          </p:cNvPicPr>
          <p:nvPr/>
        </p:nvPicPr>
        <p:blipFill>
          <a:blip r:embed="rId7"/>
          <a:stretch>
            <a:fillRect/>
          </a:stretch>
        </p:blipFill>
        <p:spPr>
          <a:xfrm>
            <a:off x="3627519" y="927725"/>
            <a:ext cx="1369857" cy="1675366"/>
          </a:xfrm>
          <a:prstGeom prst="rect">
            <a:avLst/>
          </a:prstGeom>
        </p:spPr>
      </p:pic>
      <p:pic>
        <p:nvPicPr>
          <p:cNvPr id="10" name="Imagen 9">
            <a:extLst>
              <a:ext uri="{FF2B5EF4-FFF2-40B4-BE49-F238E27FC236}">
                <a16:creationId xmlns:a16="http://schemas.microsoft.com/office/drawing/2014/main" id="{B0AE0777-2C05-072A-3FBA-79A2336D5410}"/>
              </a:ext>
            </a:extLst>
          </p:cNvPr>
          <p:cNvPicPr>
            <a:picLocks noChangeAspect="1"/>
          </p:cNvPicPr>
          <p:nvPr/>
        </p:nvPicPr>
        <p:blipFill>
          <a:blip r:embed="rId8"/>
          <a:stretch>
            <a:fillRect/>
          </a:stretch>
        </p:blipFill>
        <p:spPr>
          <a:xfrm>
            <a:off x="3568288" y="2395541"/>
            <a:ext cx="1429088" cy="1461372"/>
          </a:xfrm>
          <a:prstGeom prst="rect">
            <a:avLst/>
          </a:prstGeom>
        </p:spPr>
      </p:pic>
    </p:spTree>
    <p:extLst>
      <p:ext uri="{BB962C8B-B14F-4D97-AF65-F5344CB8AC3E}">
        <p14:creationId xmlns:p14="http://schemas.microsoft.com/office/powerpoint/2010/main" val="242383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9D4AE20D-5897-8C61-CCF0-8D59B74C1012}"/>
              </a:ext>
            </a:extLst>
          </p:cNvPr>
          <p:cNvSpPr txBox="1"/>
          <p:nvPr/>
        </p:nvSpPr>
        <p:spPr>
          <a:xfrm>
            <a:off x="1679944" y="478465"/>
            <a:ext cx="6528095" cy="369332"/>
          </a:xfrm>
          <a:prstGeom prst="rect">
            <a:avLst/>
          </a:prstGeom>
          <a:noFill/>
        </p:spPr>
        <p:txBody>
          <a:bodyPr wrap="square" rtlCol="0">
            <a:spAutoFit/>
          </a:bodyPr>
          <a:lstStyle/>
          <a:p>
            <a:pPr algn="ctr"/>
            <a:r>
              <a:rPr lang="es-CO" sz="1800" b="1" dirty="0"/>
              <a:t>ESCUELA VEHAVIORISTA O NEO-HUMANO</a:t>
            </a:r>
          </a:p>
        </p:txBody>
      </p:sp>
      <p:sp>
        <p:nvSpPr>
          <p:cNvPr id="3" name="CuadroTexto 2">
            <a:extLst>
              <a:ext uri="{FF2B5EF4-FFF2-40B4-BE49-F238E27FC236}">
                <a16:creationId xmlns:a16="http://schemas.microsoft.com/office/drawing/2014/main" id="{078975FC-2CBF-76C7-BCB7-63FDB0BE12AE}"/>
              </a:ext>
            </a:extLst>
          </p:cNvPr>
          <p:cNvSpPr txBox="1"/>
          <p:nvPr/>
        </p:nvSpPr>
        <p:spPr>
          <a:xfrm>
            <a:off x="1244008" y="956931"/>
            <a:ext cx="7117793" cy="2462213"/>
          </a:xfrm>
          <a:prstGeom prst="rect">
            <a:avLst/>
          </a:prstGeom>
          <a:noFill/>
        </p:spPr>
        <p:txBody>
          <a:bodyPr wrap="square" rtlCol="0">
            <a:spAutoFit/>
          </a:bodyPr>
          <a:lstStyle/>
          <a:p>
            <a:pPr algn="l"/>
            <a:r>
              <a:rPr lang="es-MX" b="0" i="0" dirty="0">
                <a:solidFill>
                  <a:srgbClr val="212529"/>
                </a:solidFill>
                <a:effectLst/>
                <a:highlight>
                  <a:srgbClr val="FFFFFF"/>
                </a:highlight>
                <a:latin typeface="open sans" panose="020B0606030504020204" pitchFamily="34" charset="0"/>
              </a:rPr>
              <a:t>El origen del behaviorismo fue la obra de John B. Watson, particularmente, en su manifiesto «La Psicología tal como la ve el Conductista» (1913).</a:t>
            </a:r>
          </a:p>
          <a:p>
            <a:pPr algn="l"/>
            <a:r>
              <a:rPr lang="es-MX" b="0" i="0" dirty="0">
                <a:solidFill>
                  <a:srgbClr val="212529"/>
                </a:solidFill>
                <a:effectLst/>
                <a:highlight>
                  <a:srgbClr val="FFFFFF"/>
                </a:highlight>
                <a:latin typeface="open sans" panose="020B0606030504020204" pitchFamily="34" charset="0"/>
              </a:rPr>
              <a:t>Watson propone hacer énfasis en la conducta observable del individuo, más que en su «mundo interior». </a:t>
            </a:r>
          </a:p>
          <a:p>
            <a:pPr algn="l"/>
            <a:r>
              <a:rPr lang="es-MX" b="0" i="0" dirty="0">
                <a:solidFill>
                  <a:srgbClr val="212529"/>
                </a:solidFill>
                <a:effectLst/>
                <a:highlight>
                  <a:srgbClr val="FFFFFF"/>
                </a:highlight>
                <a:latin typeface="open sans" panose="020B0606030504020204" pitchFamily="34" charset="0"/>
              </a:rPr>
              <a:t>Sin embargo, vale aclarar que no niega la existencia de ese espacio íntimo donde se generan los procesos mentales.</a:t>
            </a:r>
          </a:p>
          <a:p>
            <a:pPr algn="l"/>
            <a:r>
              <a:rPr lang="es-MX" b="0" i="0" dirty="0">
                <a:solidFill>
                  <a:srgbClr val="212529"/>
                </a:solidFill>
                <a:effectLst/>
                <a:highlight>
                  <a:srgbClr val="FFFFFF"/>
                </a:highlight>
                <a:latin typeface="open sans" panose="020B0606030504020204" pitchFamily="34" charset="0"/>
              </a:rPr>
              <a:t>En todo caso, lo que hace Watson es tomar los actos de las personas, al ser observables, como insumo para aplicar el método científico en la psicología.</a:t>
            </a:r>
          </a:p>
          <a:p>
            <a:pPr algn="l"/>
            <a:r>
              <a:rPr lang="es-MX" b="0" i="0" dirty="0">
                <a:solidFill>
                  <a:srgbClr val="212529"/>
                </a:solidFill>
                <a:effectLst/>
                <a:highlight>
                  <a:srgbClr val="FFFFFF"/>
                </a:highlight>
                <a:latin typeface="open sans" panose="020B0606030504020204" pitchFamily="34" charset="0"/>
              </a:rPr>
              <a:t>Así como Watson, otros referentes del conductismo son Iván Pávlov, Burrhus Frederic Skinner, Edward Lee Thorndike y Albert Bandura.</a:t>
            </a:r>
          </a:p>
          <a:p>
            <a:endParaRPr lang="es-CO" dirty="0"/>
          </a:p>
        </p:txBody>
      </p:sp>
    </p:spTree>
    <p:extLst>
      <p:ext uri="{BB962C8B-B14F-4D97-AF65-F5344CB8AC3E}">
        <p14:creationId xmlns:p14="http://schemas.microsoft.com/office/powerpoint/2010/main" val="201976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3B24477D-CC25-9B8C-6234-F1E00FE316DC}"/>
              </a:ext>
            </a:extLst>
          </p:cNvPr>
          <p:cNvSpPr txBox="1"/>
          <p:nvPr/>
        </p:nvSpPr>
        <p:spPr>
          <a:xfrm>
            <a:off x="1329070" y="641682"/>
            <a:ext cx="7091917" cy="3108543"/>
          </a:xfrm>
          <a:prstGeom prst="rect">
            <a:avLst/>
          </a:prstGeom>
          <a:noFill/>
        </p:spPr>
        <p:txBody>
          <a:bodyPr wrap="square" rtlCol="0">
            <a:spAutoFit/>
          </a:bodyPr>
          <a:lstStyle/>
          <a:p>
            <a:r>
              <a:rPr lang="es-CO" dirty="0"/>
              <a:t>COMPORTAMIENTO ORGANIZACIONAL: </a:t>
            </a:r>
            <a:r>
              <a:rPr lang="es-MX" b="0" i="0" dirty="0">
                <a:solidFill>
                  <a:schemeClr val="tx1"/>
                </a:solidFill>
                <a:effectLst/>
                <a:latin typeface="Arial" panose="020B0604020202020204" pitchFamily="34" charset="0"/>
                <a:cs typeface="Arial" panose="020B0604020202020204" pitchFamily="34" charset="0"/>
              </a:rPr>
              <a:t>El comportamiento organizacional es una especie de círculo evaluativo que busca esclarecer cómo se comportan las personas dentro de una organización, por qué actúan así y cuáles son los impactos de sus formas de desenvolverse.﻿</a:t>
            </a:r>
          </a:p>
          <a:p>
            <a:endParaRPr lang="es-MX" dirty="0">
              <a:solidFill>
                <a:schemeClr val="tx1"/>
              </a:solidFill>
              <a:latin typeface="Arial" panose="020B0604020202020204" pitchFamily="34" charset="0"/>
              <a:cs typeface="Arial" panose="020B0604020202020204" pitchFamily="34" charset="0"/>
            </a:endParaRPr>
          </a:p>
          <a:p>
            <a:r>
              <a:rPr lang="es-MX" dirty="0">
                <a:solidFill>
                  <a:schemeClr val="tx1"/>
                </a:solidFill>
                <a:latin typeface="Arial" panose="020B0604020202020204" pitchFamily="34" charset="0"/>
                <a:cs typeface="Arial" panose="020B0604020202020204" pitchFamily="34" charset="0"/>
              </a:rPr>
              <a:t>NECESIDADES Y MOTIVACION: </a:t>
            </a:r>
          </a:p>
          <a:p>
            <a:endParaRPr lang="es-MX"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MX" b="1" dirty="0">
                <a:solidFill>
                  <a:schemeClr val="tx1"/>
                </a:solidFill>
                <a:latin typeface="Arial" panose="020B0604020202020204" pitchFamily="34" charset="0"/>
                <a:cs typeface="Arial" panose="020B0604020202020204" pitchFamily="34" charset="0"/>
              </a:rPr>
              <a:t>NECESIDADES FISIOLÓGICAS </a:t>
            </a:r>
            <a:r>
              <a:rPr lang="es-MX" dirty="0">
                <a:solidFill>
                  <a:schemeClr val="tx1"/>
                </a:solidFill>
                <a:latin typeface="Arial" panose="020B0604020202020204" pitchFamily="34" charset="0"/>
                <a:cs typeface="Arial" panose="020B0604020202020204" pitchFamily="34" charset="0"/>
              </a:rPr>
              <a:t>(COMIDA,AGUA,SUEÑO)</a:t>
            </a:r>
          </a:p>
          <a:p>
            <a:pPr marL="285750" indent="-285750">
              <a:buFont typeface="Wingdings" panose="05000000000000000000" pitchFamily="2" charset="2"/>
              <a:buChar char="Ø"/>
            </a:pPr>
            <a:r>
              <a:rPr lang="es-MX" b="1" dirty="0">
                <a:solidFill>
                  <a:schemeClr val="tx1"/>
                </a:solidFill>
                <a:latin typeface="Arial" panose="020B0604020202020204" pitchFamily="34" charset="0"/>
                <a:cs typeface="Arial" panose="020B0604020202020204" pitchFamily="34" charset="0"/>
              </a:rPr>
              <a:t>NECESIDAD DE SEGURIDAD </a:t>
            </a:r>
            <a:r>
              <a:rPr lang="es-MX" dirty="0">
                <a:solidFill>
                  <a:schemeClr val="tx1"/>
                </a:solidFill>
                <a:latin typeface="Arial" panose="020B0604020202020204" pitchFamily="34" charset="0"/>
                <a:cs typeface="Arial" panose="020B0604020202020204" pitchFamily="34" charset="0"/>
              </a:rPr>
              <a:t>(FINANCIERA, BIENESTAR, FISICA)</a:t>
            </a:r>
          </a:p>
          <a:p>
            <a:pPr marL="285750" indent="-285750">
              <a:buFont typeface="Wingdings" panose="05000000000000000000" pitchFamily="2" charset="2"/>
              <a:buChar char="Ø"/>
            </a:pPr>
            <a:r>
              <a:rPr lang="es-MX" b="1" dirty="0">
                <a:solidFill>
                  <a:schemeClr val="tx1"/>
                </a:solidFill>
                <a:latin typeface="Arial" panose="020B0604020202020204" pitchFamily="34" charset="0"/>
                <a:cs typeface="Arial" panose="020B0604020202020204" pitchFamily="34" charset="0"/>
              </a:rPr>
              <a:t>NECESIDADES SOCIALES </a:t>
            </a:r>
            <a:r>
              <a:rPr lang="es-MX" dirty="0">
                <a:solidFill>
                  <a:schemeClr val="tx1"/>
                </a:solidFill>
                <a:latin typeface="Arial" panose="020B0604020202020204" pitchFamily="34" charset="0"/>
                <a:cs typeface="Arial" panose="020B0604020202020204" pitchFamily="34" charset="0"/>
              </a:rPr>
              <a:t>(AMISTAD, INTIMIDAD, ACEPTACION)</a:t>
            </a:r>
          </a:p>
          <a:p>
            <a:pPr marL="285750" indent="-285750">
              <a:buFont typeface="Wingdings" panose="05000000000000000000" pitchFamily="2" charset="2"/>
              <a:buChar char="Ø"/>
            </a:pPr>
            <a:r>
              <a:rPr lang="es-MX" b="1" dirty="0">
                <a:solidFill>
                  <a:schemeClr val="tx1"/>
                </a:solidFill>
                <a:latin typeface="Arial" panose="020B0604020202020204" pitchFamily="34" charset="0"/>
                <a:cs typeface="Arial" panose="020B0604020202020204" pitchFamily="34" charset="0"/>
              </a:rPr>
              <a:t>NECESIDAD DE ESTIMA </a:t>
            </a:r>
            <a:r>
              <a:rPr lang="es-MX" dirty="0">
                <a:solidFill>
                  <a:schemeClr val="tx1"/>
                </a:solidFill>
                <a:latin typeface="Arial" panose="020B0604020202020204" pitchFamily="34" charset="0"/>
                <a:cs typeface="Arial" panose="020B0604020202020204" pitchFamily="34" charset="0"/>
              </a:rPr>
              <a:t>(RECONOCIMIENTO, APRECIO,RESPETO)</a:t>
            </a:r>
          </a:p>
          <a:p>
            <a:pPr marL="285750" indent="-285750">
              <a:buFont typeface="Wingdings" panose="05000000000000000000" pitchFamily="2" charset="2"/>
              <a:buChar char="Ø"/>
            </a:pPr>
            <a:r>
              <a:rPr lang="es-MX" b="1" dirty="0">
                <a:solidFill>
                  <a:schemeClr val="tx1"/>
                </a:solidFill>
                <a:latin typeface="Arial" panose="020B0604020202020204" pitchFamily="34" charset="0"/>
                <a:cs typeface="Arial" panose="020B0604020202020204" pitchFamily="34" charset="0"/>
              </a:rPr>
              <a:t>NECESIDAD DE AUTO REALIZACION </a:t>
            </a:r>
            <a:r>
              <a:rPr lang="es-MX" dirty="0">
                <a:solidFill>
                  <a:schemeClr val="tx1"/>
                </a:solidFill>
                <a:latin typeface="Arial" panose="020B0604020202020204" pitchFamily="34" charset="0"/>
                <a:cs typeface="Arial" panose="020B0604020202020204" pitchFamily="34" charset="0"/>
              </a:rPr>
              <a:t>(CRECIMIENTO,DESARROLLO PERSONAL, LLEGAR AL MAXIMO POTENCIAL)</a:t>
            </a:r>
          </a:p>
          <a:p>
            <a:endParaRPr lang="es-CO"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51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112E5F70-D47C-AFC1-1210-C6A522E3DFA4}"/>
              </a:ext>
            </a:extLst>
          </p:cNvPr>
          <p:cNvSpPr txBox="1"/>
          <p:nvPr/>
        </p:nvSpPr>
        <p:spPr>
          <a:xfrm>
            <a:off x="1275908" y="436874"/>
            <a:ext cx="7680806" cy="2677656"/>
          </a:xfrm>
          <a:prstGeom prst="rect">
            <a:avLst/>
          </a:prstGeom>
          <a:noFill/>
        </p:spPr>
        <p:txBody>
          <a:bodyPr wrap="square" rtlCol="0">
            <a:spAutoFit/>
          </a:bodyPr>
          <a:lstStyle/>
          <a:p>
            <a:r>
              <a:rPr lang="es-CO" b="1" dirty="0"/>
              <a:t>CONDUCTA INDIVIDUAL:</a:t>
            </a:r>
            <a:r>
              <a:rPr lang="es-CO" dirty="0"/>
              <a:t> </a:t>
            </a:r>
            <a:r>
              <a:rPr lang="es-MX" b="0" i="0" dirty="0">
                <a:solidFill>
                  <a:srgbClr val="1F1F1F"/>
                </a:solidFill>
                <a:effectLst/>
                <a:highlight>
                  <a:srgbClr val="FFFFFF"/>
                </a:highlight>
                <a:latin typeface="+mn-lt"/>
              </a:rPr>
              <a:t>Son las </a:t>
            </a:r>
            <a:r>
              <a:rPr lang="es-MX" b="0" i="0" dirty="0">
                <a:solidFill>
                  <a:srgbClr val="040C28"/>
                </a:solidFill>
                <a:effectLst/>
                <a:latin typeface="+mn-lt"/>
              </a:rPr>
              <a:t>características biográficas que identifican a cada persona</a:t>
            </a:r>
            <a:r>
              <a:rPr lang="es-MX" b="0" i="0" dirty="0">
                <a:solidFill>
                  <a:srgbClr val="1F1F1F"/>
                </a:solidFill>
                <a:effectLst/>
                <a:highlight>
                  <a:srgbClr val="FFFFFF"/>
                </a:highlight>
                <a:latin typeface="+mn-lt"/>
              </a:rPr>
              <a:t>. Estas determinan la forma en que cada individuo se adapta o responde al ambiente, tanto a partir de respuestas emocionales como de elecciones racionales en relación a sus objetivos.</a:t>
            </a:r>
          </a:p>
          <a:p>
            <a:endParaRPr lang="es-MX" dirty="0">
              <a:solidFill>
                <a:srgbClr val="1F1F1F"/>
              </a:solidFill>
              <a:highlight>
                <a:srgbClr val="FFFFFF"/>
              </a:highlight>
              <a:latin typeface="Google Sans"/>
            </a:endParaRPr>
          </a:p>
          <a:p>
            <a:r>
              <a:rPr lang="es-MX" b="1" dirty="0">
                <a:solidFill>
                  <a:srgbClr val="1F1F1F"/>
                </a:solidFill>
                <a:highlight>
                  <a:srgbClr val="FFFFFF"/>
                </a:highlight>
                <a:latin typeface="+mj-lt"/>
              </a:rPr>
              <a:t>TEORIAS DE CONTENIDO:</a:t>
            </a:r>
            <a:r>
              <a:rPr lang="es-MX" b="1" dirty="0">
                <a:solidFill>
                  <a:srgbClr val="1F1F1F"/>
                </a:solidFill>
                <a:highlight>
                  <a:srgbClr val="FFFFFF"/>
                </a:highlight>
                <a:latin typeface="Google Sans"/>
              </a:rPr>
              <a:t> </a:t>
            </a:r>
            <a:r>
              <a:rPr lang="es-MX" dirty="0">
                <a:solidFill>
                  <a:schemeClr val="tx1"/>
                </a:solidFill>
                <a:highlight>
                  <a:srgbClr val="FFFFFF"/>
                </a:highlight>
                <a:latin typeface="+mn-lt"/>
              </a:rPr>
              <a:t>S</a:t>
            </a:r>
            <a:r>
              <a:rPr lang="es-MX" i="0" dirty="0">
                <a:solidFill>
                  <a:schemeClr val="tx1"/>
                </a:solidFill>
                <a:effectLst/>
                <a:highlight>
                  <a:srgbClr val="FFFFFF"/>
                </a:highlight>
                <a:latin typeface="+mn-lt"/>
              </a:rPr>
              <a:t>on aquellas que se centran en todo lo que puede potenciar la motivación de las personas llamados también estímulos</a:t>
            </a:r>
            <a:r>
              <a:rPr lang="es-MX" i="0" dirty="0">
                <a:solidFill>
                  <a:schemeClr val="tx1"/>
                </a:solidFill>
                <a:effectLst/>
                <a:highlight>
                  <a:srgbClr val="FFFFFF"/>
                </a:highlight>
                <a:latin typeface="Arial" panose="020B0604020202020204" pitchFamily="34" charset="0"/>
              </a:rPr>
              <a:t>.</a:t>
            </a:r>
          </a:p>
          <a:p>
            <a:endParaRPr lang="es-MX" dirty="0">
              <a:solidFill>
                <a:schemeClr val="tx1"/>
              </a:solidFill>
              <a:highlight>
                <a:srgbClr val="FFFFFF"/>
              </a:highlight>
              <a:latin typeface="Arial" panose="020B0604020202020204" pitchFamily="34" charset="0"/>
            </a:endParaRPr>
          </a:p>
          <a:p>
            <a:r>
              <a:rPr lang="es-MX" b="1" dirty="0">
                <a:solidFill>
                  <a:schemeClr val="tx1"/>
                </a:solidFill>
                <a:highlight>
                  <a:srgbClr val="FFFFFF"/>
                </a:highlight>
                <a:latin typeface="Arial" panose="020B0604020202020204" pitchFamily="34" charset="0"/>
              </a:rPr>
              <a:t>TEORIAS DE PROCESOS: </a:t>
            </a:r>
            <a:r>
              <a:rPr lang="es-MX" b="0" i="0" dirty="0">
                <a:solidFill>
                  <a:schemeClr val="tx1"/>
                </a:solidFill>
                <a:effectLst/>
                <a:highlight>
                  <a:srgbClr val="FFFEFB"/>
                </a:highlight>
                <a:latin typeface="+mn-lt"/>
              </a:rPr>
              <a:t>Son aquellas teorías que tratan de explicar el proceso de motivación en las personas. Entre las diversas teorías existentes, nosotros vamos a ocuparnos de estudiar dos de ellas: La teoría de la equidad de Adams (comparar necesidades entre grupos de individuos) y La teoría de las expectativas de </a:t>
            </a:r>
            <a:r>
              <a:rPr lang="es-MX" b="0" i="0" dirty="0" err="1">
                <a:solidFill>
                  <a:schemeClr val="tx1"/>
                </a:solidFill>
                <a:effectLst/>
                <a:highlight>
                  <a:srgbClr val="FFFEFB"/>
                </a:highlight>
                <a:latin typeface="+mn-lt"/>
              </a:rPr>
              <a:t>Vroom</a:t>
            </a:r>
            <a:r>
              <a:rPr lang="es-MX" b="0" i="0" dirty="0">
                <a:solidFill>
                  <a:schemeClr val="tx1"/>
                </a:solidFill>
                <a:effectLst/>
                <a:highlight>
                  <a:srgbClr val="FFFEFB"/>
                </a:highlight>
                <a:latin typeface="+mn-lt"/>
              </a:rPr>
              <a:t>. (ligada al esfuerzo/recompensa)</a:t>
            </a:r>
            <a:endParaRPr lang="es-CO" b="1" dirty="0">
              <a:solidFill>
                <a:schemeClr val="tx1"/>
              </a:solidFill>
              <a:latin typeface="+mn-lt"/>
            </a:endParaRPr>
          </a:p>
        </p:txBody>
      </p:sp>
    </p:spTree>
    <p:extLst>
      <p:ext uri="{BB962C8B-B14F-4D97-AF65-F5344CB8AC3E}">
        <p14:creationId xmlns:p14="http://schemas.microsoft.com/office/powerpoint/2010/main" val="213878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A1787A6E-0002-8373-10AC-966F56AA2F03}"/>
              </a:ext>
            </a:extLst>
          </p:cNvPr>
          <p:cNvSpPr txBox="1"/>
          <p:nvPr/>
        </p:nvSpPr>
        <p:spPr>
          <a:xfrm>
            <a:off x="1350335" y="350874"/>
            <a:ext cx="7242823" cy="3539430"/>
          </a:xfrm>
          <a:prstGeom prst="rect">
            <a:avLst/>
          </a:prstGeom>
          <a:noFill/>
        </p:spPr>
        <p:txBody>
          <a:bodyPr wrap="square" rtlCol="0">
            <a:spAutoFit/>
          </a:bodyPr>
          <a:lstStyle/>
          <a:p>
            <a:r>
              <a:rPr lang="es-CO" b="1" dirty="0"/>
              <a:t>TEORIA DEL ESTABLECIMIENTO DE METAS: </a:t>
            </a:r>
            <a:r>
              <a:rPr lang="es-MX" b="1" i="0" dirty="0">
                <a:solidFill>
                  <a:srgbClr val="1F1F1F"/>
                </a:solidFill>
                <a:effectLst/>
                <a:highlight>
                  <a:srgbClr val="FFFFFF"/>
                </a:highlight>
                <a:latin typeface="Google Sans"/>
              </a:rPr>
              <a:t> </a:t>
            </a:r>
            <a:r>
              <a:rPr lang="es-MX" b="0" i="0" dirty="0">
                <a:solidFill>
                  <a:srgbClr val="1F1F1F"/>
                </a:solidFill>
                <a:effectLst/>
                <a:highlight>
                  <a:srgbClr val="FFFFFF"/>
                </a:highlight>
                <a:latin typeface="+mn-lt"/>
              </a:rPr>
              <a:t>La gente elige las metas que se relacionan con la satisfacción de sus necesidades; la aspiración y la búsqueda de metas son parte central del proceso de la vida misma.</a:t>
            </a:r>
          </a:p>
          <a:p>
            <a:endParaRPr lang="es-MX" dirty="0">
              <a:solidFill>
                <a:srgbClr val="1F1F1F"/>
              </a:solidFill>
              <a:highlight>
                <a:srgbClr val="FFFFFF"/>
              </a:highlight>
              <a:latin typeface="+mn-lt"/>
            </a:endParaRPr>
          </a:p>
          <a:p>
            <a:r>
              <a:rPr lang="es-MX" b="1" i="0" dirty="0">
                <a:solidFill>
                  <a:schemeClr val="tx1"/>
                </a:solidFill>
                <a:effectLst/>
                <a:highlight>
                  <a:srgbClr val="FFFFFF"/>
                </a:highlight>
                <a:latin typeface="+mj-lt"/>
              </a:rPr>
              <a:t>LA TEORÍA MOTIVACIONAL DE MCCLELLAND:</a:t>
            </a:r>
          </a:p>
          <a:p>
            <a:pPr algn="just" fontAlgn="base">
              <a:buFont typeface="Arial" panose="020B0604020202020204" pitchFamily="34" charset="0"/>
              <a:buChar char="•"/>
            </a:pPr>
            <a:r>
              <a:rPr lang="es-MX" b="1" i="0" dirty="0">
                <a:solidFill>
                  <a:schemeClr val="tx1"/>
                </a:solidFill>
                <a:effectLst/>
                <a:highlight>
                  <a:srgbClr val="FFFFFF"/>
                </a:highlight>
                <a:latin typeface="+mn-lt"/>
              </a:rPr>
              <a:t>Logro</a:t>
            </a:r>
            <a:r>
              <a:rPr lang="es-MX" b="0" i="0" dirty="0">
                <a:solidFill>
                  <a:schemeClr val="tx1"/>
                </a:solidFill>
                <a:effectLst/>
                <a:highlight>
                  <a:srgbClr val="FFFFFF"/>
                </a:highlight>
                <a:latin typeface="+mn-lt"/>
              </a:rPr>
              <a:t>. McClelland lo define como el impulso de ser mejor, desmarcarse del resto y buscar el éxito. Los individuos se imponen a sí mismos objetivos muy elevados y suelen tener deseo de excelencia, apuestan por el trabajo bien realizado y aceptan responsabilidades.</a:t>
            </a:r>
          </a:p>
          <a:p>
            <a:pPr algn="just" fontAlgn="base">
              <a:buFont typeface="Arial" panose="020B0604020202020204" pitchFamily="34" charset="0"/>
              <a:buChar char="•"/>
            </a:pPr>
            <a:r>
              <a:rPr lang="es-MX" b="1" i="0" dirty="0">
                <a:solidFill>
                  <a:schemeClr val="tx1"/>
                </a:solidFill>
                <a:effectLst/>
                <a:highlight>
                  <a:srgbClr val="FFFFFF"/>
                </a:highlight>
                <a:latin typeface="+mn-lt"/>
              </a:rPr>
              <a:t>Poder</a:t>
            </a:r>
            <a:r>
              <a:rPr lang="es-MX" b="0" i="0" dirty="0">
                <a:solidFill>
                  <a:schemeClr val="tx1"/>
                </a:solidFill>
                <a:effectLst/>
                <a:highlight>
                  <a:srgbClr val="FFFFFF"/>
                </a:highlight>
                <a:latin typeface="+mn-lt"/>
              </a:rPr>
              <a:t>. Esta es la necesidad de influir y controlar a otros, además de la necesidad de ser reconocidos por estos. Habitualmente, las personas motivadas por el poder luchan para que predominen y se respeten sus ideas.</a:t>
            </a:r>
          </a:p>
          <a:p>
            <a:pPr algn="just" fontAlgn="base">
              <a:buFont typeface="Arial" panose="020B0604020202020204" pitchFamily="34" charset="0"/>
              <a:buChar char="•"/>
            </a:pPr>
            <a:r>
              <a:rPr lang="es-MX" b="1" i="0" dirty="0">
                <a:solidFill>
                  <a:schemeClr val="tx1"/>
                </a:solidFill>
                <a:effectLst/>
                <a:highlight>
                  <a:srgbClr val="FFFFFF"/>
                </a:highlight>
                <a:latin typeface="+mn-lt"/>
              </a:rPr>
              <a:t>Afiliación</a:t>
            </a:r>
            <a:r>
              <a:rPr lang="es-MX" b="0" i="0" dirty="0">
                <a:solidFill>
                  <a:schemeClr val="tx1"/>
                </a:solidFill>
                <a:effectLst/>
                <a:highlight>
                  <a:srgbClr val="FFFFFF"/>
                </a:highlight>
                <a:latin typeface="+mn-lt"/>
              </a:rPr>
              <a:t>. Consiste en el deseo de tener relaciones interpersonales amistosas y cercanas. Se basa en mantenerse en contacto con los demás, algo que se detecta puesto que estas personas prefieren el trabajo en grupo al individual.</a:t>
            </a:r>
          </a:p>
          <a:p>
            <a:endParaRPr lang="es-CO" dirty="0">
              <a:latin typeface="+mn-lt"/>
            </a:endParaRPr>
          </a:p>
        </p:txBody>
      </p:sp>
    </p:spTree>
    <p:extLst>
      <p:ext uri="{BB962C8B-B14F-4D97-AF65-F5344CB8AC3E}">
        <p14:creationId xmlns:p14="http://schemas.microsoft.com/office/powerpoint/2010/main" val="136725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BAAD7FCE-56D7-81A5-3A90-0C827BF42601}"/>
              </a:ext>
            </a:extLst>
          </p:cNvPr>
          <p:cNvSpPr txBox="1"/>
          <p:nvPr/>
        </p:nvSpPr>
        <p:spPr>
          <a:xfrm>
            <a:off x="1329069" y="382772"/>
            <a:ext cx="6964326" cy="3754874"/>
          </a:xfrm>
          <a:prstGeom prst="rect">
            <a:avLst/>
          </a:prstGeom>
          <a:noFill/>
        </p:spPr>
        <p:txBody>
          <a:bodyPr wrap="square" rtlCol="0">
            <a:spAutoFit/>
          </a:bodyPr>
          <a:lstStyle/>
          <a:p>
            <a:r>
              <a:rPr lang="es-MX" b="1" i="0" dirty="0">
                <a:solidFill>
                  <a:schemeClr val="tx1"/>
                </a:solidFill>
                <a:effectLst/>
                <a:highlight>
                  <a:srgbClr val="FFFFFF"/>
                </a:highlight>
                <a:latin typeface="+mj-lt"/>
              </a:rPr>
              <a:t>La teoría X y la teoría Y de </a:t>
            </a:r>
            <a:r>
              <a:rPr lang="es-MX" b="1" i="0" dirty="0" err="1">
                <a:solidFill>
                  <a:schemeClr val="tx1"/>
                </a:solidFill>
                <a:effectLst/>
                <a:highlight>
                  <a:srgbClr val="FFFFFF"/>
                </a:highlight>
                <a:latin typeface="+mj-lt"/>
              </a:rPr>
              <a:t>McGregors</a:t>
            </a:r>
            <a:r>
              <a:rPr lang="es-MX" b="1" i="0" dirty="0">
                <a:solidFill>
                  <a:schemeClr val="tx1"/>
                </a:solidFill>
                <a:effectLst/>
                <a:highlight>
                  <a:srgbClr val="FFFFFF"/>
                </a:highlight>
                <a:latin typeface="+mj-lt"/>
              </a:rPr>
              <a:t>:</a:t>
            </a:r>
          </a:p>
          <a:p>
            <a:r>
              <a:rPr lang="es-MX" b="0" i="0" dirty="0">
                <a:solidFill>
                  <a:schemeClr val="tx1"/>
                </a:solidFill>
                <a:effectLst/>
                <a:highlight>
                  <a:srgbClr val="FFFFFF"/>
                </a:highlight>
                <a:latin typeface="+mn-lt"/>
              </a:rPr>
              <a:t>tenemos la </a:t>
            </a:r>
            <a:r>
              <a:rPr lang="es-MX" b="1" i="0" dirty="0">
                <a:solidFill>
                  <a:schemeClr val="tx1"/>
                </a:solidFill>
                <a:effectLst/>
                <a:highlight>
                  <a:srgbClr val="FFFFFF"/>
                </a:highlight>
                <a:latin typeface="+mn-lt"/>
              </a:rPr>
              <a:t>teoría X</a:t>
            </a:r>
            <a:r>
              <a:rPr lang="es-MX" b="0" i="0" dirty="0">
                <a:solidFill>
                  <a:schemeClr val="tx1"/>
                </a:solidFill>
                <a:effectLst/>
                <a:highlight>
                  <a:srgbClr val="FFFFFF"/>
                </a:highlight>
                <a:latin typeface="+mn-lt"/>
              </a:rPr>
              <a:t>, que sostiene que los empleados detestan el trabajo y siempre intentarán evitarlo. Por este motivo, hay que coaccionarles, controlarles o amenazarles con sanciones para que alcancen las metas.</a:t>
            </a:r>
          </a:p>
          <a:p>
            <a:endParaRPr lang="es-MX" dirty="0">
              <a:solidFill>
                <a:schemeClr val="tx1"/>
              </a:solidFill>
              <a:highlight>
                <a:srgbClr val="FFFFFF"/>
              </a:highlight>
              <a:latin typeface="+mn-lt"/>
            </a:endParaRPr>
          </a:p>
          <a:p>
            <a:r>
              <a:rPr lang="es-MX" b="1" dirty="0">
                <a:solidFill>
                  <a:schemeClr val="tx1"/>
                </a:solidFill>
                <a:highlight>
                  <a:srgbClr val="FFFFFF"/>
                </a:highlight>
                <a:latin typeface="+mn-lt"/>
              </a:rPr>
              <a:t>La</a:t>
            </a:r>
            <a:r>
              <a:rPr lang="es-MX" dirty="0">
                <a:solidFill>
                  <a:schemeClr val="tx1"/>
                </a:solidFill>
                <a:highlight>
                  <a:srgbClr val="FFFFFF"/>
                </a:highlight>
                <a:latin typeface="+mn-lt"/>
              </a:rPr>
              <a:t> </a:t>
            </a:r>
            <a:r>
              <a:rPr lang="es-MX" b="1" i="0" dirty="0">
                <a:solidFill>
                  <a:schemeClr val="tx1"/>
                </a:solidFill>
                <a:effectLst/>
                <a:highlight>
                  <a:srgbClr val="FFFFFF"/>
                </a:highlight>
                <a:latin typeface="+mn-lt"/>
              </a:rPr>
              <a:t>teoría Y</a:t>
            </a:r>
            <a:r>
              <a:rPr lang="es-MX" b="0" i="0" dirty="0">
                <a:solidFill>
                  <a:schemeClr val="tx1"/>
                </a:solidFill>
                <a:effectLst/>
                <a:highlight>
                  <a:srgbClr val="FFFFFF"/>
                </a:highlight>
                <a:latin typeface="+mn-lt"/>
              </a:rPr>
              <a:t> afirma que los empleados pueden considerar el trabajo tan natural como el descanso o el juego. Considera que el empleado comprometido con los objetivos ejercerá el autocontrol y buscará aceptar y asumir responsabilidades. En este sentido, la teoría Y sostiene que la capacidad de tomar decisiones innovadoras está en todos, no solamente en aquellos que ocupan cargos administrativos.</a:t>
            </a:r>
          </a:p>
          <a:p>
            <a:endParaRPr lang="es-MX" dirty="0">
              <a:solidFill>
                <a:schemeClr val="tx1"/>
              </a:solidFill>
              <a:highlight>
                <a:srgbClr val="FFFFFF"/>
              </a:highlight>
              <a:latin typeface="+mn-lt"/>
            </a:endParaRPr>
          </a:p>
          <a:p>
            <a:r>
              <a:rPr lang="es-MX" b="1" dirty="0">
                <a:solidFill>
                  <a:srgbClr val="202122"/>
                </a:solidFill>
                <a:highlight>
                  <a:srgbClr val="FFFFFF"/>
                </a:highlight>
                <a:latin typeface="Arial" panose="020B0604020202020204" pitchFamily="34" charset="0"/>
              </a:rPr>
              <a:t>L</a:t>
            </a:r>
            <a:r>
              <a:rPr lang="es-MX" b="1" i="0" dirty="0">
                <a:solidFill>
                  <a:srgbClr val="202122"/>
                </a:solidFill>
                <a:effectLst/>
                <a:highlight>
                  <a:srgbClr val="FFFFFF"/>
                </a:highlight>
                <a:latin typeface="Arial" panose="020B0604020202020204" pitchFamily="34" charset="0"/>
              </a:rPr>
              <a:t>a Teoría Z </a:t>
            </a:r>
            <a:r>
              <a:rPr lang="es-MX" b="0" i="0" dirty="0">
                <a:solidFill>
                  <a:srgbClr val="202122"/>
                </a:solidFill>
                <a:effectLst/>
                <a:highlight>
                  <a:srgbClr val="FFFFFF"/>
                </a:highlight>
                <a:latin typeface="Arial" panose="020B0604020202020204" pitchFamily="34" charset="0"/>
              </a:rPr>
              <a:t>se enfoca en incrementar la apropiación y amor del empleado por la compañía, por medio de un trabajo de por vida, con gran énfasis en el bienestar del empleado, tanto dentro como fuera de su trabajo. De acuerdo al </a:t>
            </a:r>
            <a:r>
              <a:rPr lang="es-MX" b="1" i="0" dirty="0">
                <a:solidFill>
                  <a:srgbClr val="202122"/>
                </a:solidFill>
                <a:effectLst/>
                <a:highlight>
                  <a:srgbClr val="FFFFFF"/>
                </a:highlight>
                <a:latin typeface="Arial" panose="020B0604020202020204" pitchFamily="34" charset="0"/>
              </a:rPr>
              <a:t>Dr. </a:t>
            </a:r>
            <a:r>
              <a:rPr lang="es-MX" b="1" i="0" u="none" strike="noStrike" dirty="0">
                <a:effectLst/>
                <a:highlight>
                  <a:srgbClr val="FFFFFF"/>
                </a:highlight>
                <a:latin typeface="Arial" panose="020B0604020202020204" pitchFamily="34" charset="0"/>
              </a:rPr>
              <a:t>William Ouchi</a:t>
            </a:r>
            <a:r>
              <a:rPr lang="es-MX" b="0" i="0" dirty="0">
                <a:solidFill>
                  <a:srgbClr val="202122"/>
                </a:solidFill>
                <a:effectLst/>
                <a:highlight>
                  <a:srgbClr val="FFFFFF"/>
                </a:highlight>
                <a:latin typeface="Arial" panose="020B0604020202020204" pitchFamily="34" charset="0"/>
              </a:rPr>
              <a:t>, su principal defensor, la administración de la Teoría Z tiende a promover los empleos fijos, la alta productividad y alta satisfacción y moral en los empleados.</a:t>
            </a:r>
            <a:endParaRPr lang="es-MX" b="1" i="0" dirty="0">
              <a:solidFill>
                <a:schemeClr val="tx1"/>
              </a:solidFill>
              <a:effectLst/>
              <a:highlight>
                <a:srgbClr val="FFFFFF"/>
              </a:highlight>
              <a:latin typeface="+mn-lt"/>
            </a:endParaRPr>
          </a:p>
          <a:p>
            <a:endParaRPr lang="es-CO" dirty="0"/>
          </a:p>
        </p:txBody>
      </p:sp>
    </p:spTree>
    <p:extLst>
      <p:ext uri="{BB962C8B-B14F-4D97-AF65-F5344CB8AC3E}">
        <p14:creationId xmlns:p14="http://schemas.microsoft.com/office/powerpoint/2010/main" val="55834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6CCA977E-CF54-3E82-2E3E-EB87EE84A1F9}"/>
              </a:ext>
            </a:extLst>
          </p:cNvPr>
          <p:cNvSpPr txBox="1"/>
          <p:nvPr/>
        </p:nvSpPr>
        <p:spPr>
          <a:xfrm>
            <a:off x="1531345" y="404945"/>
            <a:ext cx="6458257" cy="307777"/>
          </a:xfrm>
          <a:prstGeom prst="rect">
            <a:avLst/>
          </a:prstGeom>
          <a:noFill/>
        </p:spPr>
        <p:txBody>
          <a:bodyPr wrap="square" rtlCol="0">
            <a:spAutoFit/>
          </a:bodyPr>
          <a:lstStyle/>
          <a:p>
            <a:pPr algn="ctr"/>
            <a:r>
              <a:rPr lang="es-CO" b="1" i="0" dirty="0">
                <a:solidFill>
                  <a:srgbClr val="000000"/>
                </a:solidFill>
                <a:effectLst/>
                <a:highlight>
                  <a:srgbClr val="FFFFFF"/>
                </a:highlight>
                <a:latin typeface="Arial" panose="020B0604020202020204" pitchFamily="34" charset="0"/>
              </a:rPr>
              <a:t>SISTEMAS GERENCIALES IDENTIFICADOS POR LIKERT</a:t>
            </a:r>
            <a:endParaRPr lang="es-CO" dirty="0"/>
          </a:p>
        </p:txBody>
      </p:sp>
      <p:sp>
        <p:nvSpPr>
          <p:cNvPr id="4" name="CuadroTexto 3">
            <a:extLst>
              <a:ext uri="{FF2B5EF4-FFF2-40B4-BE49-F238E27FC236}">
                <a16:creationId xmlns:a16="http://schemas.microsoft.com/office/drawing/2014/main" id="{29A68B57-E31A-7FD1-0820-3502755A6665}"/>
              </a:ext>
            </a:extLst>
          </p:cNvPr>
          <p:cNvSpPr txBox="1"/>
          <p:nvPr/>
        </p:nvSpPr>
        <p:spPr>
          <a:xfrm>
            <a:off x="1123720" y="914400"/>
            <a:ext cx="14202047" cy="954107"/>
          </a:xfrm>
          <a:prstGeom prst="rect">
            <a:avLst/>
          </a:prstGeom>
          <a:noFill/>
        </p:spPr>
        <p:txBody>
          <a:bodyPr wrap="square" rtlCol="0">
            <a:spAutoFit/>
          </a:bodyPr>
          <a:lstStyle/>
          <a:p>
            <a:r>
              <a:rPr lang="es-MX" b="1" i="0" dirty="0">
                <a:solidFill>
                  <a:srgbClr val="202122"/>
                </a:solidFill>
                <a:effectLst/>
                <a:highlight>
                  <a:srgbClr val="FFFFFF"/>
                </a:highlight>
                <a:latin typeface="Arial" panose="020B0604020202020204" pitchFamily="34" charset="0"/>
              </a:rPr>
              <a:t>Autoritario explotador:</a:t>
            </a:r>
            <a:r>
              <a:rPr lang="es-MX" b="0" i="0" dirty="0">
                <a:solidFill>
                  <a:srgbClr val="202122"/>
                </a:solidFill>
                <a:effectLst/>
                <a:highlight>
                  <a:srgbClr val="FFFFFF"/>
                </a:highlight>
                <a:latin typeface="Arial" panose="020B0604020202020204" pitchFamily="34" charset="0"/>
              </a:rPr>
              <a:t> Se basa en el temor y en las amenazas hacia el empleado,</a:t>
            </a:r>
          </a:p>
          <a:p>
            <a:r>
              <a:rPr lang="es-MX" b="0" i="0" dirty="0">
                <a:solidFill>
                  <a:srgbClr val="202122"/>
                </a:solidFill>
                <a:effectLst/>
                <a:highlight>
                  <a:srgbClr val="FFFFFF"/>
                </a:highlight>
                <a:latin typeface="Arial" panose="020B0604020202020204" pitchFamily="34" charset="0"/>
              </a:rPr>
              <a:t> donde la comunicación es desde altos mandos hacia el más bajo. </a:t>
            </a:r>
          </a:p>
          <a:p>
            <a:r>
              <a:rPr lang="es-MX" b="0" i="0" dirty="0">
                <a:solidFill>
                  <a:srgbClr val="202122"/>
                </a:solidFill>
                <a:effectLst/>
                <a:highlight>
                  <a:srgbClr val="FFFFFF"/>
                </a:highlight>
                <a:latin typeface="Arial" panose="020B0604020202020204" pitchFamily="34" charset="0"/>
              </a:rPr>
              <a:t>Hay un distanciamiento psicológico entre el supervisor y el subordinado.</a:t>
            </a:r>
          </a:p>
          <a:p>
            <a:endParaRPr lang="es-CO" dirty="0"/>
          </a:p>
        </p:txBody>
      </p:sp>
      <p:sp>
        <p:nvSpPr>
          <p:cNvPr id="5" name="CuadroTexto 4">
            <a:extLst>
              <a:ext uri="{FF2B5EF4-FFF2-40B4-BE49-F238E27FC236}">
                <a16:creationId xmlns:a16="http://schemas.microsoft.com/office/drawing/2014/main" id="{EEE5B284-16FE-3B41-FF3A-DFB59D26F958}"/>
              </a:ext>
            </a:extLst>
          </p:cNvPr>
          <p:cNvSpPr txBox="1"/>
          <p:nvPr/>
        </p:nvSpPr>
        <p:spPr>
          <a:xfrm>
            <a:off x="662198" y="2070185"/>
            <a:ext cx="7809773" cy="1384995"/>
          </a:xfrm>
          <a:prstGeom prst="rect">
            <a:avLst/>
          </a:prstGeom>
          <a:noFill/>
        </p:spPr>
        <p:txBody>
          <a:bodyPr wrap="square" rtlCol="0">
            <a:spAutoFit/>
          </a:bodyPr>
          <a:lstStyle/>
          <a:p>
            <a:r>
              <a:rPr lang="es-MX" b="1" i="0" dirty="0">
                <a:solidFill>
                  <a:srgbClr val="202122"/>
                </a:solidFill>
                <a:effectLst/>
                <a:highlight>
                  <a:srgbClr val="FFFFFF"/>
                </a:highlight>
                <a:latin typeface="Arial" panose="020B0604020202020204" pitchFamily="34" charset="0"/>
              </a:rPr>
              <a:t>Autoritario benevolente: </a:t>
            </a:r>
            <a:r>
              <a:rPr lang="es-MX" b="0" i="0" dirty="0">
                <a:solidFill>
                  <a:srgbClr val="202122"/>
                </a:solidFill>
                <a:effectLst/>
                <a:highlight>
                  <a:srgbClr val="FFFFFF"/>
                </a:highlight>
                <a:latin typeface="Arial" panose="020B0604020202020204" pitchFamily="34" charset="0"/>
              </a:rPr>
              <a:t>Esto es el cumplimiento a través de las recompensas.</a:t>
            </a:r>
          </a:p>
          <a:p>
            <a:r>
              <a:rPr lang="es-MX" b="0" i="0" dirty="0">
                <a:solidFill>
                  <a:srgbClr val="202122"/>
                </a:solidFill>
                <a:effectLst/>
                <a:highlight>
                  <a:srgbClr val="FFFFFF"/>
                </a:highlight>
                <a:latin typeface="Arial" panose="020B0604020202020204" pitchFamily="34" charset="0"/>
              </a:rPr>
              <a:t> Las actividades del personal son de subordinación hacia sus superiores.</a:t>
            </a:r>
          </a:p>
          <a:p>
            <a:r>
              <a:rPr lang="es-MX" b="0" i="0" dirty="0">
                <a:solidFill>
                  <a:srgbClr val="202122"/>
                </a:solidFill>
                <a:effectLst/>
                <a:highlight>
                  <a:srgbClr val="FFFFFF"/>
                </a:highlight>
                <a:latin typeface="Arial" panose="020B0604020202020204" pitchFamily="34" charset="0"/>
              </a:rPr>
              <a:t> La información fluye de arriba hacia abajo y pocas veces hacia arriba, y se limita a las cosas que el jefe quiere escuchar; las decisiones son tomadas por la cúspide de la empresa.</a:t>
            </a:r>
          </a:p>
          <a:p>
            <a:endParaRPr lang="es-MX" b="0" i="0" dirty="0">
              <a:solidFill>
                <a:srgbClr val="202122"/>
              </a:solidFill>
              <a:effectLst/>
              <a:highlight>
                <a:srgbClr val="FFFFFF"/>
              </a:highlight>
              <a:latin typeface="Arial" panose="020B0604020202020204" pitchFamily="34" charset="0"/>
            </a:endParaRPr>
          </a:p>
          <a:p>
            <a:r>
              <a:rPr lang="es-MX" b="0" i="0" dirty="0">
                <a:solidFill>
                  <a:srgbClr val="202122"/>
                </a:solidFill>
                <a:effectLst/>
                <a:highlight>
                  <a:srgbClr val="FFFFFF"/>
                </a:highlight>
                <a:latin typeface="Arial" panose="020B0604020202020204" pitchFamily="34" charset="0"/>
              </a:rPr>
              <a:t> </a:t>
            </a:r>
            <a:endParaRPr lang="es-CO" dirty="0"/>
          </a:p>
        </p:txBody>
      </p:sp>
      <p:sp>
        <p:nvSpPr>
          <p:cNvPr id="6" name="CuadroTexto 5">
            <a:extLst>
              <a:ext uri="{FF2B5EF4-FFF2-40B4-BE49-F238E27FC236}">
                <a16:creationId xmlns:a16="http://schemas.microsoft.com/office/drawing/2014/main" id="{EA2D72E7-99B1-3624-8B58-BC43A610EC33}"/>
              </a:ext>
            </a:extLst>
          </p:cNvPr>
          <p:cNvSpPr txBox="1"/>
          <p:nvPr/>
        </p:nvSpPr>
        <p:spPr>
          <a:xfrm>
            <a:off x="517793" y="2571750"/>
            <a:ext cx="8494005" cy="523220"/>
          </a:xfrm>
          <a:prstGeom prst="rect">
            <a:avLst/>
          </a:prstGeom>
          <a:noFill/>
        </p:spPr>
        <p:txBody>
          <a:bodyPr wrap="square" rtlCol="0">
            <a:spAutoFit/>
          </a:bodyPr>
          <a:lstStyle/>
          <a:p>
            <a:endParaRPr lang="es-MX" b="0" i="0" dirty="0">
              <a:solidFill>
                <a:srgbClr val="202122"/>
              </a:solidFill>
              <a:effectLst/>
              <a:highlight>
                <a:srgbClr val="FFFFFF"/>
              </a:highlight>
              <a:latin typeface="Arial" panose="020B0604020202020204" pitchFamily="34" charset="0"/>
            </a:endParaRPr>
          </a:p>
          <a:p>
            <a:endParaRPr lang="es-CO" dirty="0"/>
          </a:p>
        </p:txBody>
      </p:sp>
    </p:spTree>
    <p:extLst>
      <p:ext uri="{BB962C8B-B14F-4D97-AF65-F5344CB8AC3E}">
        <p14:creationId xmlns:p14="http://schemas.microsoft.com/office/powerpoint/2010/main" val="33866666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TotalTime>
  <Words>1121</Words>
  <Application>Microsoft Office PowerPoint</Application>
  <PresentationFormat>Presentación en pantalla (16:9)</PresentationFormat>
  <Paragraphs>53</Paragraphs>
  <Slides>13</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Google Sans</vt:lpstr>
      <vt:lpstr>open sans</vt:lpstr>
      <vt:lpstr>Times New Roman</vt:lpstr>
      <vt:lpstr>Wingdings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MAURICIO ENRIQUEZ</dc:creator>
  <cp:lastModifiedBy>Jose armando Cortes sierra</cp:lastModifiedBy>
  <cp:revision>66</cp:revision>
  <dcterms:modified xsi:type="dcterms:W3CDTF">2024-08-27T07:17:51Z</dcterms:modified>
</cp:coreProperties>
</file>