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9" r:id="rId4"/>
    <p:sldId id="262" r:id="rId5"/>
    <p:sldId id="265" r:id="rId6"/>
    <p:sldId id="264" r:id="rId7"/>
    <p:sldId id="263" r:id="rId8"/>
    <p:sldId id="260" r:id="rId9"/>
    <p:sldId id="266" r:id="rId10"/>
    <p:sldId id="273" r:id="rId11"/>
    <p:sldId id="272" r:id="rId12"/>
    <p:sldId id="271" r:id="rId13"/>
    <p:sldId id="270" r:id="rId14"/>
    <p:sldId id="276" r:id="rId15"/>
    <p:sldId id="269" r:id="rId16"/>
    <p:sldId id="274" r:id="rId17"/>
    <p:sldId id="268" r:id="rId18"/>
    <p:sldId id="267" r:id="rId19"/>
    <p:sldId id="279" r:id="rId20"/>
    <p:sldId id="280" r:id="rId21"/>
    <p:sldId id="261" r:id="rId22"/>
    <p:sldId id="258" r:id="rId2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56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32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FCC78A7B-A579-7C28-428B-0277783A66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3404F87-502C-AC17-346D-5A295353EA3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DA7B8-A4BA-44B9-B15A-B5465178A16F}" type="datetimeFigureOut">
              <a:rPr lang="es-CO" smtClean="0"/>
              <a:t>5/09/2024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F38B0D-F52A-C1C5-DA93-13EDF61E2AB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601346D-0EEC-7170-46D6-7FEADFB902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4BB27-1E2A-4C92-B74B-3C6DE1A0E8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15558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f10407adb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f10407adbc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1677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84437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54946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66570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2623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52257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68264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74629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45526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958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4434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f10407adb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f10407adb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050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085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1259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7795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1910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1747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6443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3">
            <a:extLst>
              <a:ext uri="{FF2B5EF4-FFF2-40B4-BE49-F238E27FC236}">
                <a16:creationId xmlns:a16="http://schemas.microsoft.com/office/drawing/2014/main" id="{5818BBAD-5C44-DBDF-9FBC-0532834FE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5943989" y="3235047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grama de flujo: cinta perforada 2">
            <a:extLst>
              <a:ext uri="{FF2B5EF4-FFF2-40B4-BE49-F238E27FC236}">
                <a16:creationId xmlns:a16="http://schemas.microsoft.com/office/drawing/2014/main" id="{C5F03DF3-8ADC-F31D-C9FD-387A9992F4BD}"/>
              </a:ext>
            </a:extLst>
          </p:cNvPr>
          <p:cNvSpPr/>
          <p:nvPr/>
        </p:nvSpPr>
        <p:spPr>
          <a:xfrm rot="18974893">
            <a:off x="190847" y="1289753"/>
            <a:ext cx="3358911" cy="1411739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>
                <a:solidFill>
                  <a:schemeClr val="tx1"/>
                </a:solidFill>
              </a:rPr>
              <a:t>SEDE DE SAN ANDRÉS DE TUMACO-NARIÑO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735B6BF-A467-C84E-FB71-B67DEE2A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Elementos de una empresa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C9D998-0F3D-B9F2-4F28-D70715DDC5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MX" dirty="0"/>
              <a:t>Tierra </a:t>
            </a:r>
          </a:p>
          <a:p>
            <a:pPr marL="114300" indent="0">
              <a:buNone/>
            </a:pPr>
            <a:r>
              <a:rPr lang="es-MX" dirty="0"/>
              <a:t>Trabajo</a:t>
            </a:r>
          </a:p>
          <a:p>
            <a:pPr marL="114300" indent="0">
              <a:buNone/>
            </a:pPr>
            <a:r>
              <a:rPr lang="es-MX" dirty="0"/>
              <a:t>capital</a:t>
            </a:r>
          </a:p>
          <a:p>
            <a:pPr marL="114300" indent="0">
              <a:buNone/>
            </a:pPr>
            <a:r>
              <a:rPr lang="es-MX" dirty="0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7009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735B6BF-A467-C84E-FB71-B67DEE2A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La empresas como un sistema social y en su entorno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C9D998-0F3D-B9F2-4F28-D70715DDC5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Las personas pasan la mayor parte de su tiempo viviendo o trabajando dentro de las organizaciones o empresas: hacen la producción de vienes o servicios no pueden ser desarrolladas por personas que trabajan solas. Mientras mas personas  trabajen dentro de una empresa mayor proactividad abra y mas industrializada será en nuestra sociedad.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Las organizaciones están constituidas por personas por otro lado, las organizaciones constituyen por ellas, un medio por el cual puede alcanzar mucho y varios objetivos </a:t>
            </a:r>
          </a:p>
          <a:p>
            <a:pPr marL="11430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54993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735B6BF-A467-C84E-FB71-B67DEE2A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Objetivos de la empresa en un entorno sistema social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C9D998-0F3D-B9F2-4F28-D70715DDC5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endParaRPr lang="es-MX" dirty="0"/>
          </a:p>
          <a:p>
            <a:pPr algn="l">
              <a:buFont typeface="+mj-lt"/>
              <a:buAutoNum type="arabicPeriod"/>
            </a:pPr>
            <a:r>
              <a:rPr lang="es-MX" dirty="0"/>
              <a:t> </a:t>
            </a:r>
            <a:r>
              <a:rPr lang="es-MX" b="0" i="0" dirty="0">
                <a:solidFill>
                  <a:srgbClr val="333333"/>
                </a:solidFill>
                <a:effectLst/>
                <a:highlight>
                  <a:srgbClr val="FDFDFD"/>
                </a:highlight>
                <a:latin typeface="Roboto" panose="02000000000000000000" pitchFamily="2" charset="0"/>
              </a:rPr>
              <a:t>El objetivo principal de una empresa social debe ser combatir la pobreza, o resolver un problema que afecte a la población o a la sociedad, ya sea en parte o totalmente (problemas medioambientales, de educación salud etc.) y que no maximice sus beneficios.</a:t>
            </a:r>
          </a:p>
          <a:p>
            <a:pPr algn="l">
              <a:buFont typeface="+mj-lt"/>
              <a:buAutoNum type="arabicPeriod"/>
            </a:pPr>
            <a:r>
              <a:rPr lang="es-MX" b="0" i="0" dirty="0">
                <a:solidFill>
                  <a:srgbClr val="333333"/>
                </a:solidFill>
                <a:effectLst/>
                <a:highlight>
                  <a:srgbClr val="FDFDFD"/>
                </a:highlight>
                <a:latin typeface="Roboto" panose="02000000000000000000" pitchFamily="2" charset="0"/>
              </a:rPr>
              <a:t>La empresa social debe ser sostenible a nivel económico y financiero.</a:t>
            </a:r>
          </a:p>
          <a:p>
            <a:pPr algn="l">
              <a:buFont typeface="+mj-lt"/>
              <a:buAutoNum type="arabicPeriod"/>
            </a:pPr>
            <a:r>
              <a:rPr lang="es-MX" b="0" i="0" dirty="0">
                <a:solidFill>
                  <a:srgbClr val="333333"/>
                </a:solidFill>
                <a:effectLst/>
                <a:highlight>
                  <a:srgbClr val="FDFDFD"/>
                </a:highlight>
                <a:latin typeface="Roboto" panose="02000000000000000000" pitchFamily="2" charset="0"/>
              </a:rPr>
              <a:t>Los inversores solo podrán recuperar el monto inicial de la inversión, nunca más de lo invertido. Tampoco puede cobrar dividendos.</a:t>
            </a:r>
          </a:p>
          <a:p>
            <a:pPr algn="l">
              <a:buFont typeface="+mj-lt"/>
              <a:buAutoNum type="arabicPeriod"/>
            </a:pPr>
            <a:r>
              <a:rPr lang="es-MX" b="0" i="0" dirty="0">
                <a:solidFill>
                  <a:srgbClr val="333333"/>
                </a:solidFill>
                <a:effectLst/>
                <a:highlight>
                  <a:srgbClr val="FDFDFD"/>
                </a:highlight>
                <a:latin typeface="Roboto" panose="02000000000000000000" pitchFamily="2" charset="0"/>
              </a:rPr>
              <a:t>Todos los beneficios económicos que pueda generar una empresa social deben ser reinvertidos en la propia empresa para su ampliación o como fondo de reservas.</a:t>
            </a:r>
          </a:p>
          <a:p>
            <a:pPr algn="l">
              <a:buFont typeface="+mj-lt"/>
              <a:buAutoNum type="arabicPeriod"/>
            </a:pPr>
            <a:r>
              <a:rPr lang="es-MX" b="0" i="0" dirty="0">
                <a:solidFill>
                  <a:srgbClr val="333333"/>
                </a:solidFill>
                <a:effectLst/>
                <a:highlight>
                  <a:srgbClr val="FDFDFD"/>
                </a:highlight>
                <a:latin typeface="Roboto" panose="02000000000000000000" pitchFamily="2" charset="0"/>
              </a:rPr>
              <a:t>La empresa social debe ser responsable con el medio ambiente.</a:t>
            </a:r>
          </a:p>
          <a:p>
            <a:pPr algn="l">
              <a:buFont typeface="+mj-lt"/>
              <a:buAutoNum type="arabicPeriod"/>
            </a:pPr>
            <a:r>
              <a:rPr lang="es-MX" b="0" i="0" dirty="0">
                <a:solidFill>
                  <a:srgbClr val="333333"/>
                </a:solidFill>
                <a:effectLst/>
                <a:highlight>
                  <a:srgbClr val="FDFDFD"/>
                </a:highlight>
                <a:latin typeface="Roboto" panose="02000000000000000000" pitchFamily="2" charset="0"/>
              </a:rPr>
              <a:t>Los trabajadores deben recibir un salario mejor que en unas condiciones de trabajo estándar.</a:t>
            </a:r>
          </a:p>
          <a:p>
            <a:pPr algn="l">
              <a:buFont typeface="+mj-lt"/>
              <a:buAutoNum type="arabicPeriod"/>
            </a:pPr>
            <a:r>
              <a:rPr lang="es-MX" b="0" i="0" dirty="0">
                <a:solidFill>
                  <a:srgbClr val="333333"/>
                </a:solidFill>
                <a:effectLst/>
                <a:highlight>
                  <a:srgbClr val="FDFDFD"/>
                </a:highlight>
                <a:latin typeface="Roboto" panose="02000000000000000000" pitchFamily="2" charset="0"/>
              </a:rPr>
              <a:t>Se debe hacer todo con alegría</a:t>
            </a:r>
          </a:p>
          <a:p>
            <a:pPr marL="11430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58605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384" y="4280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735B6BF-A467-C84E-FB71-B67DEE2A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FUNCIONES ADMINISTRATIVA DE UNA EMPRESA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C9D998-0F3D-B9F2-4F28-D70715DDC5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MX" dirty="0"/>
              <a:t>Es la se ocupa de la medición, comunicaciones y interpretación de los efectos de datos y hechos cuantificables, con repercusión económica, relativos al pasado, presente y un futuro   de todo tiempo de antes para facilitar el toma de decisiones y control.</a:t>
            </a:r>
          </a:p>
          <a:p>
            <a:pPr marL="114300" indent="0">
              <a:buNone/>
            </a:pPr>
            <a:r>
              <a:rPr lang="es-MX" dirty="0"/>
              <a:t> </a:t>
            </a: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D9CAD55-2723-BDE8-BE2E-D319B2E745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5998" y="2535335"/>
            <a:ext cx="4104346" cy="184663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BD9E5EC-36C0-101B-FFD5-D15B276689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5391" y="2535335"/>
            <a:ext cx="3269981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702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09729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735B6BF-A467-C84E-FB71-B67DEE2A3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45024"/>
            <a:ext cx="8520600" cy="569843"/>
          </a:xfrm>
        </p:spPr>
        <p:txBody>
          <a:bodyPr>
            <a:normAutofit fontScale="90000"/>
          </a:bodyPr>
          <a:lstStyle/>
          <a:p>
            <a:r>
              <a:rPr lang="es-MX" dirty="0"/>
              <a:t>FUNCIONES IMPORTANES DE UNA EMPRESA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C9D998-0F3D-B9F2-4F28-D70715DDC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304543"/>
            <a:ext cx="8520600" cy="3264332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s-MX" dirty="0"/>
              <a:t>1. Planeación</a:t>
            </a:r>
          </a:p>
          <a:p>
            <a:pPr marL="114300" indent="0">
              <a:buNone/>
            </a:pPr>
            <a:r>
              <a:rPr lang="es-MX" dirty="0"/>
              <a:t>•Descripción: Definir objetivos y determinar los recursos necesarios para alcanzarlos.</a:t>
            </a:r>
          </a:p>
          <a:p>
            <a:pPr marL="114300" indent="0">
              <a:buNone/>
            </a:pPr>
            <a:r>
              <a:rPr lang="es-MX" dirty="0"/>
              <a:t>•Ejemplo: Una empresa de tecnología define su objetivo de lanzar un nuevo software en seis meses y planifica los recursos necesarios, como presupuesto, personal y tecnología.</a:t>
            </a:r>
          </a:p>
          <a:p>
            <a:pPr marL="114300" indent="0">
              <a:buNone/>
            </a:pPr>
            <a:r>
              <a:rPr lang="es-MX" dirty="0"/>
              <a:t>2. Organización</a:t>
            </a:r>
          </a:p>
          <a:p>
            <a:pPr marL="114300" indent="0">
              <a:buNone/>
            </a:pPr>
            <a:r>
              <a:rPr lang="es-MX" dirty="0"/>
              <a:t>.Descripción: Establecer una estructura organizacional que permita alcanzar los objetivos planeados.</a:t>
            </a:r>
          </a:p>
          <a:p>
            <a:pPr marL="114300" indent="0">
              <a:buNone/>
            </a:pPr>
            <a:r>
              <a:rPr lang="es-MX" dirty="0"/>
              <a:t>•Ejemplo: Una empresa organiza sus departamentos en función de las áreas clave: marketing, desarrollo de productos, recursos humanos y finanzas.</a:t>
            </a:r>
          </a:p>
          <a:p>
            <a:pPr marL="114300" indent="0">
              <a:buNone/>
            </a:pPr>
            <a:r>
              <a:rPr lang="es-MX" dirty="0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8321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C9D998-0F3D-B9F2-4F28-D70715DDC59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1152525"/>
            <a:ext cx="8521700" cy="3416300"/>
          </a:xfrm>
        </p:spPr>
        <p:txBody>
          <a:bodyPr/>
          <a:lstStyle/>
          <a:p>
            <a:pPr marL="114300" indent="0">
              <a:buNone/>
            </a:pPr>
            <a:endParaRPr lang="es-MX" dirty="0"/>
          </a:p>
          <a:p>
            <a:pPr marL="114300" indent="0">
              <a:buNone/>
            </a:pPr>
            <a:r>
              <a:rPr lang="es-MX" dirty="0"/>
              <a:t> </a:t>
            </a:r>
            <a:endParaRPr lang="es-CO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3684087-6EC8-4A10-BE2D-2EEC4BE8BA02}"/>
              </a:ext>
            </a:extLst>
          </p:cNvPr>
          <p:cNvSpPr txBox="1"/>
          <p:nvPr/>
        </p:nvSpPr>
        <p:spPr>
          <a:xfrm>
            <a:off x="853440" y="195180"/>
            <a:ext cx="787603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3</a:t>
            </a:r>
            <a:r>
              <a:rPr lang="es-MX" sz="1600" dirty="0"/>
              <a:t>. Dirección</a:t>
            </a:r>
          </a:p>
          <a:p>
            <a:r>
              <a:rPr lang="es-MX" sz="1600" dirty="0"/>
              <a:t>•Descripción: Guiar y motivar a los empleados para cumplir con los objetivos organizacionales.</a:t>
            </a:r>
          </a:p>
          <a:p>
            <a:r>
              <a:rPr lang="es-MX" sz="1600" dirty="0"/>
              <a:t>•Ejemplo: Un gerente de ventas lidera a su equipo, motivándolos con incentivos y brindándoles formación para mejorar sus habilidades de venta.</a:t>
            </a:r>
          </a:p>
          <a:p>
            <a:r>
              <a:rPr lang="es-MX" sz="1600" dirty="0"/>
              <a:t>4. Control</a:t>
            </a:r>
          </a:p>
          <a:p>
            <a:r>
              <a:rPr lang="es-MX" sz="1600" dirty="0"/>
              <a:t>•Descripción: Supervisar y evaluar el progreso hacia los objetivos establecidos, y hacer ajustes si es necesario.</a:t>
            </a:r>
          </a:p>
          <a:p>
            <a:r>
              <a:rPr lang="es-MX" sz="1600" dirty="0"/>
              <a:t>•Ejemplo: Un banco monitorea el desempeño de sus sucursales mensualmente, revisando los indicadores clave de rendimiento y tomando medidas correctivas cuando una sucursal no alcanza sus metas.</a:t>
            </a:r>
          </a:p>
          <a:p>
            <a:r>
              <a:rPr lang="es-MX" sz="1600" dirty="0"/>
              <a:t>5. Toma de Decisiones</a:t>
            </a:r>
          </a:p>
          <a:p>
            <a:r>
              <a:rPr lang="es-MX" sz="1600" dirty="0"/>
              <a:t>•Descripción: Seleccionar la mejor alternativa entre varias opciones para resolver problemas o aprovechar oportunidades.</a:t>
            </a:r>
          </a:p>
          <a:p>
            <a:r>
              <a:rPr lang="es-MX" sz="1600" dirty="0"/>
              <a:t>•Ejemplo: Un director general decide entre tres propuestas de expansión internacional, eligiendo la que ofrece el mayor retorno sobre la inversión (ROI).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5898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735B6BF-A467-C84E-FB71-B67DEE2A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El rol de la empresa en la sociedad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C9D998-0F3D-B9F2-4F28-D70715DDC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890016"/>
            <a:ext cx="8520600" cy="3678859"/>
          </a:xfrm>
        </p:spPr>
        <p:txBody>
          <a:bodyPr/>
          <a:lstStyle/>
          <a:p>
            <a:pPr marL="114300" indent="0">
              <a:buNone/>
            </a:pPr>
            <a:endParaRPr lang="es-MX" dirty="0"/>
          </a:p>
          <a:p>
            <a:pPr marL="114300" indent="0">
              <a:buNone/>
            </a:pPr>
            <a:r>
              <a:rPr lang="es-MX" dirty="0"/>
              <a:t> </a:t>
            </a:r>
            <a:r>
              <a:rPr lang="es-MX" b="1" dirty="0"/>
              <a:t>el rol de la empresa en la sociedad es multifacético y pueden variar dependiendo del contexto </a:t>
            </a:r>
          </a:p>
          <a:p>
            <a:r>
              <a:rPr lang="es-MX" b="1" dirty="0"/>
              <a:t>La creación de empleo</a:t>
            </a:r>
          </a:p>
          <a:p>
            <a:r>
              <a:rPr lang="es-MX" b="1" dirty="0"/>
              <a:t>Producción de vienes o servicios</a:t>
            </a:r>
          </a:p>
          <a:p>
            <a:r>
              <a:rPr lang="es-MX" b="1" dirty="0"/>
              <a:t>Contribución económica</a:t>
            </a:r>
          </a:p>
          <a:p>
            <a:r>
              <a:rPr lang="es-MX" b="1" dirty="0"/>
              <a:t>Innovación y desarrollo</a:t>
            </a:r>
          </a:p>
          <a:p>
            <a:r>
              <a:rPr lang="es-MX" b="1" dirty="0"/>
              <a:t>Responsabilidad social</a:t>
            </a:r>
          </a:p>
          <a:p>
            <a:r>
              <a:rPr lang="es-MX" b="1" dirty="0"/>
              <a:t>Formación y capacitación </a:t>
            </a:r>
          </a:p>
          <a:p>
            <a:r>
              <a:rPr lang="es-MX" b="1" dirty="0"/>
              <a:t>Contribución ala investigación y</a:t>
            </a:r>
            <a:r>
              <a:rPr lang="es-MX" dirty="0"/>
              <a:t> desarrollo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85850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C9D998-0F3D-B9F2-4F28-D70715DDC5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es-MX" dirty="0"/>
          </a:p>
          <a:p>
            <a:r>
              <a:rPr lang="es-MX" dirty="0"/>
              <a:t> mejora de la calidad de vida</a:t>
            </a:r>
          </a:p>
          <a:p>
            <a:r>
              <a:rPr lang="es-MX" dirty="0"/>
              <a:t>Fomento de la competencia</a:t>
            </a:r>
          </a:p>
          <a:p>
            <a:r>
              <a:rPr lang="es-MX" dirty="0"/>
              <a:t>Representación de interés</a:t>
            </a:r>
          </a:p>
          <a:p>
            <a:endParaRPr lang="es-MX" dirty="0"/>
          </a:p>
          <a:p>
            <a:r>
              <a:rPr lang="es-MX" dirty="0"/>
              <a:t>Recuerden que el rol de la empresa en  la sociedad puede variar dependiendo del contexto y la perspectiva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40535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735B6BF-A467-C84E-FB71-B67DEE2A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El papel del administrador en la empresa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C9D998-0F3D-B9F2-4F28-D70715DDC5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s-MX" dirty="0"/>
              <a:t>Algunas de sus responsabilidades claven incluyen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Planificar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Organizar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Dirección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Control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Toma de decisiones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Comunicación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Representación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Innovación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Gestión de recurso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Innovación y mejora continua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dirty="0"/>
          </a:p>
          <a:p>
            <a:pPr marL="114300" indent="0">
              <a:buNone/>
            </a:pPr>
            <a:endParaRPr lang="es-MX" dirty="0"/>
          </a:p>
          <a:p>
            <a:pPr marL="114300" indent="0">
              <a:buNone/>
            </a:pPr>
            <a:r>
              <a:rPr lang="es-MX" dirty="0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23160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880" y="-1"/>
            <a:ext cx="9107424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735B6BF-A467-C84E-FB71-B67DEE2A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Áreas Funcionales De Una Empresa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C9D998-0F3D-B9F2-4F28-D70715DDC5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114300" indent="0">
              <a:buNone/>
            </a:pPr>
            <a:r>
              <a:rPr lang="es-MX" sz="8000" dirty="0"/>
              <a:t>Que son: Departamentos  o unidades comerciales que tienen unas funciones especificas para que la empresa funcione de manera eficiente.</a:t>
            </a:r>
          </a:p>
          <a:p>
            <a:pPr marL="114300" indent="0">
              <a:buNone/>
            </a:pPr>
            <a:endParaRPr lang="es-MX" sz="8000" dirty="0"/>
          </a:p>
          <a:p>
            <a:pPr marL="114300" indent="0">
              <a:buNone/>
            </a:pPr>
            <a:r>
              <a:rPr lang="es-MX" sz="8000" b="1" dirty="0"/>
              <a:t>Cuales son las áreas funciónanosles  de una empresa?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8000" b="1" dirty="0"/>
              <a:t>Contabilidad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8000" b="1" dirty="0"/>
              <a:t>Producción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8000" b="1" dirty="0"/>
              <a:t>Dirección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8000" b="1" dirty="0"/>
              <a:t>Administración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8000" b="1" dirty="0"/>
              <a:t>Ventas.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sz="6400" b="1" dirty="0"/>
          </a:p>
          <a:p>
            <a:pPr>
              <a:buFont typeface="Wingdings" panose="05000000000000000000" pitchFamily="2" charset="2"/>
              <a:buChar char="Ø"/>
            </a:pPr>
            <a:endParaRPr lang="es-MX" b="1" dirty="0"/>
          </a:p>
          <a:p>
            <a:pPr>
              <a:buFont typeface="Wingdings" panose="05000000000000000000" pitchFamily="2" charset="2"/>
              <a:buChar char="Ø"/>
            </a:pPr>
            <a:endParaRPr lang="es-MX" b="1" dirty="0"/>
          </a:p>
          <a:p>
            <a:pPr>
              <a:buFont typeface="Wingdings" panose="05000000000000000000" pitchFamily="2" charset="2"/>
              <a:buChar char="Ø"/>
            </a:pPr>
            <a:endParaRPr lang="es-MX" b="1" dirty="0"/>
          </a:p>
          <a:p>
            <a:pPr>
              <a:buFont typeface="Wingdings" panose="05000000000000000000" pitchFamily="2" charset="2"/>
              <a:buChar char="Ø"/>
            </a:pPr>
            <a:endParaRPr lang="es-MX" b="1" dirty="0"/>
          </a:p>
          <a:p>
            <a:pPr>
              <a:buFont typeface="Wingdings" panose="05000000000000000000" pitchFamily="2" charset="2"/>
              <a:buChar char="Ø"/>
            </a:pPr>
            <a:endParaRPr lang="es-MX" b="1" dirty="0"/>
          </a:p>
          <a:p>
            <a:pPr>
              <a:buFont typeface="Wingdings" panose="05000000000000000000" pitchFamily="2" charset="2"/>
              <a:buChar char="Ø"/>
            </a:pPr>
            <a:endParaRPr lang="es-MX" b="1" dirty="0"/>
          </a:p>
          <a:p>
            <a:pPr>
              <a:buFont typeface="Wingdings" panose="05000000000000000000" pitchFamily="2" charset="2"/>
              <a:buChar char="Ø"/>
            </a:pPr>
            <a:endParaRPr lang="es-MX" b="1" dirty="0"/>
          </a:p>
          <a:p>
            <a:pPr>
              <a:buFont typeface="Wingdings" panose="05000000000000000000" pitchFamily="2" charset="2"/>
              <a:buChar char="Ø"/>
            </a:pPr>
            <a:endParaRPr lang="es-MX" b="1" dirty="0"/>
          </a:p>
          <a:p>
            <a:pPr>
              <a:buFont typeface="Wingdings" panose="05000000000000000000" pitchFamily="2" charset="2"/>
              <a:buChar char="Ø"/>
            </a:pPr>
            <a:endParaRPr lang="es-MX" b="1" dirty="0"/>
          </a:p>
          <a:p>
            <a:pPr>
              <a:buFont typeface="Wingdings" panose="05000000000000000000" pitchFamily="2" charset="2"/>
              <a:buChar char="Ø"/>
            </a:pPr>
            <a:endParaRPr lang="es-MX" b="1" dirty="0"/>
          </a:p>
          <a:p>
            <a:pPr marL="114300" indent="0">
              <a:buNone/>
            </a:pPr>
            <a:r>
              <a:rPr lang="es-MX" dirty="0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6279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08BBCD2-611D-4370-CF53-F0E60B98069B}"/>
              </a:ext>
            </a:extLst>
          </p:cNvPr>
          <p:cNvSpPr txBox="1"/>
          <p:nvPr/>
        </p:nvSpPr>
        <p:spPr>
          <a:xfrm>
            <a:off x="1267968" y="238619"/>
            <a:ext cx="74457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1" dirty="0"/>
              <a:t>LA EMPRESA </a:t>
            </a:r>
            <a:endParaRPr lang="es-CO" sz="24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22A80BE-9694-BE3E-140F-18BDEA4EB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2768" y="1292352"/>
            <a:ext cx="6230112" cy="236524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61CB0F-7C77-795D-C797-DE43B5DFE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45024"/>
            <a:ext cx="8520600" cy="707451"/>
          </a:xfrm>
        </p:spPr>
        <p:txBody>
          <a:bodyPr>
            <a:normAutofit fontScale="90000"/>
          </a:bodyPr>
          <a:lstStyle/>
          <a:p>
            <a:r>
              <a:rPr lang="es-MX" dirty="0"/>
              <a:t>Video entrevista al empresario de nuestro territorio Tumaco-Nariño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E29CC6-51BF-B391-ED9F-B14045B04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621535"/>
            <a:ext cx="8520600" cy="29473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CO" dirty="0"/>
              <a:t>https://youtu.be/0K-Pffe3GLk?feature=shared</a:t>
            </a:r>
          </a:p>
        </p:txBody>
      </p:sp>
    </p:spTree>
    <p:extLst>
      <p:ext uri="{BB962C8B-B14F-4D97-AF65-F5344CB8AC3E}">
        <p14:creationId xmlns:p14="http://schemas.microsoft.com/office/powerpoint/2010/main" val="4229032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7CDAFD2-ED08-75BF-C0D3-E45E08B96B6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1646" r="20454"/>
          <a:stretch/>
        </p:blipFill>
        <p:spPr>
          <a:xfrm rot="20229121">
            <a:off x="1490237" y="521215"/>
            <a:ext cx="2659736" cy="186578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4CE7880-4F4C-22B1-07BE-7A1A79B5CE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81351" y="2327970"/>
            <a:ext cx="2936569" cy="153958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0AB5876-9390-A7E7-21C0-102FB0D540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518065">
            <a:off x="6176483" y="673517"/>
            <a:ext cx="2594216" cy="183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593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785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DA23C12-06EA-C55F-FEBD-CBC62F925E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247" y="666975"/>
            <a:ext cx="5723067" cy="2947594"/>
          </a:xfrm>
          <a:prstGeom prst="rect">
            <a:avLst/>
          </a:prstGeom>
        </p:spPr>
      </p:pic>
      <p:pic>
        <p:nvPicPr>
          <p:cNvPr id="5" name="Imagen 3">
            <a:extLst>
              <a:ext uri="{FF2B5EF4-FFF2-40B4-BE49-F238E27FC236}">
                <a16:creationId xmlns:a16="http://schemas.microsoft.com/office/drawing/2014/main" id="{53D3D05E-3AAA-8C11-F9FB-316498F58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6409060" y="17850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9396" y="164558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A59CEB0-5180-44A7-9727-DDB7C406C28D}"/>
              </a:ext>
            </a:extLst>
          </p:cNvPr>
          <p:cNvSpPr txBox="1"/>
          <p:nvPr/>
        </p:nvSpPr>
        <p:spPr>
          <a:xfrm>
            <a:off x="2232472" y="515512"/>
            <a:ext cx="6212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SOCIOS DE APRENDIZAJE No. </a:t>
            </a:r>
            <a:r>
              <a:rPr lang="es-CO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300F359-8CEA-10A5-D7A3-B6316E9FBF31}"/>
              </a:ext>
            </a:extLst>
          </p:cNvPr>
          <p:cNvSpPr txBox="1"/>
          <p:nvPr/>
        </p:nvSpPr>
        <p:spPr>
          <a:xfrm>
            <a:off x="1426464" y="2181606"/>
            <a:ext cx="6212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Néicer</a:t>
            </a:r>
            <a:r>
              <a:rPr lang="es-MX" dirty="0"/>
              <a:t> cabezas</a:t>
            </a:r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BD16082-965C-8726-0730-1875CCE0788A}"/>
              </a:ext>
            </a:extLst>
          </p:cNvPr>
          <p:cNvSpPr/>
          <p:nvPr/>
        </p:nvSpPr>
        <p:spPr>
          <a:xfrm>
            <a:off x="979931" y="1470623"/>
            <a:ext cx="7229856" cy="21546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Neicer cabezas </a:t>
            </a:r>
          </a:p>
          <a:p>
            <a:pPr algn="ctr"/>
            <a:r>
              <a:rPr lang="es-MX" dirty="0"/>
              <a:t>Luis felipe cortes</a:t>
            </a:r>
          </a:p>
          <a:p>
            <a:pPr algn="ctr"/>
            <a:r>
              <a:rPr lang="es-MX" dirty="0"/>
              <a:t>Marta Landázuri</a:t>
            </a:r>
          </a:p>
          <a:p>
            <a:pPr algn="ctr"/>
            <a:r>
              <a:rPr lang="es-MX" dirty="0"/>
              <a:t>Diana estafany</a:t>
            </a:r>
          </a:p>
          <a:p>
            <a:pPr algn="ctr"/>
            <a:r>
              <a:rPr lang="es-MX" dirty="0"/>
              <a:t>Karoll Natalia Caicedo</a:t>
            </a:r>
          </a:p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23834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AFD2CA3B-4F18-9CF2-C7CB-A44207CF7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Que es una empresa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84776E2-7124-11EC-2162-A4E6BF7D32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Es una organización o institución que se dedica ala producción o prestación de vienes o servicios demandados por los consumidores.</a:t>
            </a:r>
          </a:p>
          <a:p>
            <a:r>
              <a:rPr lang="es-MX" dirty="0"/>
              <a:t>Se clasifican  según:</a:t>
            </a:r>
          </a:p>
          <a:p>
            <a:pPr>
              <a:buFont typeface="+mj-lt"/>
              <a:buAutoNum type="arabicPeriod"/>
            </a:pPr>
            <a:r>
              <a:rPr lang="es-MX" dirty="0"/>
              <a:t>sector de actividad</a:t>
            </a:r>
          </a:p>
          <a:p>
            <a:pPr marL="114300" indent="0">
              <a:buNone/>
            </a:pPr>
            <a:r>
              <a:rPr lang="es-MX" dirty="0"/>
              <a:t>2.su tamaño</a:t>
            </a:r>
          </a:p>
          <a:p>
            <a:pPr marL="114300" indent="0">
              <a:buNone/>
            </a:pPr>
            <a:r>
              <a:rPr lang="es-MX" dirty="0"/>
              <a:t>3. propiedad de capital</a:t>
            </a:r>
          </a:p>
          <a:p>
            <a:pPr marL="114300" indent="0">
              <a:buNone/>
            </a:pPr>
            <a:r>
              <a:rPr lang="es-MX" dirty="0"/>
              <a:t>4.Forma jurídica</a:t>
            </a:r>
          </a:p>
          <a:p>
            <a:pPr marL="114300" indent="0">
              <a:buNone/>
            </a:pPr>
            <a:r>
              <a:rPr lang="es-MX" dirty="0"/>
              <a:t>5.Alcances geográfico</a:t>
            </a:r>
          </a:p>
          <a:p>
            <a:pPr marL="114300" indent="0">
              <a:buNone/>
            </a:pPr>
            <a:r>
              <a:rPr lang="es-MX" dirty="0"/>
              <a:t>6.Destino de los beneficios</a:t>
            </a:r>
          </a:p>
          <a:p>
            <a:pPr marL="11430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19760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493" y="-171559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DD94F33A-64BF-1CD0-1F17-4161CAA29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Según su sector de actividad económica</a:t>
            </a:r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7535EF-1E5D-2CAD-1E97-79E0CD46E5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Sector primario</a:t>
            </a:r>
          </a:p>
          <a:p>
            <a:r>
              <a:rPr lang="es-MX" dirty="0"/>
              <a:t>Sector secundario</a:t>
            </a:r>
          </a:p>
          <a:p>
            <a:r>
              <a:rPr lang="es-MX" dirty="0"/>
              <a:t>Sector terciario</a:t>
            </a:r>
          </a:p>
          <a:p>
            <a:r>
              <a:rPr lang="es-MX" dirty="0"/>
              <a:t>Sector cuaternario</a:t>
            </a:r>
          </a:p>
          <a:p>
            <a:pPr marL="114300" indent="0">
              <a:buNone/>
            </a:pPr>
            <a:r>
              <a:rPr lang="es-CO" dirty="0"/>
              <a:t>por su tamaño 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O" dirty="0"/>
              <a:t>Micro empresas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O" dirty="0"/>
              <a:t>Pequeñas empresas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O" dirty="0"/>
              <a:t>Medianas empresas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O" dirty="0"/>
              <a:t>Grandes empresas</a:t>
            </a:r>
          </a:p>
        </p:txBody>
      </p:sp>
    </p:spTree>
    <p:extLst>
      <p:ext uri="{BB962C8B-B14F-4D97-AF65-F5344CB8AC3E}">
        <p14:creationId xmlns:p14="http://schemas.microsoft.com/office/powerpoint/2010/main" val="404851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FE4C9C3-B444-BA85-C520-590E8CD1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Por propiedad de capital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721DAC-10CB-C08C-810E-2275B47697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Empresa privada </a:t>
            </a:r>
          </a:p>
          <a:p>
            <a:r>
              <a:rPr lang="es-MX" dirty="0"/>
              <a:t>Empresa publica </a:t>
            </a:r>
          </a:p>
          <a:p>
            <a:r>
              <a:rPr lang="es-MX" dirty="0"/>
              <a:t>Empresa mixta</a:t>
            </a:r>
          </a:p>
          <a:p>
            <a:pPr marL="114300" indent="0">
              <a:buNone/>
            </a:pPr>
            <a:r>
              <a:rPr lang="es-CO" b="1" dirty="0"/>
              <a:t>Por su forma jurídica</a:t>
            </a:r>
          </a:p>
          <a:p>
            <a:pPr marL="114300" indent="0">
              <a:buNone/>
            </a:pPr>
            <a:r>
              <a:rPr lang="es-CO" b="1" dirty="0"/>
              <a:t>1.Persona física</a:t>
            </a:r>
          </a:p>
          <a:p>
            <a:pPr marL="114300" indent="0">
              <a:buNone/>
            </a:pPr>
            <a:r>
              <a:rPr lang="es-CO" b="1" dirty="0"/>
              <a:t>2.Asciacion civil</a:t>
            </a:r>
          </a:p>
          <a:p>
            <a:pPr marL="114300" indent="0">
              <a:buNone/>
            </a:pPr>
            <a:r>
              <a:rPr lang="es-CO" b="1" dirty="0"/>
              <a:t>3.Persona moral</a:t>
            </a:r>
          </a:p>
          <a:p>
            <a:pPr marL="114300" indent="0">
              <a:buNone/>
            </a:pPr>
            <a:r>
              <a:rPr lang="es-CO" b="1" dirty="0"/>
              <a:t>4.corperativa</a:t>
            </a:r>
          </a:p>
          <a:p>
            <a:pPr marL="114300" indent="0">
              <a:buNone/>
            </a:pPr>
            <a:r>
              <a:rPr lang="es-CO" b="1" dirty="0"/>
              <a:t>5.Sociedad comanditaria</a:t>
            </a:r>
          </a:p>
          <a:p>
            <a:pPr marL="114300" indent="0">
              <a:buNone/>
            </a:pPr>
            <a:r>
              <a:rPr lang="es-CO" b="1" dirty="0"/>
              <a:t>6.Sociedad limitada</a:t>
            </a:r>
          </a:p>
          <a:p>
            <a:pPr marL="114300" indent="0">
              <a:buNone/>
            </a:pPr>
            <a:r>
              <a:rPr lang="es-CO" b="1" dirty="0"/>
              <a:t>7.Sociedad anónima</a:t>
            </a:r>
          </a:p>
          <a:p>
            <a:pPr marL="114300" indent="0">
              <a:buNone/>
            </a:pPr>
            <a:r>
              <a:rPr lang="es-CO" b="1" dirty="0"/>
              <a:t>8.Sociedad colectiva</a:t>
            </a:r>
          </a:p>
        </p:txBody>
      </p:sp>
    </p:spTree>
    <p:extLst>
      <p:ext uri="{BB962C8B-B14F-4D97-AF65-F5344CB8AC3E}">
        <p14:creationId xmlns:p14="http://schemas.microsoft.com/office/powerpoint/2010/main" val="2138785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F27F5B5-9A1A-F1A1-538B-DF49867EB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Por su alcance geográfico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38C057-6660-59EA-8CA8-416A7CF106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Locales</a:t>
            </a:r>
          </a:p>
          <a:p>
            <a:r>
              <a:rPr lang="es-MX" dirty="0"/>
              <a:t>Nacionales </a:t>
            </a:r>
          </a:p>
          <a:p>
            <a:r>
              <a:rPr lang="es-MX" dirty="0"/>
              <a:t>Multinacionales </a:t>
            </a:r>
          </a:p>
          <a:p>
            <a:r>
              <a:rPr lang="es-MX" dirty="0"/>
              <a:t>Trasnacionales</a:t>
            </a:r>
          </a:p>
          <a:p>
            <a:pPr marL="114300" indent="0">
              <a:buNone/>
            </a:pPr>
            <a:r>
              <a:rPr lang="es-MX" dirty="0"/>
              <a:t>Por destino de los veneficios son: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Con animo de lucro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Sin animo de lucro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6725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735B6BF-A467-C84E-FB71-B67DEE2A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Características principales de un empresa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C9D998-0F3D-B9F2-4F28-D70715DDC5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Satisface una necesidad</a:t>
            </a:r>
          </a:p>
          <a:p>
            <a:r>
              <a:rPr lang="es-MX" dirty="0"/>
              <a:t>Buscan beneficios económicos </a:t>
            </a:r>
          </a:p>
          <a:p>
            <a:r>
              <a:rPr lang="es-MX" dirty="0"/>
              <a:t>Poseen recursos humanos </a:t>
            </a:r>
          </a:p>
          <a:p>
            <a:r>
              <a:rPr lang="es-MX" dirty="0"/>
              <a:t>Disponen de capital</a:t>
            </a:r>
          </a:p>
          <a:p>
            <a:r>
              <a:rPr lang="es-MX" dirty="0"/>
              <a:t>Variedad de perfiles profesionales</a:t>
            </a:r>
          </a:p>
          <a:p>
            <a:r>
              <a:rPr lang="es-MX" dirty="0"/>
              <a:t>Son un equipo de trabajo</a:t>
            </a:r>
          </a:p>
          <a:p>
            <a:r>
              <a:rPr lang="es-MX" dirty="0"/>
              <a:t>Diversidad de departamento</a:t>
            </a:r>
          </a:p>
          <a:p>
            <a:r>
              <a:rPr lang="es-MX" dirty="0"/>
              <a:t>Trabajan para cumplir objetivos</a:t>
            </a:r>
          </a:p>
          <a:p>
            <a:pPr marL="114300" indent="0">
              <a:buNone/>
            </a:pPr>
            <a:r>
              <a:rPr lang="es-MX" dirty="0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58349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Imagen 3">
            <a:extLst>
              <a:ext uri="{FF2B5EF4-FFF2-40B4-BE49-F238E27FC236}">
                <a16:creationId xmlns:a16="http://schemas.microsoft.com/office/drawing/2014/main" id="{DEA5B0FD-A917-419B-83EC-DB19335F0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28979" r="20570" b="26645"/>
          <a:stretch>
            <a:fillRect/>
          </a:stretch>
        </p:blipFill>
        <p:spPr bwMode="auto">
          <a:xfrm>
            <a:off x="3760186" y="3867559"/>
            <a:ext cx="2730525" cy="1080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735B6BF-A467-C84E-FB71-B67DEE2A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La finalidad de la empresa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C9D998-0F3D-B9F2-4F28-D70715DDC5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es-MX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 finalidades económicas externa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Finalidad económica internas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Finalidad social interna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Finalidad social externa</a:t>
            </a:r>
          </a:p>
          <a:p>
            <a:pPr marL="114300" indent="0">
              <a:buNone/>
            </a:pPr>
            <a:r>
              <a:rPr lang="es-MX" dirty="0"/>
              <a:t>Objetivos:</a:t>
            </a:r>
          </a:p>
          <a:p>
            <a:pPr marL="114300" indent="0">
              <a:buNone/>
            </a:pPr>
            <a:r>
              <a:rPr lang="es-MX" dirty="0"/>
              <a:t>económicos</a:t>
            </a:r>
          </a:p>
          <a:p>
            <a:pPr marL="114300" indent="0">
              <a:buNone/>
            </a:pPr>
            <a:r>
              <a:rPr lang="es-MX" dirty="0"/>
              <a:t>Técnicos</a:t>
            </a:r>
          </a:p>
          <a:p>
            <a:pPr marL="114300" indent="0">
              <a:buNone/>
            </a:pPr>
            <a:r>
              <a:rPr lang="es-MX" dirty="0"/>
              <a:t>Humanos </a:t>
            </a:r>
          </a:p>
          <a:p>
            <a:pPr marL="114300" indent="0">
              <a:buNone/>
            </a:pPr>
            <a:r>
              <a:rPr lang="es-MX" dirty="0"/>
              <a:t>social</a:t>
            </a:r>
          </a:p>
          <a:p>
            <a:pPr marL="11430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4764271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957</Words>
  <Application>Microsoft Office PowerPoint</Application>
  <PresentationFormat>Presentación en pantalla (16:9)</PresentationFormat>
  <Paragraphs>163</Paragraphs>
  <Slides>22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Arial</vt:lpstr>
      <vt:lpstr>Roboto</vt:lpstr>
      <vt:lpstr>Times New Roman</vt:lpstr>
      <vt:lpstr>Wingdings</vt:lpstr>
      <vt:lpstr>Simple Light</vt:lpstr>
      <vt:lpstr>Presentación de PowerPoint</vt:lpstr>
      <vt:lpstr>Presentación de PowerPoint</vt:lpstr>
      <vt:lpstr>Presentación de PowerPoint</vt:lpstr>
      <vt:lpstr>Que es una empresa</vt:lpstr>
      <vt:lpstr>Según su sector de actividad económica</vt:lpstr>
      <vt:lpstr>Por propiedad de capital</vt:lpstr>
      <vt:lpstr>Por su alcance geográfico</vt:lpstr>
      <vt:lpstr>Características principales de un empresa</vt:lpstr>
      <vt:lpstr>La finalidad de la empresa</vt:lpstr>
      <vt:lpstr>Elementos de una empresa</vt:lpstr>
      <vt:lpstr>La empresas como un sistema social y en su entorno</vt:lpstr>
      <vt:lpstr>Objetivos de la empresa en un entorno sistema social</vt:lpstr>
      <vt:lpstr>FUNCIONES ADMINISTRATIVA DE UNA EMPRESA</vt:lpstr>
      <vt:lpstr>FUNCIONES IMPORTANES DE UNA EMPRESA</vt:lpstr>
      <vt:lpstr>Presentación de PowerPoint</vt:lpstr>
      <vt:lpstr>El rol de la empresa en la sociedad</vt:lpstr>
      <vt:lpstr>Presentación de PowerPoint</vt:lpstr>
      <vt:lpstr>El papel del administrador en la empresa</vt:lpstr>
      <vt:lpstr>Áreas Funcionales De Una Empresa</vt:lpstr>
      <vt:lpstr>Video entrevista al empresario de nuestro territorio Tumaco-Nariño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MAURICIO ENRIQUEZ</dc:creator>
  <cp:lastModifiedBy>Jose armando Cortes sierra</cp:lastModifiedBy>
  <cp:revision>62</cp:revision>
  <dcterms:modified xsi:type="dcterms:W3CDTF">2024-09-05T19:56:36Z</dcterms:modified>
</cp:coreProperties>
</file>