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51117500" cy="32918400"/>
  <p:notesSz cx="6858000" cy="9144000"/>
  <p:embeddedFontLst>
    <p:embeddedFont>
      <p:font typeface="Calibri" panose="020F0502020204030204" pitchFamily="34" charset="0"/>
      <p:regular r:id="rId42"/>
      <p:bold r:id="rId43"/>
      <p:italic r:id="rId44"/>
      <p:boldItalic r:id="rId45"/>
    </p:embeddedFont>
    <p:embeddedFont>
      <p:font typeface="Canva Sans" panose="020B0604020202020204" charset="0"/>
      <p:regular r:id="rId46"/>
    </p:embeddedFont>
    <p:embeddedFont>
      <p:font typeface="Cranberry" panose="020B0604020202020204" charset="0"/>
      <p:regular r:id="rId47"/>
    </p:embeddedFont>
    <p:embeddedFont>
      <p:font typeface="Glacial Indifference Bold" panose="020B0604020202020204" charset="0"/>
      <p:regular r:id="rId48"/>
    </p:embeddedFont>
    <p:embeddedFont>
      <p:font typeface="Loubag" panose="020B0604020202020204" charset="0"/>
      <p:regular r:id="rId49"/>
    </p:embeddedFont>
    <p:embeddedFont>
      <p:font typeface="Loubag Bold" panose="020B0604020202020204" charset="0"/>
      <p:regular r:id="rId50"/>
    </p:embeddedFont>
    <p:embeddedFont>
      <p:font typeface="Open Sans" panose="020B0606030504020204" pitchFamily="34" charset="0"/>
      <p:regular r:id="rId51"/>
    </p:embeddedFont>
    <p:embeddedFont>
      <p:font typeface="Open Sans Bold" panose="020B0604020202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6" d="100"/>
          <a:sy n="16" d="100"/>
        </p:scale>
        <p:origin x="121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slide" Target="slide1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imagen" TargetMode="External"/><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7.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0.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svg"/><Relationship Id="rId7"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6.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8.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0.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2.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4.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6.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9.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0.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1.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2.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image" Target="../media/image1.png"/><Relationship Id="rId16" Type="http://schemas.openxmlformats.org/officeDocument/2006/relationships/image" Target="../media/image59.sv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4.png"/><Relationship Id="rId5" Type="http://schemas.openxmlformats.org/officeDocument/2006/relationships/image" Target="../media/image4.svg"/><Relationship Id="rId15" Type="http://schemas.openxmlformats.org/officeDocument/2006/relationships/image" Target="../media/image58.png"/><Relationship Id="rId10" Type="http://schemas.openxmlformats.org/officeDocument/2006/relationships/image" Target="../media/image11.png"/><Relationship Id="rId19" Type="http://schemas.openxmlformats.org/officeDocument/2006/relationships/image" Target="../media/image62.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7.sv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0.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63.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3.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1.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66.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5.svg"/><Relationship Id="rId17" Type="http://schemas.openxmlformats.org/officeDocument/2006/relationships/image" Target="../media/image70.svg"/><Relationship Id="rId2" Type="http://schemas.openxmlformats.org/officeDocument/2006/relationships/image" Target="../media/image1.png"/><Relationship Id="rId16"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64.png"/><Relationship Id="rId5" Type="http://schemas.openxmlformats.org/officeDocument/2006/relationships/image" Target="../media/image4.svg"/><Relationship Id="rId15" Type="http://schemas.openxmlformats.org/officeDocument/2006/relationships/image" Target="../media/image68.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6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image" Target="../media/image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2646434" y="3418991"/>
            <a:ext cx="45981756" cy="26080419"/>
            <a:chOff x="0" y="0"/>
            <a:chExt cx="6428188" cy="3646008"/>
          </a:xfrm>
        </p:grpSpPr>
        <p:sp>
          <p:nvSpPr>
            <p:cNvPr id="5" name="Freeform 5"/>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6" name="Freeform 6"/>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2434295" y="2209040"/>
            <a:ext cx="46252085" cy="25843353"/>
          </a:xfrm>
          <a:custGeom>
            <a:avLst/>
            <a:gdLst/>
            <a:ahLst/>
            <a:cxnLst/>
            <a:rect l="l" t="t" r="r" b="b"/>
            <a:pathLst>
              <a:path w="46252085" h="25843353">
                <a:moveTo>
                  <a:pt x="0" y="0"/>
                </a:moveTo>
                <a:lnTo>
                  <a:pt x="46252085" y="0"/>
                </a:lnTo>
                <a:lnTo>
                  <a:pt x="46252085" y="25843353"/>
                </a:lnTo>
                <a:lnTo>
                  <a:pt x="0" y="25843353"/>
                </a:lnTo>
                <a:lnTo>
                  <a:pt x="0" y="0"/>
                </a:lnTo>
                <a:close/>
              </a:path>
            </a:pathLst>
          </a:custGeom>
          <a:blipFill>
            <a:blip r:embed="rId10"/>
            <a:stretch>
              <a:fillRect/>
            </a:stretch>
          </a:blipFill>
        </p:spPr>
      </p:sp>
      <p:sp>
        <p:nvSpPr>
          <p:cNvPr id="9" name="Freeform 9"/>
          <p:cNvSpPr/>
          <p:nvPr/>
        </p:nvSpPr>
        <p:spPr>
          <a:xfrm>
            <a:off x="19205389" y="7047994"/>
            <a:ext cx="13134175" cy="4066543"/>
          </a:xfrm>
          <a:custGeom>
            <a:avLst/>
            <a:gdLst/>
            <a:ahLst/>
            <a:cxnLst/>
            <a:rect l="l" t="t" r="r" b="b"/>
            <a:pathLst>
              <a:path w="13134175" h="4066543">
                <a:moveTo>
                  <a:pt x="0" y="0"/>
                </a:moveTo>
                <a:lnTo>
                  <a:pt x="13134176" y="0"/>
                </a:lnTo>
                <a:lnTo>
                  <a:pt x="13134176" y="4066542"/>
                </a:lnTo>
                <a:lnTo>
                  <a:pt x="0" y="4066542"/>
                </a:lnTo>
                <a:lnTo>
                  <a:pt x="0" y="0"/>
                </a:lnTo>
                <a:close/>
              </a:path>
            </a:pathLst>
          </a:custGeom>
          <a:blipFill>
            <a:blip r:embed="rId11"/>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0" y="1838866"/>
            <a:ext cx="51120675" cy="26889296"/>
            <a:chOff x="0" y="0"/>
            <a:chExt cx="6931619" cy="3646008"/>
          </a:xfrm>
        </p:grpSpPr>
        <p:sp>
          <p:nvSpPr>
            <p:cNvPr id="6" name="Freeform 6"/>
            <p:cNvSpPr/>
            <p:nvPr/>
          </p:nvSpPr>
          <p:spPr>
            <a:xfrm>
              <a:off x="0" y="0"/>
              <a:ext cx="6931620" cy="3646008"/>
            </a:xfrm>
            <a:custGeom>
              <a:avLst/>
              <a:gdLst/>
              <a:ahLst/>
              <a:cxnLst/>
              <a:rect l="l" t="t" r="r" b="b"/>
              <a:pathLst>
                <a:path w="6931620" h="3646008">
                  <a:moveTo>
                    <a:pt x="0" y="0"/>
                  </a:moveTo>
                  <a:lnTo>
                    <a:pt x="6931620" y="0"/>
                  </a:lnTo>
                  <a:lnTo>
                    <a:pt x="6931620"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227576" y="27557376"/>
            <a:ext cx="52348251" cy="4468175"/>
          </a:xfrm>
          <a:custGeom>
            <a:avLst/>
            <a:gdLst/>
            <a:ahLst/>
            <a:cxnLst/>
            <a:rect l="l" t="t" r="r" b="b"/>
            <a:pathLst>
              <a:path w="52348251" h="4468175">
                <a:moveTo>
                  <a:pt x="0" y="0"/>
                </a:moveTo>
                <a:lnTo>
                  <a:pt x="52348251" y="0"/>
                </a:lnTo>
                <a:lnTo>
                  <a:pt x="52348251" y="4468175"/>
                </a:lnTo>
                <a:lnTo>
                  <a:pt x="0" y="4468175"/>
                </a:lnTo>
                <a:lnTo>
                  <a:pt x="0" y="0"/>
                </a:lnTo>
                <a:close/>
              </a:path>
            </a:pathLst>
          </a:custGeom>
          <a:blipFill>
            <a:blip r:embed="rId10"/>
            <a:stretch>
              <a:fillRect l="-4554" t="-225" b="-6956"/>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graphicFrame>
        <p:nvGraphicFramePr>
          <p:cNvPr id="10" name="Table 10"/>
          <p:cNvGraphicFramePr>
            <a:graphicFrameLocks noGrp="1"/>
          </p:cNvGraphicFramePr>
          <p:nvPr/>
        </p:nvGraphicFramePr>
        <p:xfrm>
          <a:off x="737936" y="4685255"/>
          <a:ext cx="49653678" cy="26073674"/>
        </p:xfrm>
        <a:graphic>
          <a:graphicData uri="http://schemas.openxmlformats.org/drawingml/2006/table">
            <a:tbl>
              <a:tblPr/>
              <a:tblGrid>
                <a:gridCol w="16551226">
                  <a:extLst>
                    <a:ext uri="{9D8B030D-6E8A-4147-A177-3AD203B41FA5}">
                      <a16:colId xmlns:a16="http://schemas.microsoft.com/office/drawing/2014/main" val="20000"/>
                    </a:ext>
                  </a:extLst>
                </a:gridCol>
                <a:gridCol w="16551226">
                  <a:extLst>
                    <a:ext uri="{9D8B030D-6E8A-4147-A177-3AD203B41FA5}">
                      <a16:colId xmlns:a16="http://schemas.microsoft.com/office/drawing/2014/main" val="20001"/>
                    </a:ext>
                  </a:extLst>
                </a:gridCol>
                <a:gridCol w="16551226">
                  <a:extLst>
                    <a:ext uri="{9D8B030D-6E8A-4147-A177-3AD203B41FA5}">
                      <a16:colId xmlns:a16="http://schemas.microsoft.com/office/drawing/2014/main" val="20002"/>
                    </a:ext>
                  </a:extLst>
                </a:gridCol>
              </a:tblGrid>
              <a:tr h="3885994">
                <a:tc>
                  <a:txBody>
                    <a:bodyPr/>
                    <a:lstStyle/>
                    <a:p>
                      <a:pPr algn="ctr">
                        <a:lnSpc>
                          <a:spcPts val="14478"/>
                        </a:lnSpc>
                        <a:defRPr/>
                      </a:pPr>
                      <a:r>
                        <a:rPr lang="en-US" sz="10342" b="1">
                          <a:solidFill>
                            <a:srgbClr val="FFFFFF"/>
                          </a:solidFill>
                          <a:latin typeface="Loubag Bold"/>
                          <a:ea typeface="Loubag Bold"/>
                          <a:cs typeface="Loubag Bold"/>
                          <a:sym typeface="Loubag Bold"/>
                        </a:rPr>
                        <a:t>NOMBRE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3696"/>
                        </a:lnSpc>
                        <a:defRPr/>
                      </a:pPr>
                      <a:r>
                        <a:rPr lang="en-US" sz="9783" b="1">
                          <a:solidFill>
                            <a:srgbClr val="FFFFFF"/>
                          </a:solidFill>
                          <a:latin typeface="Loubag Bold"/>
                          <a:ea typeface="Loubag Bold"/>
                          <a:cs typeface="Loubag Bold"/>
                          <a:sym typeface="Loubag Bold"/>
                        </a:rPr>
                        <a:t>Aportación clave</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3565"/>
                        </a:lnSpc>
                        <a:defRPr/>
                      </a:pPr>
                      <a:r>
                        <a:rPr lang="en-US" sz="9689" b="1">
                          <a:solidFill>
                            <a:srgbClr val="FFFFFF"/>
                          </a:solidFill>
                          <a:latin typeface="Loubag Bold"/>
                          <a:ea typeface="Loubag Bold"/>
                          <a:cs typeface="Loubag Bold"/>
                          <a:sym typeface="Loubag Bold"/>
                        </a:rPr>
                        <a:t>Impacto principal</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3778907">
                <a:tc>
                  <a:txBody>
                    <a:bodyPr/>
                    <a:lstStyle/>
                    <a:p>
                      <a:pPr algn="ctr">
                        <a:lnSpc>
                          <a:spcPts val="11088"/>
                        </a:lnSpc>
                        <a:defRPr/>
                      </a:pPr>
                      <a:r>
                        <a:rPr lang="en-US" sz="7920">
                          <a:solidFill>
                            <a:srgbClr val="000000"/>
                          </a:solidFill>
                          <a:latin typeface="Loubag"/>
                          <a:ea typeface="Loubag"/>
                          <a:cs typeface="Loubag"/>
                          <a:sym typeface="Loubag"/>
                          <a:hlinkClick r:id="rId11" tooltip="http://imagen"/>
                        </a:rPr>
                        <a:t>George Dantzig</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11088"/>
                        </a:lnSpc>
                        <a:defRPr/>
                      </a:pPr>
                      <a:r>
                        <a:rPr lang="en-US" sz="7920">
                          <a:solidFill>
                            <a:srgbClr val="000000"/>
                          </a:solidFill>
                          <a:latin typeface="Loubag"/>
                          <a:ea typeface="Loubag"/>
                          <a:cs typeface="Loubag"/>
                          <a:sym typeface="Loubag"/>
                        </a:rPr>
                        <a:t>Programación lineal, método Simplex</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1088"/>
                        </a:lnSpc>
                        <a:defRPr/>
                      </a:pPr>
                      <a:r>
                        <a:rPr lang="en-US" sz="7920">
                          <a:solidFill>
                            <a:srgbClr val="000000"/>
                          </a:solidFill>
                          <a:latin typeface="Loubag"/>
                          <a:ea typeface="Loubag"/>
                          <a:cs typeface="Loubag"/>
                          <a:sym typeface="Loubag"/>
                        </a:rPr>
                        <a:t>Optimización de recursos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3848984">
                <a:tc>
                  <a:txBody>
                    <a:bodyPr/>
                    <a:lstStyle/>
                    <a:p>
                      <a:pPr algn="ctr">
                        <a:lnSpc>
                          <a:spcPts val="11088"/>
                        </a:lnSpc>
                        <a:defRPr/>
                      </a:pPr>
                      <a:r>
                        <a:rPr lang="en-US" sz="7920">
                          <a:solidFill>
                            <a:srgbClr val="000000"/>
                          </a:solidFill>
                          <a:latin typeface="Loubag"/>
                          <a:ea typeface="Loubag"/>
                          <a:cs typeface="Loubag"/>
                          <a:sym typeface="Loubag"/>
                          <a:hlinkClick r:id="rId12" action="ppaction://hlinksldjump"/>
                        </a:rPr>
                        <a:t>Herbert Simon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11088"/>
                        </a:lnSpc>
                        <a:defRPr/>
                      </a:pPr>
                      <a:r>
                        <a:rPr lang="en-US" sz="7920">
                          <a:solidFill>
                            <a:srgbClr val="000000"/>
                          </a:solidFill>
                          <a:latin typeface="Loubag"/>
                          <a:ea typeface="Loubag"/>
                          <a:cs typeface="Loubag"/>
                          <a:sym typeface="Loubag"/>
                        </a:rPr>
                        <a:t>Toma de decisiones racional limitada</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1088"/>
                        </a:lnSpc>
                        <a:defRPr/>
                      </a:pPr>
                      <a:r>
                        <a:rPr lang="en-US" sz="7920">
                          <a:solidFill>
                            <a:srgbClr val="000000"/>
                          </a:solidFill>
                          <a:latin typeface="Loubag"/>
                          <a:ea typeface="Loubag"/>
                          <a:cs typeface="Loubag"/>
                          <a:sym typeface="Loubag"/>
                        </a:rPr>
                        <a:t>Realismo en decisiones administrativas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6642822">
                <a:tc>
                  <a:txBody>
                    <a:bodyPr/>
                    <a:lstStyle/>
                    <a:p>
                      <a:pPr algn="ctr">
                        <a:lnSpc>
                          <a:spcPts val="10827"/>
                        </a:lnSpc>
                        <a:defRPr/>
                      </a:pPr>
                      <a:r>
                        <a:rPr lang="en-US" sz="7733">
                          <a:solidFill>
                            <a:srgbClr val="000000"/>
                          </a:solidFill>
                          <a:latin typeface="Loubag"/>
                          <a:ea typeface="Loubag"/>
                          <a:cs typeface="Loubag"/>
                          <a:sym typeface="Loubag"/>
                        </a:rPr>
                        <a:t>Von Neumann &amp; Oskar  Morgenstern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11088"/>
                        </a:lnSpc>
                        <a:defRPr/>
                      </a:pPr>
                      <a:r>
                        <a:rPr lang="en-US" sz="7920">
                          <a:solidFill>
                            <a:srgbClr val="000000"/>
                          </a:solidFill>
                          <a:latin typeface="Loubag"/>
                          <a:ea typeface="Loubag"/>
                          <a:cs typeface="Loubag"/>
                          <a:sym typeface="Loubag"/>
                        </a:rPr>
                        <a:t>Teoría de juegos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1088"/>
                        </a:lnSpc>
                        <a:defRPr/>
                      </a:pPr>
                      <a:endParaRPr lang="en-US" sz="1100"/>
                    </a:p>
                    <a:p>
                      <a:pPr algn="ctr">
                        <a:lnSpc>
                          <a:spcPts val="11088"/>
                        </a:lnSpc>
                      </a:pPr>
                      <a:r>
                        <a:rPr lang="en-US" sz="7920">
                          <a:solidFill>
                            <a:srgbClr val="000000"/>
                          </a:solidFill>
                          <a:latin typeface="Loubag"/>
                          <a:ea typeface="Loubag"/>
                          <a:cs typeface="Loubag"/>
                          <a:sym typeface="Loubag"/>
                        </a:rPr>
                        <a:t>Modelado de estrategias y competenci</a:t>
                      </a:r>
                    </a:p>
                    <a:p>
                      <a:pPr algn="ctr">
                        <a:lnSpc>
                          <a:spcPts val="11088"/>
                        </a:lnSpc>
                      </a:pPr>
                      <a:endParaRPr lang="en-US" sz="7920">
                        <a:solidFill>
                          <a:srgbClr val="000000"/>
                        </a:solidFill>
                        <a:latin typeface="Loubag"/>
                        <a:ea typeface="Loubag"/>
                        <a:cs typeface="Loubag"/>
                        <a:sym typeface="Loubag"/>
                      </a:endParaRPr>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3778907">
                <a:tc>
                  <a:txBody>
                    <a:bodyPr/>
                    <a:lstStyle/>
                    <a:p>
                      <a:pPr algn="ctr">
                        <a:lnSpc>
                          <a:spcPts val="11088"/>
                        </a:lnSpc>
                        <a:defRPr/>
                      </a:pPr>
                      <a:r>
                        <a:rPr lang="en-US" sz="7920">
                          <a:solidFill>
                            <a:srgbClr val="000000"/>
                          </a:solidFill>
                          <a:latin typeface="Loubag"/>
                          <a:ea typeface="Loubag"/>
                          <a:cs typeface="Loubag"/>
                          <a:sym typeface="Loubag"/>
                        </a:rPr>
                        <a:t>Lawrence Klein</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11088"/>
                        </a:lnSpc>
                        <a:defRPr/>
                      </a:pPr>
                      <a:r>
                        <a:rPr lang="en-US" sz="7920">
                          <a:solidFill>
                            <a:srgbClr val="000000"/>
                          </a:solidFill>
                          <a:latin typeface="Loubag"/>
                          <a:ea typeface="Loubag"/>
                          <a:cs typeface="Loubag"/>
                          <a:sym typeface="Loubag"/>
                        </a:rPr>
                        <a:t>Modelos econométricos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1088"/>
                        </a:lnSpc>
                        <a:defRPr/>
                      </a:pPr>
                      <a:r>
                        <a:rPr lang="en-US" sz="7920">
                          <a:solidFill>
                            <a:srgbClr val="000000"/>
                          </a:solidFill>
                          <a:latin typeface="Loubag"/>
                          <a:ea typeface="Loubag"/>
                          <a:cs typeface="Loubag"/>
                          <a:sym typeface="Loubag"/>
                        </a:rPr>
                        <a:t>Planificación basada en previsiones cuantitativas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4138061">
                <a:tc>
                  <a:txBody>
                    <a:bodyPr/>
                    <a:lstStyle/>
                    <a:p>
                      <a:pPr algn="ctr">
                        <a:lnSpc>
                          <a:spcPts val="11087"/>
                        </a:lnSpc>
                        <a:defRPr/>
                      </a:pPr>
                      <a:r>
                        <a:rPr lang="en-US" sz="7919">
                          <a:solidFill>
                            <a:srgbClr val="000000"/>
                          </a:solidFill>
                          <a:latin typeface="Loubag"/>
                          <a:ea typeface="Loubag"/>
                          <a:cs typeface="Loubag"/>
                          <a:sym typeface="Loubag"/>
                        </a:rPr>
                        <a:t>Russell Ackoff</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CDCD"/>
                    </a:solidFill>
                  </a:tcPr>
                </a:tc>
                <a:tc>
                  <a:txBody>
                    <a:bodyPr/>
                    <a:lstStyle/>
                    <a:p>
                      <a:pPr algn="ctr">
                        <a:lnSpc>
                          <a:spcPts val="11088"/>
                        </a:lnSpc>
                        <a:defRPr/>
                      </a:pPr>
                      <a:r>
                        <a:rPr lang="en-US" sz="7920">
                          <a:solidFill>
                            <a:srgbClr val="000000"/>
                          </a:solidFill>
                          <a:latin typeface="Loubag"/>
                          <a:ea typeface="Loubag"/>
                          <a:cs typeface="Loubag"/>
                          <a:sym typeface="Loubag"/>
                        </a:rPr>
                        <a:t>Teoría de sistemas aplicados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1088"/>
                        </a:lnSpc>
                        <a:defRPr/>
                      </a:pPr>
                      <a:r>
                        <a:rPr lang="en-US" sz="7920">
                          <a:solidFill>
                            <a:srgbClr val="000000"/>
                          </a:solidFill>
                          <a:latin typeface="Loubag"/>
                          <a:ea typeface="Loubag"/>
                          <a:cs typeface="Loubag"/>
                          <a:sym typeface="Loubag"/>
                        </a:rPr>
                        <a:t>Solución integral de problemas organizacionales</a:t>
                      </a: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bl>
          </a:graphicData>
        </a:graphic>
      </p:graphicFrame>
      <p:sp>
        <p:nvSpPr>
          <p:cNvPr id="11" name="TextBox 11"/>
          <p:cNvSpPr txBox="1"/>
          <p:nvPr/>
        </p:nvSpPr>
        <p:spPr>
          <a:xfrm>
            <a:off x="1617041" y="1334041"/>
            <a:ext cx="44942513" cy="2508523"/>
          </a:xfrm>
          <a:prstGeom prst="rect">
            <a:avLst/>
          </a:prstGeom>
        </p:spPr>
        <p:txBody>
          <a:bodyPr lIns="0" tIns="0" rIns="0" bIns="0" rtlCol="0" anchor="t">
            <a:spAutoFit/>
          </a:bodyPr>
          <a:lstStyle/>
          <a:p>
            <a:pPr marL="0" lvl="0" indent="0" algn="ctr">
              <a:lnSpc>
                <a:spcPts val="18456"/>
              </a:lnSpc>
              <a:spcBef>
                <a:spcPct val="0"/>
              </a:spcBef>
            </a:pPr>
            <a:r>
              <a:rPr lang="en-US" sz="13183" spc="2636">
                <a:solidFill>
                  <a:srgbClr val="EA400F"/>
                </a:solidFill>
                <a:latin typeface="Cranberry"/>
                <a:ea typeface="Cranberry"/>
                <a:cs typeface="Cranberry"/>
                <a:sym typeface="Cranberry"/>
              </a:rPr>
              <a:t>PRINCIPALES EXPONENTES </a:t>
            </a:r>
          </a:p>
        </p:txBody>
      </p:sp>
      <p:sp>
        <p:nvSpPr>
          <p:cNvPr id="12" name="TextBox 12"/>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3" name="TextBox 13"/>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3976516" y="4190238"/>
            <a:ext cx="14647735" cy="22277925"/>
          </a:xfrm>
          <a:custGeom>
            <a:avLst/>
            <a:gdLst/>
            <a:ahLst/>
            <a:cxnLst/>
            <a:rect l="l" t="t" r="r" b="b"/>
            <a:pathLst>
              <a:path w="14647735" h="22277925">
                <a:moveTo>
                  <a:pt x="0" y="0"/>
                </a:moveTo>
                <a:lnTo>
                  <a:pt x="14647735" y="0"/>
                </a:lnTo>
                <a:lnTo>
                  <a:pt x="14647735" y="22277925"/>
                </a:lnTo>
                <a:lnTo>
                  <a:pt x="0" y="22277925"/>
                </a:lnTo>
                <a:lnTo>
                  <a:pt x="0" y="0"/>
                </a:lnTo>
                <a:close/>
              </a:path>
            </a:pathLst>
          </a:custGeom>
          <a:blipFill>
            <a:blip r:embed="rId11"/>
            <a:stretch>
              <a:fillRect/>
            </a:stretch>
          </a:blipFill>
          <a:ln w="239628" cap="rnd">
            <a:solidFill>
              <a:srgbClr val="000000"/>
            </a:solidFill>
            <a:prstDash val="solid"/>
            <a:round/>
          </a:ln>
        </p:spPr>
      </p:sp>
      <p:sp>
        <p:nvSpPr>
          <p:cNvPr id="10" name="Freeform 10"/>
          <p:cNvSpPr/>
          <p:nvPr/>
        </p:nvSpPr>
        <p:spPr>
          <a:xfrm>
            <a:off x="22855931" y="14802390"/>
            <a:ext cx="20698382" cy="13745019"/>
          </a:xfrm>
          <a:custGeom>
            <a:avLst/>
            <a:gdLst/>
            <a:ahLst/>
            <a:cxnLst/>
            <a:rect l="l" t="t" r="r" b="b"/>
            <a:pathLst>
              <a:path w="20698382" h="13745019">
                <a:moveTo>
                  <a:pt x="0" y="0"/>
                </a:moveTo>
                <a:lnTo>
                  <a:pt x="20698381" y="0"/>
                </a:lnTo>
                <a:lnTo>
                  <a:pt x="20698381" y="13745019"/>
                </a:lnTo>
                <a:lnTo>
                  <a:pt x="0" y="13745019"/>
                </a:lnTo>
                <a:lnTo>
                  <a:pt x="0" y="0"/>
                </a:lnTo>
                <a:close/>
              </a:path>
            </a:pathLst>
          </a:custGeom>
          <a:blipFill>
            <a:blip r:embed="rId12"/>
            <a:stretch>
              <a:fillRect/>
            </a:stretch>
          </a:blipFill>
          <a:ln w="142002" cap="rnd">
            <a:solidFill>
              <a:srgbClr val="000000"/>
            </a:solidFill>
            <a:prstDash val="solid"/>
            <a:round/>
          </a:ln>
        </p:spPr>
      </p:sp>
      <p:sp>
        <p:nvSpPr>
          <p:cNvPr id="11" name="TextBox 11"/>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2" name="TextBox 12"/>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
        <p:nvSpPr>
          <p:cNvPr id="13" name="TextBox 13"/>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4" name="TextBox 14"/>
          <p:cNvSpPr txBox="1"/>
          <p:nvPr/>
        </p:nvSpPr>
        <p:spPr>
          <a:xfrm>
            <a:off x="20431354" y="3999738"/>
            <a:ext cx="24668541" cy="12422187"/>
          </a:xfrm>
          <a:prstGeom prst="rect">
            <a:avLst/>
          </a:prstGeom>
        </p:spPr>
        <p:txBody>
          <a:bodyPr lIns="0" tIns="0" rIns="0" bIns="0" rtlCol="0" anchor="t">
            <a:spAutoFit/>
          </a:bodyPr>
          <a:lstStyle/>
          <a:p>
            <a:pPr algn="ctr">
              <a:lnSpc>
                <a:spcPts val="14088"/>
              </a:lnSpc>
            </a:pPr>
            <a:r>
              <a:rPr lang="en-US" sz="10063">
                <a:solidFill>
                  <a:srgbClr val="000000"/>
                </a:solidFill>
                <a:latin typeface="Open Sans"/>
                <a:ea typeface="Open Sans"/>
                <a:cs typeface="Open Sans"/>
                <a:sym typeface="Open Sans"/>
              </a:rPr>
              <a:t>George Bernard Dantzig nació el 8 de noviembre de 1914 en Portland, Oregón (Estados Unidos), y falleció el 13 de mayo de 2005 en Palo Alto, California.</a:t>
            </a:r>
          </a:p>
          <a:p>
            <a:pPr algn="ctr">
              <a:lnSpc>
                <a:spcPts val="14088"/>
              </a:lnSpc>
            </a:pPr>
            <a:r>
              <a:rPr lang="en-US" sz="10063">
                <a:solidFill>
                  <a:srgbClr val="000000"/>
                </a:solidFill>
                <a:latin typeface="Open Sans"/>
                <a:ea typeface="Open Sans"/>
                <a:cs typeface="Open Sans"/>
                <a:sym typeface="Open Sans"/>
              </a:rPr>
              <a:t>Dantzig fue un matemático y científico computacional destacado.</a:t>
            </a:r>
          </a:p>
          <a:p>
            <a:pPr algn="ctr">
              <a:lnSpc>
                <a:spcPts val="14088"/>
              </a:lnSpc>
            </a:pPr>
            <a:endParaRPr lang="en-US" sz="10063">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3067240" y="4190238"/>
            <a:ext cx="15705332" cy="22969407"/>
          </a:xfrm>
          <a:custGeom>
            <a:avLst/>
            <a:gdLst/>
            <a:ahLst/>
            <a:cxnLst/>
            <a:rect l="l" t="t" r="r" b="b"/>
            <a:pathLst>
              <a:path w="15705332" h="22969407">
                <a:moveTo>
                  <a:pt x="0" y="0"/>
                </a:moveTo>
                <a:lnTo>
                  <a:pt x="15705333" y="0"/>
                </a:lnTo>
                <a:lnTo>
                  <a:pt x="15705333" y="22969407"/>
                </a:lnTo>
                <a:lnTo>
                  <a:pt x="0" y="22969407"/>
                </a:lnTo>
                <a:lnTo>
                  <a:pt x="0" y="0"/>
                </a:lnTo>
                <a:close/>
              </a:path>
            </a:pathLst>
          </a:custGeom>
          <a:blipFill>
            <a:blip r:embed="rId11"/>
            <a:stretch>
              <a:fillRect/>
            </a:stretch>
          </a:blipFill>
          <a:ln w="177502" cap="rnd">
            <a:solidFill>
              <a:srgbClr val="000000"/>
            </a:solidFill>
            <a:prstDash val="solid"/>
            <a:round/>
          </a:ln>
        </p:spPr>
      </p:sp>
      <p:sp>
        <p:nvSpPr>
          <p:cNvPr id="10" name="TextBox 10"/>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1" name="TextBox 11"/>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
        <p:nvSpPr>
          <p:cNvPr id="12" name="TextBox 12"/>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3" name="TextBox 13"/>
          <p:cNvSpPr txBox="1"/>
          <p:nvPr/>
        </p:nvSpPr>
        <p:spPr>
          <a:xfrm>
            <a:off x="20271602" y="4980594"/>
            <a:ext cx="26742590" cy="21205167"/>
          </a:xfrm>
          <a:prstGeom prst="rect">
            <a:avLst/>
          </a:prstGeom>
        </p:spPr>
        <p:txBody>
          <a:bodyPr lIns="0" tIns="0" rIns="0" bIns="0" rtlCol="0" anchor="t">
            <a:spAutoFit/>
          </a:bodyPr>
          <a:lstStyle/>
          <a:p>
            <a:pPr marL="2355296" lvl="1" indent="-1177648" algn="ctr">
              <a:lnSpc>
                <a:spcPts val="15272"/>
              </a:lnSpc>
              <a:buFont typeface="Arial"/>
              <a:buChar char="•"/>
            </a:pPr>
            <a:r>
              <a:rPr lang="en-US" sz="10909">
                <a:solidFill>
                  <a:srgbClr val="000000"/>
                </a:solidFill>
                <a:latin typeface="Open Sans"/>
                <a:ea typeface="Open Sans"/>
                <a:cs typeface="Open Sans"/>
                <a:sym typeface="Open Sans"/>
              </a:rPr>
              <a:t>📅 Nacimiento: 15 de junio de 1916, Milwaukee, Wisconsin, EE. UU.</a:t>
            </a:r>
          </a:p>
          <a:p>
            <a:pPr marL="2355296" lvl="1" indent="-1177648" algn="ctr">
              <a:lnSpc>
                <a:spcPts val="15272"/>
              </a:lnSpc>
              <a:buFont typeface="Arial"/>
              <a:buChar char="•"/>
            </a:pPr>
            <a:r>
              <a:rPr lang="en-US" sz="10909">
                <a:solidFill>
                  <a:srgbClr val="000000"/>
                </a:solidFill>
                <a:latin typeface="Open Sans"/>
                <a:ea typeface="Open Sans"/>
                <a:cs typeface="Open Sans"/>
                <a:sym typeface="Open Sans"/>
              </a:rPr>
              <a:t>⚰️ Fallecimiento: 9 de febrero de 2001, Pittsburgh, Pensilvania, EE.UU.</a:t>
            </a:r>
          </a:p>
          <a:p>
            <a:pPr algn="just">
              <a:lnSpc>
                <a:spcPts val="15272"/>
              </a:lnSpc>
            </a:pPr>
            <a:r>
              <a:rPr lang="en-US" sz="10909">
                <a:solidFill>
                  <a:srgbClr val="000000"/>
                </a:solidFill>
                <a:latin typeface="Open Sans"/>
                <a:ea typeface="Open Sans"/>
                <a:cs typeface="Open Sans"/>
                <a:sym typeface="Open Sans"/>
              </a:rPr>
              <a:t>Herbert Simon fue un destacado científico interdisciplinario: economista, psicólogo, politólogo e informático. Fue uno de los pioneros en el estudio de la inteligencia artificial, la toma de decisiones y la administración moderna.</a:t>
            </a:r>
          </a:p>
          <a:p>
            <a:pPr algn="just">
              <a:lnSpc>
                <a:spcPts val="15272"/>
              </a:lnSpc>
            </a:pPr>
            <a:endParaRPr lang="en-US" sz="10909">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285301" y="1931495"/>
            <a:ext cx="48541199" cy="28969478"/>
            <a:chOff x="0" y="0"/>
            <a:chExt cx="6428188" cy="3836355"/>
          </a:xfrm>
        </p:grpSpPr>
        <p:sp>
          <p:nvSpPr>
            <p:cNvPr id="6" name="Freeform 6"/>
            <p:cNvSpPr/>
            <p:nvPr/>
          </p:nvSpPr>
          <p:spPr>
            <a:xfrm>
              <a:off x="0" y="0"/>
              <a:ext cx="6428188" cy="3836355"/>
            </a:xfrm>
            <a:custGeom>
              <a:avLst/>
              <a:gdLst/>
              <a:ahLst/>
              <a:cxnLst/>
              <a:rect l="l" t="t" r="r" b="b"/>
              <a:pathLst>
                <a:path w="6428188" h="3836355">
                  <a:moveTo>
                    <a:pt x="0" y="0"/>
                  </a:moveTo>
                  <a:lnTo>
                    <a:pt x="6428188" y="0"/>
                  </a:lnTo>
                  <a:lnTo>
                    <a:pt x="6428188" y="3836355"/>
                  </a:lnTo>
                  <a:lnTo>
                    <a:pt x="0" y="3836355"/>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67240" y="28998184"/>
            <a:ext cx="45981756" cy="3805577"/>
          </a:xfrm>
          <a:custGeom>
            <a:avLst/>
            <a:gdLst/>
            <a:ahLst/>
            <a:cxnLst/>
            <a:rect l="l" t="t" r="r" b="b"/>
            <a:pathLst>
              <a:path w="45981756" h="3805577">
                <a:moveTo>
                  <a:pt x="0" y="0"/>
                </a:moveTo>
                <a:lnTo>
                  <a:pt x="45981757" y="0"/>
                </a:lnTo>
                <a:lnTo>
                  <a:pt x="45981757" y="3805577"/>
                </a:lnTo>
                <a:lnTo>
                  <a:pt x="0" y="3805577"/>
                </a:lnTo>
                <a:lnTo>
                  <a:pt x="0" y="0"/>
                </a:lnTo>
                <a:close/>
              </a:path>
            </a:pathLst>
          </a:custGeom>
          <a:blipFill>
            <a:blip r:embed="rId10"/>
            <a:stretch>
              <a:fillRect t="-2861" b="-2861"/>
            </a:stretch>
          </a:blipFill>
        </p:spPr>
      </p:sp>
      <p:sp>
        <p:nvSpPr>
          <p:cNvPr id="9" name="TextBox 9"/>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0" name="AutoShape 10"/>
          <p:cNvSpPr/>
          <p:nvPr/>
        </p:nvSpPr>
        <p:spPr>
          <a:xfrm flipH="1">
            <a:off x="24479560" y="16416234"/>
            <a:ext cx="3267489" cy="13943493"/>
          </a:xfrm>
          <a:prstGeom prst="line">
            <a:avLst/>
          </a:prstGeom>
          <a:ln w="152400" cap="flat">
            <a:solidFill>
              <a:srgbClr val="000000"/>
            </a:solidFill>
            <a:prstDash val="solid"/>
            <a:headEnd type="none" w="sm" len="sm"/>
            <a:tailEnd type="none" w="sm" len="sm"/>
          </a:ln>
        </p:spPr>
      </p:sp>
      <p:sp>
        <p:nvSpPr>
          <p:cNvPr id="11" name="Freeform 11"/>
          <p:cNvSpPr/>
          <p:nvPr/>
        </p:nvSpPr>
        <p:spPr>
          <a:xfrm>
            <a:off x="33870538" y="2417314"/>
            <a:ext cx="11113526" cy="13535795"/>
          </a:xfrm>
          <a:custGeom>
            <a:avLst/>
            <a:gdLst/>
            <a:ahLst/>
            <a:cxnLst/>
            <a:rect l="l" t="t" r="r" b="b"/>
            <a:pathLst>
              <a:path w="11113526" h="13535795">
                <a:moveTo>
                  <a:pt x="0" y="0"/>
                </a:moveTo>
                <a:lnTo>
                  <a:pt x="11113526" y="0"/>
                </a:lnTo>
                <a:lnTo>
                  <a:pt x="11113526" y="13535795"/>
                </a:lnTo>
                <a:lnTo>
                  <a:pt x="0" y="13535795"/>
                </a:lnTo>
                <a:lnTo>
                  <a:pt x="0" y="0"/>
                </a:lnTo>
                <a:close/>
              </a:path>
            </a:pathLst>
          </a:custGeom>
          <a:blipFill>
            <a:blip r:embed="rId11"/>
            <a:stretch>
              <a:fillRect t="-4687" b="-6093"/>
            </a:stretch>
          </a:blipFill>
          <a:ln w="142002" cap="rnd">
            <a:solidFill>
              <a:srgbClr val="000000"/>
            </a:solidFill>
            <a:prstDash val="solid"/>
            <a:round/>
          </a:ln>
        </p:spPr>
      </p:sp>
      <p:sp>
        <p:nvSpPr>
          <p:cNvPr id="12" name="Freeform 12"/>
          <p:cNvSpPr/>
          <p:nvPr/>
        </p:nvSpPr>
        <p:spPr>
          <a:xfrm>
            <a:off x="8722307" y="1931495"/>
            <a:ext cx="12087803" cy="14021614"/>
          </a:xfrm>
          <a:custGeom>
            <a:avLst/>
            <a:gdLst/>
            <a:ahLst/>
            <a:cxnLst/>
            <a:rect l="l" t="t" r="r" b="b"/>
            <a:pathLst>
              <a:path w="12087803" h="14021614">
                <a:moveTo>
                  <a:pt x="0" y="0"/>
                </a:moveTo>
                <a:lnTo>
                  <a:pt x="12087802" y="0"/>
                </a:lnTo>
                <a:lnTo>
                  <a:pt x="12087802" y="14021614"/>
                </a:lnTo>
                <a:lnTo>
                  <a:pt x="0" y="14021614"/>
                </a:lnTo>
                <a:lnTo>
                  <a:pt x="0" y="0"/>
                </a:lnTo>
                <a:close/>
              </a:path>
            </a:pathLst>
          </a:custGeom>
          <a:blipFill>
            <a:blip r:embed="rId12"/>
            <a:stretch>
              <a:fillRect l="-4188" r="-9634"/>
            </a:stretch>
          </a:blipFill>
          <a:ln w="150877" cap="sq">
            <a:solidFill>
              <a:srgbClr val="000000"/>
            </a:solidFill>
            <a:prstDash val="solid"/>
            <a:miter/>
          </a:ln>
        </p:spPr>
      </p:sp>
      <p:sp>
        <p:nvSpPr>
          <p:cNvPr id="13" name="TextBox 13"/>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4" name="TextBox 14"/>
          <p:cNvSpPr txBox="1"/>
          <p:nvPr/>
        </p:nvSpPr>
        <p:spPr>
          <a:xfrm>
            <a:off x="3067240" y="16306800"/>
            <a:ext cx="22157719" cy="13823499"/>
          </a:xfrm>
          <a:prstGeom prst="rect">
            <a:avLst/>
          </a:prstGeom>
        </p:spPr>
        <p:txBody>
          <a:bodyPr lIns="0" tIns="0" rIns="0" bIns="0" rtlCol="0" anchor="t">
            <a:spAutoFit/>
          </a:bodyPr>
          <a:lstStyle/>
          <a:p>
            <a:pPr marL="1687585" lvl="1" indent="-843793" algn="ctr">
              <a:lnSpc>
                <a:spcPts val="10943"/>
              </a:lnSpc>
              <a:buFont typeface="Arial"/>
              <a:buChar char="•"/>
            </a:pPr>
            <a:r>
              <a:rPr lang="en-US" sz="7816">
                <a:solidFill>
                  <a:srgbClr val="000000"/>
                </a:solidFill>
                <a:latin typeface="Open Sans"/>
                <a:ea typeface="Open Sans"/>
                <a:cs typeface="Open Sans"/>
                <a:sym typeface="Open Sans"/>
              </a:rPr>
              <a:t>📅 Nacimiento: 28 de diciembre de 1903, Budapest, Hungría</a:t>
            </a:r>
          </a:p>
          <a:p>
            <a:pPr marL="1687585" lvl="1" indent="-843793" algn="ctr">
              <a:lnSpc>
                <a:spcPts val="10943"/>
              </a:lnSpc>
              <a:buFont typeface="Arial"/>
              <a:buChar char="•"/>
            </a:pPr>
            <a:r>
              <a:rPr lang="en-US" sz="7816">
                <a:solidFill>
                  <a:srgbClr val="000000"/>
                </a:solidFill>
                <a:latin typeface="Open Sans"/>
                <a:ea typeface="Open Sans"/>
                <a:cs typeface="Open Sans"/>
                <a:sym typeface="Open Sans"/>
              </a:rPr>
              <a:t>⚰️ Fallecimiento: 8 de febrero de 1957, Washington D.C., EE. UU.</a:t>
            </a:r>
          </a:p>
          <a:p>
            <a:pPr marL="1687585" lvl="1" indent="-843793" algn="ctr">
              <a:lnSpc>
                <a:spcPts val="10943"/>
              </a:lnSpc>
              <a:buFont typeface="Arial"/>
              <a:buChar char="•"/>
            </a:pPr>
            <a:r>
              <a:rPr lang="en-US" sz="7816">
                <a:solidFill>
                  <a:srgbClr val="000000"/>
                </a:solidFill>
                <a:latin typeface="Open Sans"/>
                <a:ea typeface="Open Sans"/>
                <a:cs typeface="Open Sans"/>
                <a:sym typeface="Open Sans"/>
              </a:rPr>
              <a:t>📚 Profesión: Matemático, físico, informático y economista</a:t>
            </a:r>
          </a:p>
          <a:p>
            <a:pPr algn="ctr">
              <a:lnSpc>
                <a:spcPts val="10943"/>
              </a:lnSpc>
            </a:pPr>
            <a:r>
              <a:rPr lang="en-US" sz="7816">
                <a:solidFill>
                  <a:srgbClr val="000000"/>
                </a:solidFill>
                <a:latin typeface="Open Sans"/>
                <a:ea typeface="Open Sans"/>
                <a:cs typeface="Open Sans"/>
                <a:sym typeface="Open Sans"/>
              </a:rPr>
              <a:t>John von Neumann fue uno de los científicos más brillantes del siglo XX. Sus contribuciones revolucionaron múltiples campos</a:t>
            </a:r>
          </a:p>
          <a:p>
            <a:pPr algn="ctr">
              <a:lnSpc>
                <a:spcPts val="10943"/>
              </a:lnSpc>
            </a:pPr>
            <a:endParaRPr lang="en-US" sz="7816">
              <a:solidFill>
                <a:srgbClr val="000000"/>
              </a:solidFill>
              <a:latin typeface="Open Sans"/>
              <a:ea typeface="Open Sans"/>
              <a:cs typeface="Open Sans"/>
              <a:sym typeface="Open Sans"/>
            </a:endParaRPr>
          </a:p>
        </p:txBody>
      </p:sp>
      <p:sp>
        <p:nvSpPr>
          <p:cNvPr id="15" name="TextBox 15"/>
          <p:cNvSpPr txBox="1"/>
          <p:nvPr/>
        </p:nvSpPr>
        <p:spPr>
          <a:xfrm>
            <a:off x="27894144" y="16297275"/>
            <a:ext cx="21301947" cy="14279719"/>
          </a:xfrm>
          <a:prstGeom prst="rect">
            <a:avLst/>
          </a:prstGeom>
        </p:spPr>
        <p:txBody>
          <a:bodyPr lIns="0" tIns="0" rIns="0" bIns="0" rtlCol="0" anchor="t">
            <a:spAutoFit/>
          </a:bodyPr>
          <a:lstStyle/>
          <a:p>
            <a:pPr marL="1767620" lvl="1" indent="-883810" algn="ctr">
              <a:lnSpc>
                <a:spcPts val="11462"/>
              </a:lnSpc>
              <a:buFont typeface="Arial"/>
              <a:buChar char="•"/>
            </a:pPr>
            <a:r>
              <a:rPr lang="en-US" sz="8187">
                <a:solidFill>
                  <a:srgbClr val="000000"/>
                </a:solidFill>
                <a:latin typeface="Open Sans"/>
                <a:ea typeface="Open Sans"/>
                <a:cs typeface="Open Sans"/>
                <a:sym typeface="Open Sans"/>
              </a:rPr>
              <a:t>📅 Nacimiento: 24 de enero de 1902, Görlitz, Alemania (entonces Imperio Alemán)</a:t>
            </a:r>
          </a:p>
          <a:p>
            <a:pPr marL="1767620" lvl="1" indent="-883810" algn="ctr">
              <a:lnSpc>
                <a:spcPts val="11462"/>
              </a:lnSpc>
              <a:buFont typeface="Arial"/>
              <a:buChar char="•"/>
            </a:pPr>
            <a:r>
              <a:rPr lang="en-US" sz="8187">
                <a:solidFill>
                  <a:srgbClr val="000000"/>
                </a:solidFill>
                <a:latin typeface="Open Sans"/>
                <a:ea typeface="Open Sans"/>
                <a:cs typeface="Open Sans"/>
                <a:sym typeface="Open Sans"/>
              </a:rPr>
              <a:t>⚰️ Fallecimiento: 26 de julio de 1977, Princeton, Nueva Jersey, EE. UU.</a:t>
            </a:r>
          </a:p>
          <a:p>
            <a:pPr marL="1767620" lvl="1" indent="-883810" algn="ctr">
              <a:lnSpc>
                <a:spcPts val="11462"/>
              </a:lnSpc>
              <a:buFont typeface="Arial"/>
              <a:buChar char="•"/>
            </a:pPr>
            <a:r>
              <a:rPr lang="en-US" sz="8187">
                <a:solidFill>
                  <a:srgbClr val="000000"/>
                </a:solidFill>
                <a:latin typeface="Open Sans"/>
                <a:ea typeface="Open Sans"/>
                <a:cs typeface="Open Sans"/>
                <a:sym typeface="Open Sans"/>
              </a:rPr>
              <a:t>📚 Profesión: Economista y matemático</a:t>
            </a:r>
          </a:p>
          <a:p>
            <a:pPr algn="ctr">
              <a:lnSpc>
                <a:spcPts val="11021"/>
              </a:lnSpc>
            </a:pPr>
            <a:r>
              <a:rPr lang="en-US" sz="7872">
                <a:solidFill>
                  <a:srgbClr val="000000"/>
                </a:solidFill>
                <a:latin typeface="Open Sans"/>
                <a:ea typeface="Open Sans"/>
                <a:cs typeface="Open Sans"/>
                <a:sym typeface="Open Sans"/>
              </a:rPr>
              <a:t>Oskar Morgenstern fue un economista austro-estadounidense conocido principalmente por la teoria de los juegos </a:t>
            </a:r>
          </a:p>
          <a:p>
            <a:pPr algn="ctr">
              <a:lnSpc>
                <a:spcPts val="11462"/>
              </a:lnSpc>
            </a:pPr>
            <a:endParaRPr lang="en-US" sz="7872">
              <a:solidFill>
                <a:srgbClr val="00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3067241" y="4004384"/>
            <a:ext cx="15927908" cy="23367138"/>
          </a:xfrm>
          <a:custGeom>
            <a:avLst/>
            <a:gdLst/>
            <a:ahLst/>
            <a:cxnLst/>
            <a:rect l="l" t="t" r="r" b="b"/>
            <a:pathLst>
              <a:path w="15927908" h="23367138">
                <a:moveTo>
                  <a:pt x="0" y="0"/>
                </a:moveTo>
                <a:lnTo>
                  <a:pt x="15927908" y="0"/>
                </a:lnTo>
                <a:lnTo>
                  <a:pt x="15927908" y="23367138"/>
                </a:lnTo>
                <a:lnTo>
                  <a:pt x="0" y="23367138"/>
                </a:lnTo>
                <a:lnTo>
                  <a:pt x="0" y="0"/>
                </a:lnTo>
                <a:close/>
              </a:path>
            </a:pathLst>
          </a:custGeom>
          <a:blipFill>
            <a:blip r:embed="rId11"/>
            <a:stretch>
              <a:fillRect l="-41199" r="-49636"/>
            </a:stretch>
          </a:blipFill>
        </p:spPr>
      </p:sp>
      <p:sp>
        <p:nvSpPr>
          <p:cNvPr id="10" name="Freeform 10"/>
          <p:cNvSpPr/>
          <p:nvPr/>
        </p:nvSpPr>
        <p:spPr>
          <a:xfrm>
            <a:off x="25408255" y="18277804"/>
            <a:ext cx="15560008" cy="10269605"/>
          </a:xfrm>
          <a:custGeom>
            <a:avLst/>
            <a:gdLst/>
            <a:ahLst/>
            <a:cxnLst/>
            <a:rect l="l" t="t" r="r" b="b"/>
            <a:pathLst>
              <a:path w="15560008" h="10269605">
                <a:moveTo>
                  <a:pt x="0" y="0"/>
                </a:moveTo>
                <a:lnTo>
                  <a:pt x="15560008" y="0"/>
                </a:lnTo>
                <a:lnTo>
                  <a:pt x="15560008" y="10269605"/>
                </a:lnTo>
                <a:lnTo>
                  <a:pt x="0" y="10269605"/>
                </a:lnTo>
                <a:lnTo>
                  <a:pt x="0" y="0"/>
                </a:lnTo>
                <a:close/>
              </a:path>
            </a:pathLst>
          </a:custGeom>
          <a:blipFill>
            <a:blip r:embed="rId12"/>
            <a:stretch>
              <a:fillRect/>
            </a:stretch>
          </a:blipFill>
        </p:spPr>
      </p:sp>
      <p:sp>
        <p:nvSpPr>
          <p:cNvPr id="11" name="TextBox 11"/>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2" name="TextBox 12"/>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
        <p:nvSpPr>
          <p:cNvPr id="13" name="TextBox 13"/>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4" name="TextBox 14"/>
          <p:cNvSpPr txBox="1"/>
          <p:nvPr/>
        </p:nvSpPr>
        <p:spPr>
          <a:xfrm>
            <a:off x="19816964" y="3152430"/>
            <a:ext cx="26742590" cy="17337402"/>
          </a:xfrm>
          <a:prstGeom prst="rect">
            <a:avLst/>
          </a:prstGeom>
        </p:spPr>
        <p:txBody>
          <a:bodyPr lIns="0" tIns="0" rIns="0" bIns="0" rtlCol="0" anchor="t">
            <a:spAutoFit/>
          </a:bodyPr>
          <a:lstStyle/>
          <a:p>
            <a:pPr marL="2355296" lvl="1" indent="-1177648" algn="ctr">
              <a:lnSpc>
                <a:spcPts val="15272"/>
              </a:lnSpc>
              <a:buFont typeface="Arial"/>
              <a:buChar char="•"/>
            </a:pPr>
            <a:r>
              <a:rPr lang="en-US" sz="10909">
                <a:solidFill>
                  <a:srgbClr val="000000"/>
                </a:solidFill>
                <a:latin typeface="Open Sans"/>
                <a:ea typeface="Open Sans"/>
                <a:cs typeface="Open Sans"/>
                <a:sym typeface="Open Sans"/>
              </a:rPr>
              <a:t>📅 Nacimiento: 14 de septiembre de 1920, Omaha, Nebraska, EE. UU.</a:t>
            </a:r>
          </a:p>
          <a:p>
            <a:pPr marL="2355296" lvl="1" indent="-1177648" algn="ctr">
              <a:lnSpc>
                <a:spcPts val="15272"/>
              </a:lnSpc>
              <a:buFont typeface="Arial"/>
              <a:buChar char="•"/>
            </a:pPr>
            <a:r>
              <a:rPr lang="en-US" sz="10909">
                <a:solidFill>
                  <a:srgbClr val="000000"/>
                </a:solidFill>
                <a:latin typeface="Open Sans"/>
                <a:ea typeface="Open Sans"/>
                <a:cs typeface="Open Sans"/>
                <a:sym typeface="Open Sans"/>
              </a:rPr>
              <a:t>⚰️ Fallecimiento: 20 de octubre de 2013, Gladwyne, Pensilvania, EE. UU.</a:t>
            </a:r>
          </a:p>
          <a:p>
            <a:pPr marL="2355296" lvl="1" indent="-1177648" algn="ctr">
              <a:lnSpc>
                <a:spcPts val="15272"/>
              </a:lnSpc>
              <a:buFont typeface="Arial"/>
              <a:buChar char="•"/>
            </a:pPr>
            <a:r>
              <a:rPr lang="en-US" sz="10909">
                <a:solidFill>
                  <a:srgbClr val="000000"/>
                </a:solidFill>
                <a:latin typeface="Open Sans"/>
                <a:ea typeface="Open Sans"/>
                <a:cs typeface="Open Sans"/>
                <a:sym typeface="Open Sans"/>
              </a:rPr>
              <a:t>📚 Profesión: Economista</a:t>
            </a:r>
          </a:p>
          <a:p>
            <a:pPr algn="ctr">
              <a:lnSpc>
                <a:spcPts val="15272"/>
              </a:lnSpc>
            </a:pPr>
            <a:r>
              <a:rPr lang="en-US" sz="10909">
                <a:solidFill>
                  <a:srgbClr val="000000"/>
                </a:solidFill>
                <a:latin typeface="Open Sans"/>
                <a:ea typeface="Open Sans"/>
                <a:cs typeface="Open Sans"/>
                <a:sym typeface="Open Sans"/>
              </a:rPr>
              <a:t>Lawrence Klein fue un destacado economista estadounidense muy</a:t>
            </a:r>
          </a:p>
          <a:p>
            <a:pPr algn="ctr">
              <a:lnSpc>
                <a:spcPts val="15272"/>
              </a:lnSpc>
            </a:pPr>
            <a:r>
              <a:rPr lang="en-US" sz="10909">
                <a:solidFill>
                  <a:srgbClr val="000000"/>
                </a:solidFill>
                <a:latin typeface="Open Sans"/>
                <a:ea typeface="Open Sans"/>
                <a:cs typeface="Open Sans"/>
                <a:sym typeface="Open Sans"/>
              </a:rPr>
              <a:t>conocido</a:t>
            </a:r>
          </a:p>
          <a:p>
            <a:pPr algn="ctr">
              <a:lnSpc>
                <a:spcPts val="15272"/>
              </a:lnSpc>
            </a:pPr>
            <a:endParaRPr lang="en-US" sz="10909">
              <a:solidFill>
                <a:srgbClr val="000000"/>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0" name="TextBox 10"/>
          <p:cNvSpPr txBox="1"/>
          <p:nvPr/>
        </p:nvSpPr>
        <p:spPr>
          <a:xfrm>
            <a:off x="20271602" y="6380898"/>
            <a:ext cx="26742590" cy="19271285"/>
          </a:xfrm>
          <a:prstGeom prst="rect">
            <a:avLst/>
          </a:prstGeom>
        </p:spPr>
        <p:txBody>
          <a:bodyPr lIns="0" tIns="0" rIns="0" bIns="0" rtlCol="0" anchor="t">
            <a:spAutoFit/>
          </a:bodyPr>
          <a:lstStyle/>
          <a:p>
            <a:pPr marL="2355296" lvl="1" indent="-1177648" algn="ctr">
              <a:lnSpc>
                <a:spcPts val="15272"/>
              </a:lnSpc>
              <a:buFont typeface="Arial"/>
              <a:buChar char="•"/>
            </a:pPr>
            <a:r>
              <a:rPr lang="en-US" sz="10909">
                <a:solidFill>
                  <a:srgbClr val="000000"/>
                </a:solidFill>
                <a:latin typeface="Open Sans"/>
                <a:ea typeface="Open Sans"/>
                <a:cs typeface="Open Sans"/>
                <a:sym typeface="Open Sans"/>
              </a:rPr>
              <a:t>📅 Nacimiento: 12 de febrero de 1919, Filadelfia, EE. UU.</a:t>
            </a:r>
          </a:p>
          <a:p>
            <a:pPr marL="2355296" lvl="1" indent="-1177648" algn="ctr">
              <a:lnSpc>
                <a:spcPts val="15272"/>
              </a:lnSpc>
              <a:buFont typeface="Arial"/>
              <a:buChar char="•"/>
            </a:pPr>
            <a:r>
              <a:rPr lang="en-US" sz="10909">
                <a:solidFill>
                  <a:srgbClr val="000000"/>
                </a:solidFill>
                <a:latin typeface="Open Sans"/>
                <a:ea typeface="Open Sans"/>
                <a:cs typeface="Open Sans"/>
                <a:sym typeface="Open Sans"/>
              </a:rPr>
              <a:t>⚰️ Fallecimiento: 29 de octubre de 2009, Pensilvania, EE. UU.</a:t>
            </a:r>
          </a:p>
          <a:p>
            <a:pPr marL="2355296" lvl="1" indent="-1177648" algn="ctr">
              <a:lnSpc>
                <a:spcPts val="15272"/>
              </a:lnSpc>
              <a:buFont typeface="Arial"/>
              <a:buChar char="•"/>
            </a:pPr>
            <a:r>
              <a:rPr lang="en-US" sz="10909">
                <a:solidFill>
                  <a:srgbClr val="000000"/>
                </a:solidFill>
                <a:latin typeface="Open Sans"/>
                <a:ea typeface="Open Sans"/>
                <a:cs typeface="Open Sans"/>
                <a:sym typeface="Open Sans"/>
              </a:rPr>
              <a:t>📚 Profesión: Filósofo, científico de sistemas y teórico organizacional.</a:t>
            </a:r>
          </a:p>
          <a:p>
            <a:pPr algn="ctr">
              <a:lnSpc>
                <a:spcPts val="15272"/>
              </a:lnSpc>
            </a:pPr>
            <a:r>
              <a:rPr lang="en-US" sz="10909">
                <a:solidFill>
                  <a:srgbClr val="000000"/>
                </a:solidFill>
                <a:latin typeface="Open Sans"/>
                <a:ea typeface="Open Sans"/>
                <a:cs typeface="Open Sans"/>
                <a:sym typeface="Open Sans"/>
              </a:rPr>
              <a:t>Russell Ackoff fue uno de los pioneros en el estudio de sistemas aplicados a la administración y la toma de decisiones</a:t>
            </a:r>
          </a:p>
          <a:p>
            <a:pPr algn="ctr">
              <a:lnSpc>
                <a:spcPts val="15272"/>
              </a:lnSpc>
            </a:pPr>
            <a:endParaRPr lang="en-US" sz="10909">
              <a:solidFill>
                <a:srgbClr val="000000"/>
              </a:solidFill>
              <a:latin typeface="Open Sans"/>
              <a:ea typeface="Open Sans"/>
              <a:cs typeface="Open Sans"/>
              <a:sym typeface="Open Sans"/>
            </a:endParaRPr>
          </a:p>
        </p:txBody>
      </p:sp>
      <p:sp>
        <p:nvSpPr>
          <p:cNvPr id="11" name="Freeform 11"/>
          <p:cNvSpPr/>
          <p:nvPr/>
        </p:nvSpPr>
        <p:spPr>
          <a:xfrm>
            <a:off x="3976516" y="4685255"/>
            <a:ext cx="14295076" cy="22872121"/>
          </a:xfrm>
          <a:custGeom>
            <a:avLst/>
            <a:gdLst/>
            <a:ahLst/>
            <a:cxnLst/>
            <a:rect l="l" t="t" r="r" b="b"/>
            <a:pathLst>
              <a:path w="14295076" h="22872121">
                <a:moveTo>
                  <a:pt x="0" y="0"/>
                </a:moveTo>
                <a:lnTo>
                  <a:pt x="14295076" y="0"/>
                </a:lnTo>
                <a:lnTo>
                  <a:pt x="14295076" y="22872121"/>
                </a:lnTo>
                <a:lnTo>
                  <a:pt x="0" y="22872121"/>
                </a:lnTo>
                <a:lnTo>
                  <a:pt x="0" y="0"/>
                </a:lnTo>
                <a:close/>
              </a:path>
            </a:pathLst>
          </a:custGeom>
          <a:blipFill>
            <a:blip r:embed="rId11"/>
            <a:stretch>
              <a:fillRect/>
            </a:stretch>
          </a:blipFill>
        </p:spPr>
      </p:sp>
      <p:sp>
        <p:nvSpPr>
          <p:cNvPr id="12" name="TextBox 12"/>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3" name="TextBox 13"/>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9179603" y="5180271"/>
            <a:ext cx="31765907" cy="23812306"/>
          </a:xfrm>
          <a:custGeom>
            <a:avLst/>
            <a:gdLst/>
            <a:ahLst/>
            <a:cxnLst/>
            <a:rect l="l" t="t" r="r" b="b"/>
            <a:pathLst>
              <a:path w="31765907" h="23812306">
                <a:moveTo>
                  <a:pt x="0" y="0"/>
                </a:moveTo>
                <a:lnTo>
                  <a:pt x="31765907" y="0"/>
                </a:lnTo>
                <a:lnTo>
                  <a:pt x="31765907" y="23812306"/>
                </a:lnTo>
                <a:lnTo>
                  <a:pt x="0" y="23812306"/>
                </a:lnTo>
                <a:lnTo>
                  <a:pt x="0" y="0"/>
                </a:lnTo>
                <a:close/>
              </a:path>
            </a:pathLst>
          </a:custGeom>
          <a:blipFill>
            <a:blip r:embed="rId11"/>
            <a:stretch>
              <a:fillRect/>
            </a:stretch>
          </a:blipFill>
        </p:spPr>
      </p:sp>
      <p:sp>
        <p:nvSpPr>
          <p:cNvPr id="10" name="TextBox 10"/>
          <p:cNvSpPr txBox="1"/>
          <p:nvPr/>
        </p:nvSpPr>
        <p:spPr>
          <a:xfrm>
            <a:off x="2328010" y="3178581"/>
            <a:ext cx="44942513" cy="2508523"/>
          </a:xfrm>
          <a:prstGeom prst="rect">
            <a:avLst/>
          </a:prstGeom>
        </p:spPr>
        <p:txBody>
          <a:bodyPr lIns="0" tIns="0" rIns="0" bIns="0" rtlCol="0" anchor="t">
            <a:spAutoFit/>
          </a:bodyPr>
          <a:lstStyle/>
          <a:p>
            <a:pPr marL="0" lvl="0" indent="0" algn="ctr">
              <a:lnSpc>
                <a:spcPts val="18456"/>
              </a:lnSpc>
              <a:spcBef>
                <a:spcPct val="0"/>
              </a:spcBef>
            </a:pPr>
            <a:r>
              <a:rPr lang="en-US" sz="13183" spc="2636">
                <a:solidFill>
                  <a:srgbClr val="EA400F"/>
                </a:solidFill>
                <a:latin typeface="Cranberry"/>
                <a:ea typeface="Cranberry"/>
                <a:cs typeface="Cranberry"/>
                <a:sym typeface="Cranberry"/>
              </a:rPr>
              <a:t>CARACTERISTICAS </a:t>
            </a:r>
          </a:p>
        </p:txBody>
      </p:sp>
      <p:sp>
        <p:nvSpPr>
          <p:cNvPr id="11" name="TextBox 11"/>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2" name="TextBox 12"/>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
        <p:nvSpPr>
          <p:cNvPr id="13" name="TextBox 13"/>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3210345" y="3288554"/>
            <a:ext cx="43177843" cy="6047742"/>
          </a:xfrm>
          <a:prstGeom prst="rect">
            <a:avLst/>
          </a:prstGeom>
        </p:spPr>
        <p:txBody>
          <a:bodyPr lIns="0" tIns="0" rIns="0" bIns="0" rtlCol="0" anchor="t">
            <a:spAutoFit/>
          </a:bodyPr>
          <a:lstStyle/>
          <a:p>
            <a:pPr algn="ctr">
              <a:lnSpc>
                <a:spcPts val="15523"/>
              </a:lnSpc>
            </a:pPr>
            <a:r>
              <a:rPr lang="en-US" sz="11088" spc="2217">
                <a:solidFill>
                  <a:srgbClr val="EA400F"/>
                </a:solidFill>
                <a:latin typeface="Cranberry"/>
                <a:ea typeface="Cranberry"/>
                <a:cs typeface="Cranberry"/>
                <a:sym typeface="Cranberry"/>
              </a:rPr>
              <a:t>VENTAJAS Y DESVENTAJAS DE LA ESCUELA MATEMÁTICA DE LA ADMINISTRACIÓN</a:t>
            </a:r>
          </a:p>
          <a:p>
            <a:pPr marL="0" lvl="0" indent="0" algn="ctr">
              <a:lnSpc>
                <a:spcPts val="15523"/>
              </a:lnSpc>
              <a:spcBef>
                <a:spcPct val="0"/>
              </a:spcBef>
            </a:pPr>
            <a:endParaRPr lang="en-US" sz="11088" spc="2217">
              <a:solidFill>
                <a:srgbClr val="EA400F"/>
              </a:solidFill>
              <a:latin typeface="Cranberry"/>
              <a:ea typeface="Cranberry"/>
              <a:cs typeface="Cranberry"/>
              <a:sym typeface="Cranberry"/>
            </a:endParaRPr>
          </a:p>
        </p:txBody>
      </p:sp>
      <p:sp>
        <p:nvSpPr>
          <p:cNvPr id="10" name="TextBox 10"/>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1" name="TextBox 11"/>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
        <p:nvSpPr>
          <p:cNvPr id="12" name="TextBox 12"/>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3" name="TextBox 13"/>
          <p:cNvSpPr txBox="1"/>
          <p:nvPr/>
        </p:nvSpPr>
        <p:spPr>
          <a:xfrm>
            <a:off x="2811660" y="8400337"/>
            <a:ext cx="43975213" cy="17707556"/>
          </a:xfrm>
          <a:prstGeom prst="rect">
            <a:avLst/>
          </a:prstGeom>
        </p:spPr>
        <p:txBody>
          <a:bodyPr lIns="0" tIns="0" rIns="0" bIns="0" rtlCol="0" anchor="t">
            <a:spAutoFit/>
          </a:bodyPr>
          <a:lstStyle/>
          <a:p>
            <a:pPr algn="just">
              <a:lnSpc>
                <a:spcPts val="12780"/>
              </a:lnSpc>
            </a:pPr>
            <a:r>
              <a:rPr lang="en-US" sz="9129" b="1" u="sng">
                <a:solidFill>
                  <a:srgbClr val="000000"/>
                </a:solidFill>
                <a:latin typeface="Open Sans Bold"/>
                <a:ea typeface="Open Sans Bold"/>
                <a:cs typeface="Open Sans Bold"/>
                <a:sym typeface="Open Sans Bold"/>
              </a:rPr>
              <a:t>Las principales ventajas de la escuela matemática de la administración son</a:t>
            </a:r>
            <a:r>
              <a:rPr lang="en-US" sz="9129">
                <a:solidFill>
                  <a:srgbClr val="000000"/>
                </a:solidFill>
                <a:latin typeface="Open Sans"/>
                <a:ea typeface="Open Sans"/>
                <a:cs typeface="Open Sans"/>
                <a:sym typeface="Open Sans"/>
              </a:rPr>
              <a:t>:</a:t>
            </a:r>
          </a:p>
          <a:p>
            <a:pPr algn="just">
              <a:lnSpc>
                <a:spcPts val="12780"/>
              </a:lnSpc>
            </a:pPr>
            <a:endParaRPr lang="en-US" sz="9129">
              <a:solidFill>
                <a:srgbClr val="000000"/>
              </a:solidFill>
              <a:latin typeface="Open Sans"/>
              <a:ea typeface="Open Sans"/>
              <a:cs typeface="Open Sans"/>
              <a:sym typeface="Open Sans"/>
            </a:endParaRPr>
          </a:p>
          <a:p>
            <a:pPr marL="1970966" lvl="1" indent="-985483" algn="just">
              <a:lnSpc>
                <a:spcPts val="12780"/>
              </a:lnSpc>
              <a:buFont typeface="Arial"/>
              <a:buChar char="•"/>
            </a:pPr>
            <a:r>
              <a:rPr lang="en-US" sz="9129">
                <a:solidFill>
                  <a:srgbClr val="000000"/>
                </a:solidFill>
                <a:latin typeface="Open Sans"/>
                <a:ea typeface="Open Sans"/>
                <a:cs typeface="Open Sans"/>
                <a:sym typeface="Open Sans"/>
              </a:rPr>
              <a:t>Uso de técnicas matemáticas que resultan lógicas.</a:t>
            </a:r>
          </a:p>
          <a:p>
            <a:pPr marL="1970966" lvl="1" indent="-985483" algn="just">
              <a:lnSpc>
                <a:spcPts val="12780"/>
              </a:lnSpc>
              <a:buFont typeface="Arial"/>
              <a:buChar char="•"/>
            </a:pPr>
            <a:r>
              <a:rPr lang="en-US" sz="9129">
                <a:solidFill>
                  <a:srgbClr val="000000"/>
                </a:solidFill>
                <a:latin typeface="Open Sans"/>
                <a:ea typeface="Open Sans"/>
                <a:cs typeface="Open Sans"/>
                <a:sym typeface="Open Sans"/>
              </a:rPr>
              <a:t>Trata el problema de forma conjunta y usando todas las variables en forma simultánea.</a:t>
            </a:r>
          </a:p>
          <a:p>
            <a:pPr marL="1970966" lvl="1" indent="-985483" algn="just">
              <a:lnSpc>
                <a:spcPts val="12780"/>
              </a:lnSpc>
              <a:buFont typeface="Arial"/>
              <a:buChar char="•"/>
            </a:pPr>
            <a:r>
              <a:rPr lang="en-US" sz="9129">
                <a:solidFill>
                  <a:srgbClr val="000000"/>
                </a:solidFill>
                <a:latin typeface="Open Sans"/>
                <a:ea typeface="Open Sans"/>
                <a:cs typeface="Open Sans"/>
                <a:sym typeface="Open Sans"/>
              </a:rPr>
              <a:t>Lleva a obtener una solución matemática y cuantitativa, lo que le da objetividad.</a:t>
            </a:r>
          </a:p>
          <a:p>
            <a:pPr marL="1970966" lvl="1" indent="-985483" algn="just">
              <a:lnSpc>
                <a:spcPts val="12780"/>
              </a:lnSpc>
              <a:buFont typeface="Arial"/>
              <a:buChar char="•"/>
            </a:pPr>
            <a:r>
              <a:rPr lang="en-US" sz="9129">
                <a:solidFill>
                  <a:srgbClr val="000000"/>
                </a:solidFill>
                <a:latin typeface="Open Sans"/>
                <a:ea typeface="Open Sans"/>
                <a:cs typeface="Open Sans"/>
                <a:sym typeface="Open Sans"/>
              </a:rPr>
              <a:t>Utiliza la tecnología de las computadoras para poder procesar una gran cantidad de datos.</a:t>
            </a:r>
          </a:p>
          <a:p>
            <a:pPr algn="just">
              <a:lnSpc>
                <a:spcPts val="12780"/>
              </a:lnSpc>
            </a:pPr>
            <a:endParaRPr lang="en-US" sz="9129">
              <a:solidFill>
                <a:srgbClr val="000000"/>
              </a:solidFill>
              <a:latin typeface="Open Sans"/>
              <a:ea typeface="Open Sans"/>
              <a:cs typeface="Open Sans"/>
              <a:sym typeface="Open Sans"/>
            </a:endParaRPr>
          </a:p>
          <a:p>
            <a:pPr algn="just">
              <a:lnSpc>
                <a:spcPts val="12780"/>
              </a:lnSpc>
            </a:pPr>
            <a:endParaRPr lang="en-US" sz="9129">
              <a:solidFill>
                <a:srgbClr val="00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3210345" y="3288554"/>
            <a:ext cx="43177843" cy="6047742"/>
          </a:xfrm>
          <a:prstGeom prst="rect">
            <a:avLst/>
          </a:prstGeom>
        </p:spPr>
        <p:txBody>
          <a:bodyPr lIns="0" tIns="0" rIns="0" bIns="0" rtlCol="0" anchor="t">
            <a:spAutoFit/>
          </a:bodyPr>
          <a:lstStyle/>
          <a:p>
            <a:pPr algn="ctr">
              <a:lnSpc>
                <a:spcPts val="15523"/>
              </a:lnSpc>
            </a:pPr>
            <a:r>
              <a:rPr lang="en-US" sz="11088" spc="2217">
                <a:solidFill>
                  <a:srgbClr val="EA400F"/>
                </a:solidFill>
                <a:latin typeface="Cranberry"/>
                <a:ea typeface="Cranberry"/>
                <a:cs typeface="Cranberry"/>
                <a:sym typeface="Cranberry"/>
              </a:rPr>
              <a:t>VENTAJAS Y DESVENTAJAS DE LA ESCUELA MATEMÁTICA DE LA ADMINISTRACIÓN</a:t>
            </a:r>
          </a:p>
          <a:p>
            <a:pPr marL="0" lvl="0" indent="0" algn="ctr">
              <a:lnSpc>
                <a:spcPts val="15523"/>
              </a:lnSpc>
              <a:spcBef>
                <a:spcPct val="0"/>
              </a:spcBef>
            </a:pPr>
            <a:endParaRPr lang="en-US" sz="11088" spc="2217">
              <a:solidFill>
                <a:srgbClr val="EA400F"/>
              </a:solidFill>
              <a:latin typeface="Cranberry"/>
              <a:ea typeface="Cranberry"/>
              <a:cs typeface="Cranberry"/>
              <a:sym typeface="Cranberry"/>
            </a:endParaRPr>
          </a:p>
        </p:txBody>
      </p:sp>
      <p:sp>
        <p:nvSpPr>
          <p:cNvPr id="10" name="TextBox 10"/>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1" name="TextBox 11"/>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
        <p:nvSpPr>
          <p:cNvPr id="12" name="TextBox 12"/>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3" name="TextBox 13"/>
          <p:cNvSpPr txBox="1"/>
          <p:nvPr/>
        </p:nvSpPr>
        <p:spPr>
          <a:xfrm>
            <a:off x="2412975" y="9912368"/>
            <a:ext cx="43975213" cy="17982217"/>
          </a:xfrm>
          <a:prstGeom prst="rect">
            <a:avLst/>
          </a:prstGeom>
        </p:spPr>
        <p:txBody>
          <a:bodyPr lIns="0" tIns="0" rIns="0" bIns="0" rtlCol="0" anchor="t">
            <a:spAutoFit/>
          </a:bodyPr>
          <a:lstStyle/>
          <a:p>
            <a:pPr algn="just">
              <a:lnSpc>
                <a:spcPts val="14476"/>
              </a:lnSpc>
            </a:pPr>
            <a:r>
              <a:rPr lang="en-US" sz="10340" b="1" u="sng">
                <a:solidFill>
                  <a:srgbClr val="000000"/>
                </a:solidFill>
                <a:latin typeface="Open Sans Bold"/>
                <a:ea typeface="Open Sans Bold"/>
                <a:cs typeface="Open Sans Bold"/>
                <a:sym typeface="Open Sans Bold"/>
              </a:rPr>
              <a:t>Entre las desventajas de esta escuela encontramos</a:t>
            </a:r>
            <a:r>
              <a:rPr lang="en-US" sz="10340">
                <a:solidFill>
                  <a:srgbClr val="000000"/>
                </a:solidFill>
                <a:latin typeface="Open Sans"/>
                <a:ea typeface="Open Sans"/>
                <a:cs typeface="Open Sans"/>
                <a:sym typeface="Open Sans"/>
              </a:rPr>
              <a:t>:</a:t>
            </a:r>
          </a:p>
          <a:p>
            <a:pPr marL="2192197" lvl="1" indent="-1096099" algn="just">
              <a:lnSpc>
                <a:spcPts val="14215"/>
              </a:lnSpc>
              <a:buFont typeface="Arial"/>
              <a:buChar char="•"/>
            </a:pPr>
            <a:r>
              <a:rPr lang="en-US" sz="10153">
                <a:solidFill>
                  <a:srgbClr val="000000"/>
                </a:solidFill>
                <a:latin typeface="Open Sans"/>
                <a:ea typeface="Open Sans"/>
                <a:cs typeface="Open Sans"/>
                <a:sym typeface="Open Sans"/>
              </a:rPr>
              <a:t>Existen algunos problemas a los que no se les puede dar una solución matemática.</a:t>
            </a:r>
          </a:p>
          <a:p>
            <a:pPr marL="2192197" lvl="1" indent="-1096099" algn="just">
              <a:lnSpc>
                <a:spcPts val="14215"/>
              </a:lnSpc>
              <a:buFont typeface="Arial"/>
              <a:buChar char="•"/>
            </a:pPr>
            <a:r>
              <a:rPr lang="en-US" sz="10153">
                <a:solidFill>
                  <a:srgbClr val="000000"/>
                </a:solidFill>
                <a:latin typeface="Open Sans"/>
                <a:ea typeface="Open Sans"/>
                <a:cs typeface="Open Sans"/>
                <a:sym typeface="Open Sans"/>
              </a:rPr>
              <a:t>Se pueden solucionar problemas específicos de una organización, pero no necesariamente se puede aplicar en problemas generales o globales.</a:t>
            </a:r>
          </a:p>
          <a:p>
            <a:pPr marL="2192197" lvl="1" indent="-1096099" algn="just">
              <a:lnSpc>
                <a:spcPts val="14215"/>
              </a:lnSpc>
              <a:buFont typeface="Arial"/>
              <a:buChar char="•"/>
            </a:pPr>
            <a:r>
              <a:rPr lang="en-US" sz="10153">
                <a:solidFill>
                  <a:srgbClr val="000000"/>
                </a:solidFill>
                <a:latin typeface="Open Sans"/>
                <a:ea typeface="Open Sans"/>
                <a:cs typeface="Open Sans"/>
                <a:sym typeface="Open Sans"/>
              </a:rPr>
              <a:t>Puede estar limitada a niveles de ejecución y operación.</a:t>
            </a:r>
          </a:p>
          <a:p>
            <a:pPr algn="just">
              <a:lnSpc>
                <a:spcPts val="14215"/>
              </a:lnSpc>
            </a:pPr>
            <a:endParaRPr lang="en-US" sz="10153">
              <a:solidFill>
                <a:srgbClr val="000000"/>
              </a:solidFill>
              <a:latin typeface="Open Sans"/>
              <a:ea typeface="Open Sans"/>
              <a:cs typeface="Open Sans"/>
              <a:sym typeface="Open Sans"/>
            </a:endParaRPr>
          </a:p>
          <a:p>
            <a:pPr algn="just">
              <a:lnSpc>
                <a:spcPts val="14215"/>
              </a:lnSpc>
            </a:pPr>
            <a:endParaRPr lang="en-US" sz="10153">
              <a:solidFill>
                <a:srgbClr val="000000"/>
              </a:solidFill>
              <a:latin typeface="Open Sans"/>
              <a:ea typeface="Open Sans"/>
              <a:cs typeface="Open Sans"/>
              <a:sym typeface="Open Sans"/>
            </a:endParaRPr>
          </a:p>
          <a:p>
            <a:pPr algn="just">
              <a:lnSpc>
                <a:spcPts val="14215"/>
              </a:lnSpc>
            </a:pPr>
            <a:endParaRPr lang="en-US" sz="10153">
              <a:solidFill>
                <a:srgbClr val="00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a:off x="1801349" y="5952050"/>
            <a:ext cx="46252085" cy="25843353"/>
          </a:xfrm>
          <a:custGeom>
            <a:avLst/>
            <a:gdLst/>
            <a:ahLst/>
            <a:cxnLst/>
            <a:rect l="l" t="t" r="r" b="b"/>
            <a:pathLst>
              <a:path w="46252085" h="25843353">
                <a:moveTo>
                  <a:pt x="0" y="0"/>
                </a:moveTo>
                <a:lnTo>
                  <a:pt x="46252085" y="0"/>
                </a:lnTo>
                <a:lnTo>
                  <a:pt x="46252085" y="25843352"/>
                </a:lnTo>
                <a:lnTo>
                  <a:pt x="0" y="25843352"/>
                </a:lnTo>
                <a:lnTo>
                  <a:pt x="0" y="0"/>
                </a:lnTo>
                <a:close/>
              </a:path>
            </a:pathLst>
          </a:custGeom>
          <a:blipFill>
            <a:blip r:embed="rId2"/>
            <a:stretch>
              <a:fillRect/>
            </a:stretch>
          </a:blipFill>
        </p:spPr>
      </p:sp>
      <p:sp>
        <p:nvSpPr>
          <p:cNvPr id="3" name="Freeform 3"/>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1030555" y="2905140"/>
            <a:ext cx="47793673" cy="27108121"/>
            <a:chOff x="0" y="0"/>
            <a:chExt cx="6428188" cy="3646008"/>
          </a:xfrm>
        </p:grpSpPr>
        <p:sp>
          <p:nvSpPr>
            <p:cNvPr id="5" name="Freeform 5"/>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6" name="Freeform 6"/>
          <p:cNvSpPr/>
          <p:nvPr/>
        </p:nvSpPr>
        <p:spPr>
          <a:xfrm>
            <a:off x="30154042" y="10472711"/>
            <a:ext cx="15747509" cy="11972977"/>
          </a:xfrm>
          <a:custGeom>
            <a:avLst/>
            <a:gdLst/>
            <a:ahLst/>
            <a:cxnLst/>
            <a:rect l="l" t="t" r="r" b="b"/>
            <a:pathLst>
              <a:path w="15747509" h="11972977">
                <a:moveTo>
                  <a:pt x="0" y="0"/>
                </a:moveTo>
                <a:lnTo>
                  <a:pt x="15747508" y="0"/>
                </a:lnTo>
                <a:lnTo>
                  <a:pt x="15747508" y="11972978"/>
                </a:lnTo>
                <a:lnTo>
                  <a:pt x="0" y="11972978"/>
                </a:lnTo>
                <a:lnTo>
                  <a:pt x="0" y="0"/>
                </a:lnTo>
                <a:close/>
              </a:path>
            </a:pathLst>
          </a:custGeom>
          <a:blipFill>
            <a:blip r:embed="rId5"/>
            <a:stretch>
              <a:fillRect/>
            </a:stretch>
          </a:blipFill>
          <a:ln cap="sq">
            <a:noFill/>
            <a:prstDash val="solid"/>
            <a:miter/>
          </a:ln>
        </p:spPr>
      </p:sp>
      <p:sp>
        <p:nvSpPr>
          <p:cNvPr id="7" name="TextBox 7"/>
          <p:cNvSpPr txBox="1"/>
          <p:nvPr/>
        </p:nvSpPr>
        <p:spPr>
          <a:xfrm>
            <a:off x="1801349" y="8304207"/>
            <a:ext cx="28352692" cy="14792306"/>
          </a:xfrm>
          <a:prstGeom prst="rect">
            <a:avLst/>
          </a:prstGeom>
        </p:spPr>
        <p:txBody>
          <a:bodyPr lIns="0" tIns="0" rIns="0" bIns="0" rtlCol="0" anchor="t">
            <a:spAutoFit/>
          </a:bodyPr>
          <a:lstStyle/>
          <a:p>
            <a:pPr algn="ctr">
              <a:lnSpc>
                <a:spcPts val="16746"/>
              </a:lnSpc>
            </a:pPr>
            <a:r>
              <a:rPr lang="en-US" sz="11961">
                <a:solidFill>
                  <a:srgbClr val="000000"/>
                </a:solidFill>
                <a:latin typeface="Open Sans"/>
                <a:ea typeface="Open Sans"/>
                <a:cs typeface="Open Sans"/>
                <a:sym typeface="Open Sans"/>
              </a:rPr>
              <a:t>Son representaciones simplificadas de la realidad que utilizan conceptos y herramientas matemáticas para describir y analizar sistemas complejos  se utilizan en diversas áreas como la física la economía y la biología entre otras</a:t>
            </a:r>
          </a:p>
        </p:txBody>
      </p:sp>
      <p:sp>
        <p:nvSpPr>
          <p:cNvPr id="8" name="TextBox 8"/>
          <p:cNvSpPr txBox="1"/>
          <p:nvPr/>
        </p:nvSpPr>
        <p:spPr>
          <a:xfrm>
            <a:off x="4588004" y="2865802"/>
            <a:ext cx="38108990" cy="4148572"/>
          </a:xfrm>
          <a:prstGeom prst="rect">
            <a:avLst/>
          </a:prstGeom>
        </p:spPr>
        <p:txBody>
          <a:bodyPr lIns="0" tIns="0" rIns="0" bIns="0" rtlCol="0" anchor="t">
            <a:spAutoFit/>
          </a:bodyPr>
          <a:lstStyle/>
          <a:p>
            <a:pPr algn="ctr">
              <a:lnSpc>
                <a:spcPts val="37829"/>
              </a:lnSpc>
            </a:pPr>
            <a:r>
              <a:rPr lang="en-US" sz="20000" dirty="0" err="1">
                <a:solidFill>
                  <a:srgbClr val="87AE2F"/>
                </a:solidFill>
                <a:latin typeface="Cranberry"/>
                <a:ea typeface="Cranberry"/>
                <a:cs typeface="Cranberry"/>
                <a:sym typeface="Cranberry"/>
              </a:rPr>
              <a:t>Modelos</a:t>
            </a:r>
            <a:r>
              <a:rPr lang="en-US" sz="20000" dirty="0">
                <a:solidFill>
                  <a:srgbClr val="87AE2F"/>
                </a:solidFill>
                <a:latin typeface="Cranberry"/>
                <a:ea typeface="Cranberry"/>
                <a:cs typeface="Cranberry"/>
                <a:sym typeface="Cranberry"/>
              </a:rPr>
              <a:t> </a:t>
            </a:r>
            <a:r>
              <a:rPr lang="en-US" sz="20000" dirty="0" err="1">
                <a:solidFill>
                  <a:srgbClr val="87AE2F"/>
                </a:solidFill>
                <a:latin typeface="Cranberry"/>
                <a:ea typeface="Cranberry"/>
                <a:cs typeface="Cranberry"/>
                <a:sym typeface="Cranberry"/>
              </a:rPr>
              <a:t>matemáticos</a:t>
            </a:r>
            <a:r>
              <a:rPr lang="en-US" sz="20000" dirty="0">
                <a:solidFill>
                  <a:srgbClr val="87AE2F"/>
                </a:solidFill>
                <a:latin typeface="Cranberry"/>
                <a:ea typeface="Cranberry"/>
                <a:cs typeface="Cranberry"/>
                <a:sym typeface="Cranberry"/>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2646434" y="3418991"/>
            <a:ext cx="45981756" cy="26080419"/>
            <a:chOff x="0" y="0"/>
            <a:chExt cx="6428188" cy="3646008"/>
          </a:xfrm>
        </p:grpSpPr>
        <p:sp>
          <p:nvSpPr>
            <p:cNvPr id="5" name="Freeform 5"/>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6" name="Freeform 6"/>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2646434" y="25693832"/>
            <a:ext cx="45981756" cy="3805577"/>
          </a:xfrm>
          <a:custGeom>
            <a:avLst/>
            <a:gdLst/>
            <a:ahLst/>
            <a:cxnLst/>
            <a:rect l="l" t="t" r="r" b="b"/>
            <a:pathLst>
              <a:path w="45981756" h="3805577">
                <a:moveTo>
                  <a:pt x="0" y="0"/>
                </a:moveTo>
                <a:lnTo>
                  <a:pt x="45981757" y="0"/>
                </a:lnTo>
                <a:lnTo>
                  <a:pt x="45981757" y="3805577"/>
                </a:lnTo>
                <a:lnTo>
                  <a:pt x="0" y="3805577"/>
                </a:lnTo>
                <a:lnTo>
                  <a:pt x="0" y="0"/>
                </a:lnTo>
                <a:close/>
              </a:path>
            </a:pathLst>
          </a:custGeom>
          <a:blipFill>
            <a:blip r:embed="rId10"/>
            <a:stretch>
              <a:fillRect t="-2861" b="-2861"/>
            </a:stretch>
          </a:blipFill>
        </p:spPr>
      </p:sp>
      <p:sp>
        <p:nvSpPr>
          <p:cNvPr id="9" name="TextBox 9"/>
          <p:cNvSpPr txBox="1"/>
          <p:nvPr/>
        </p:nvSpPr>
        <p:spPr>
          <a:xfrm>
            <a:off x="-581502" y="4561146"/>
            <a:ext cx="52437629" cy="5958449"/>
          </a:xfrm>
          <a:prstGeom prst="rect">
            <a:avLst/>
          </a:prstGeom>
        </p:spPr>
        <p:txBody>
          <a:bodyPr lIns="0" tIns="0" rIns="0" bIns="0" rtlCol="0" anchor="t">
            <a:spAutoFit/>
          </a:bodyPr>
          <a:lstStyle/>
          <a:p>
            <a:pPr marL="0" lvl="0" indent="0" algn="ctr">
              <a:lnSpc>
                <a:spcPts val="22695"/>
              </a:lnSpc>
              <a:spcBef>
                <a:spcPct val="0"/>
              </a:spcBef>
            </a:pPr>
            <a:r>
              <a:rPr lang="en-US" sz="16210" spc="3242">
                <a:solidFill>
                  <a:srgbClr val="EA400F"/>
                </a:solidFill>
                <a:latin typeface="Cranberry"/>
                <a:ea typeface="Cranberry"/>
                <a:cs typeface="Cranberry"/>
                <a:sym typeface="Cranberry"/>
              </a:rPr>
              <a:t>PRESENTADO POR LOS SOCIOS DE APRENDIZAJE #8</a:t>
            </a:r>
          </a:p>
        </p:txBody>
      </p:sp>
      <p:sp>
        <p:nvSpPr>
          <p:cNvPr id="10" name="TextBox 10"/>
          <p:cNvSpPr txBox="1"/>
          <p:nvPr/>
        </p:nvSpPr>
        <p:spPr>
          <a:xfrm>
            <a:off x="8432456" y="11551891"/>
            <a:ext cx="33147506" cy="14141940"/>
          </a:xfrm>
          <a:prstGeom prst="rect">
            <a:avLst/>
          </a:prstGeom>
        </p:spPr>
        <p:txBody>
          <a:bodyPr lIns="0" tIns="0" rIns="0" bIns="0" rtlCol="0" anchor="t">
            <a:spAutoFit/>
          </a:bodyPr>
          <a:lstStyle/>
          <a:p>
            <a:pPr algn="ctr">
              <a:lnSpc>
                <a:spcPts val="18674"/>
              </a:lnSpc>
            </a:pPr>
            <a:r>
              <a:rPr lang="en-US" sz="14939" spc="388">
                <a:solidFill>
                  <a:srgbClr val="000000"/>
                </a:solidFill>
                <a:latin typeface="Loubag"/>
                <a:ea typeface="Loubag"/>
                <a:cs typeface="Loubag"/>
                <a:sym typeface="Loubag"/>
              </a:rPr>
              <a:t>Salomé Muñoz Martínez </a:t>
            </a:r>
          </a:p>
          <a:p>
            <a:pPr algn="ctr">
              <a:lnSpc>
                <a:spcPts val="18674"/>
              </a:lnSpc>
            </a:pPr>
            <a:r>
              <a:rPr lang="en-US" sz="14939" spc="388">
                <a:solidFill>
                  <a:srgbClr val="000000"/>
                </a:solidFill>
                <a:latin typeface="Loubag"/>
                <a:ea typeface="Loubag"/>
                <a:cs typeface="Loubag"/>
                <a:sym typeface="Loubag"/>
              </a:rPr>
              <a:t> Sebastian Obando Cuastumal</a:t>
            </a:r>
          </a:p>
          <a:p>
            <a:pPr algn="ctr">
              <a:lnSpc>
                <a:spcPts val="18674"/>
              </a:lnSpc>
            </a:pPr>
            <a:r>
              <a:rPr lang="en-US" sz="14939" spc="388">
                <a:solidFill>
                  <a:srgbClr val="000000"/>
                </a:solidFill>
                <a:latin typeface="Loubag"/>
                <a:ea typeface="Loubag"/>
                <a:cs typeface="Loubag"/>
                <a:sym typeface="Loubag"/>
              </a:rPr>
              <a:t> Jacobo Nicolás Ibarra P.</a:t>
            </a:r>
          </a:p>
          <a:p>
            <a:pPr algn="ctr">
              <a:lnSpc>
                <a:spcPts val="18674"/>
              </a:lnSpc>
            </a:pPr>
            <a:r>
              <a:rPr lang="en-US" sz="14939" spc="388">
                <a:solidFill>
                  <a:srgbClr val="000000"/>
                </a:solidFill>
                <a:latin typeface="Loubag"/>
                <a:ea typeface="Loubag"/>
                <a:cs typeface="Loubag"/>
                <a:sym typeface="Loubag"/>
              </a:rPr>
              <a:t> karen Gabriela Herrera </a:t>
            </a:r>
          </a:p>
          <a:p>
            <a:pPr algn="ctr">
              <a:lnSpc>
                <a:spcPts val="18674"/>
              </a:lnSpc>
            </a:pPr>
            <a:r>
              <a:rPr lang="en-US" sz="14939" spc="388">
                <a:solidFill>
                  <a:srgbClr val="000000"/>
                </a:solidFill>
                <a:latin typeface="Canva Sans"/>
                <a:ea typeface="Canva Sans"/>
                <a:cs typeface="Canva Sans"/>
                <a:sym typeface="Canva Sans"/>
              </a:rPr>
              <a:t> </a:t>
            </a:r>
          </a:p>
          <a:p>
            <a:pPr algn="ctr">
              <a:lnSpc>
                <a:spcPts val="18674"/>
              </a:lnSpc>
            </a:pPr>
            <a:endParaRPr lang="en-US" sz="14939" spc="388">
              <a:solidFill>
                <a:srgbClr val="000000"/>
              </a:solidFill>
              <a:latin typeface="Canva Sans"/>
              <a:ea typeface="Canva Sans"/>
              <a:cs typeface="Canva Sans"/>
              <a:sym typeface="Canva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1949764"/>
            <a:ext cx="47212347" cy="28005417"/>
            <a:chOff x="0" y="0"/>
            <a:chExt cx="6428188" cy="3813072"/>
          </a:xfrm>
        </p:grpSpPr>
        <p:sp>
          <p:nvSpPr>
            <p:cNvPr id="6" name="Freeform 6"/>
            <p:cNvSpPr/>
            <p:nvPr/>
          </p:nvSpPr>
          <p:spPr>
            <a:xfrm>
              <a:off x="0" y="0"/>
              <a:ext cx="6428188" cy="3813072"/>
            </a:xfrm>
            <a:custGeom>
              <a:avLst/>
              <a:gdLst/>
              <a:ahLst/>
              <a:cxnLst/>
              <a:rect l="l" t="t" r="r" b="b"/>
              <a:pathLst>
                <a:path w="6428188" h="3813072">
                  <a:moveTo>
                    <a:pt x="0" y="0"/>
                  </a:moveTo>
                  <a:lnTo>
                    <a:pt x="6428188" y="0"/>
                  </a:lnTo>
                  <a:lnTo>
                    <a:pt x="6428188" y="3813072"/>
                  </a:lnTo>
                  <a:lnTo>
                    <a:pt x="0" y="3813072"/>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29742776" y="5180271"/>
            <a:ext cx="16082890" cy="10051806"/>
          </a:xfrm>
          <a:custGeom>
            <a:avLst/>
            <a:gdLst/>
            <a:ahLst/>
            <a:cxnLst/>
            <a:rect l="l" t="t" r="r" b="b"/>
            <a:pathLst>
              <a:path w="16082890" h="10051806">
                <a:moveTo>
                  <a:pt x="0" y="0"/>
                </a:moveTo>
                <a:lnTo>
                  <a:pt x="16082890" y="0"/>
                </a:lnTo>
                <a:lnTo>
                  <a:pt x="16082890" y="10051807"/>
                </a:lnTo>
                <a:lnTo>
                  <a:pt x="0" y="10051807"/>
                </a:lnTo>
                <a:lnTo>
                  <a:pt x="0" y="0"/>
                </a:lnTo>
                <a:close/>
              </a:path>
            </a:pathLst>
          </a:custGeom>
          <a:blipFill>
            <a:blip r:embed="rId11"/>
            <a:stretch>
              <a:fillRect/>
            </a:stretch>
          </a:blipFill>
          <a:ln w="159752" cap="sq">
            <a:solidFill>
              <a:srgbClr val="000000"/>
            </a:solidFill>
            <a:prstDash val="solid"/>
            <a:miter/>
          </a:ln>
        </p:spPr>
      </p:sp>
      <p:sp>
        <p:nvSpPr>
          <p:cNvPr id="10" name="Freeform 10"/>
          <p:cNvSpPr/>
          <p:nvPr/>
        </p:nvSpPr>
        <p:spPr>
          <a:xfrm>
            <a:off x="29013418" y="16459200"/>
            <a:ext cx="18455411" cy="10381169"/>
          </a:xfrm>
          <a:custGeom>
            <a:avLst/>
            <a:gdLst/>
            <a:ahLst/>
            <a:cxnLst/>
            <a:rect l="l" t="t" r="r" b="b"/>
            <a:pathLst>
              <a:path w="18455411" h="10381169">
                <a:moveTo>
                  <a:pt x="0" y="0"/>
                </a:moveTo>
                <a:lnTo>
                  <a:pt x="18455411" y="0"/>
                </a:lnTo>
                <a:lnTo>
                  <a:pt x="18455411" y="10381169"/>
                </a:lnTo>
                <a:lnTo>
                  <a:pt x="0" y="10381169"/>
                </a:lnTo>
                <a:lnTo>
                  <a:pt x="0" y="0"/>
                </a:lnTo>
                <a:close/>
              </a:path>
            </a:pathLst>
          </a:custGeom>
          <a:blipFill>
            <a:blip r:embed="rId12"/>
            <a:stretch>
              <a:fillRect/>
            </a:stretch>
          </a:blipFill>
        </p:spPr>
      </p:sp>
      <p:sp>
        <p:nvSpPr>
          <p:cNvPr id="11" name="TextBox 11"/>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2" name="TextBox 12"/>
          <p:cNvSpPr txBox="1"/>
          <p:nvPr/>
        </p:nvSpPr>
        <p:spPr>
          <a:xfrm>
            <a:off x="3038979" y="5065971"/>
            <a:ext cx="21398359" cy="27880126"/>
          </a:xfrm>
          <a:prstGeom prst="rect">
            <a:avLst/>
          </a:prstGeom>
        </p:spPr>
        <p:txBody>
          <a:bodyPr lIns="0" tIns="0" rIns="0" bIns="0" rtlCol="0" anchor="t">
            <a:spAutoFit/>
          </a:bodyPr>
          <a:lstStyle/>
          <a:p>
            <a:pPr algn="just">
              <a:lnSpc>
                <a:spcPts val="8498"/>
              </a:lnSpc>
            </a:pPr>
            <a:endParaRPr/>
          </a:p>
          <a:p>
            <a:pPr algn="just">
              <a:lnSpc>
                <a:spcPts val="8498"/>
              </a:lnSpc>
            </a:pPr>
            <a:r>
              <a:rPr lang="en-US" sz="6070">
                <a:solidFill>
                  <a:srgbClr val="000000"/>
                </a:solidFill>
                <a:latin typeface="Open Sans"/>
                <a:ea typeface="Open Sans"/>
                <a:cs typeface="Open Sans"/>
                <a:sym typeface="Open Sans"/>
              </a:rPr>
              <a:t>La Teoría de Colas es una técnica matemática utilizada para analizar sistemas de espera en los que las "unidades" (personas, productos, vehículos, solicitudes, etc.) llegan a un sistema para recibir un servicio, pero deben esperar si ese servicio no está disponible en el momento.Esta teoría busca entender y optimizar el comportamiento de estos sistemas de espera, con el objetivo de mejorar la eficiencia, reducir los tiempos de espera y optimizar el uso de recursos como cajeros, médicos, servidores, operadores telefónicos, entre otros</a:t>
            </a:r>
            <a:r>
              <a:rPr lang="en-US" sz="6070" b="1">
                <a:solidFill>
                  <a:srgbClr val="000000"/>
                </a:solidFill>
                <a:latin typeface="Open Sans Bold"/>
                <a:ea typeface="Open Sans Bold"/>
                <a:cs typeface="Open Sans Bold"/>
                <a:sym typeface="Open Sans Bold"/>
              </a:rPr>
              <a:t>.</a:t>
            </a:r>
          </a:p>
          <a:p>
            <a:pPr algn="just">
              <a:lnSpc>
                <a:spcPts val="8498"/>
              </a:lnSpc>
            </a:pPr>
            <a:endParaRPr lang="en-US" sz="6070" b="1">
              <a:solidFill>
                <a:srgbClr val="000000"/>
              </a:solidFill>
              <a:latin typeface="Open Sans Bold"/>
              <a:ea typeface="Open Sans Bold"/>
              <a:cs typeface="Open Sans Bold"/>
              <a:sym typeface="Open Sans Bold"/>
            </a:endParaRPr>
          </a:p>
          <a:p>
            <a:pPr algn="just">
              <a:lnSpc>
                <a:spcPts val="8498"/>
              </a:lnSpc>
            </a:pPr>
            <a:r>
              <a:rPr lang="en-US" sz="6070" b="1">
                <a:solidFill>
                  <a:srgbClr val="000000"/>
                </a:solidFill>
                <a:latin typeface="Open Sans Bold"/>
                <a:ea typeface="Open Sans Bold"/>
                <a:cs typeface="Open Sans Bold"/>
                <a:sym typeface="Open Sans Bold"/>
              </a:rPr>
              <a:t>Elementos Básicos de un Sistema de Colas :</a:t>
            </a:r>
          </a:p>
          <a:p>
            <a:pPr algn="just">
              <a:lnSpc>
                <a:spcPts val="8498"/>
              </a:lnSpc>
            </a:pPr>
            <a:r>
              <a:rPr lang="en-US" sz="6070">
                <a:solidFill>
                  <a:srgbClr val="000000"/>
                </a:solidFill>
                <a:latin typeface="Open Sans"/>
                <a:ea typeface="Open Sans"/>
                <a:cs typeface="Open Sans"/>
                <a:sym typeface="Open Sans"/>
              </a:rPr>
              <a:t>Todo sistema de colas, sin importar el sector donde se aplique, tiene al menos cinco componentes principales:</a:t>
            </a:r>
          </a:p>
          <a:p>
            <a:pPr marL="1310643" lvl="1" indent="-655322" algn="just">
              <a:lnSpc>
                <a:spcPts val="8498"/>
              </a:lnSpc>
              <a:buAutoNum type="arabicPeriod"/>
            </a:pPr>
            <a:r>
              <a:rPr lang="en-US" sz="6070">
                <a:solidFill>
                  <a:srgbClr val="000000"/>
                </a:solidFill>
                <a:latin typeface="Open Sans"/>
                <a:ea typeface="Open Sans"/>
                <a:cs typeface="Open Sans"/>
                <a:sym typeface="Open Sans"/>
              </a:rPr>
              <a:t>Fuentes de llegada (clientes o unidades que ingresan al sistema)</a:t>
            </a:r>
          </a:p>
          <a:p>
            <a:pPr marL="1310643" lvl="1" indent="-655322" algn="just">
              <a:lnSpc>
                <a:spcPts val="8498"/>
              </a:lnSpc>
              <a:buAutoNum type="arabicPeriod"/>
            </a:pPr>
            <a:r>
              <a:rPr lang="en-US" sz="6070">
                <a:solidFill>
                  <a:srgbClr val="000000"/>
                </a:solidFill>
                <a:latin typeface="Open Sans"/>
                <a:ea typeface="Open Sans"/>
                <a:cs typeface="Open Sans"/>
                <a:sym typeface="Open Sans"/>
              </a:rPr>
              <a:t>Línea de espera (cola)</a:t>
            </a:r>
          </a:p>
          <a:p>
            <a:pPr marL="1310643" lvl="1" indent="-655322" algn="just">
              <a:lnSpc>
                <a:spcPts val="8498"/>
              </a:lnSpc>
              <a:buAutoNum type="arabicPeriod"/>
            </a:pPr>
            <a:r>
              <a:rPr lang="en-US" sz="6070">
                <a:solidFill>
                  <a:srgbClr val="000000"/>
                </a:solidFill>
                <a:latin typeface="Open Sans"/>
                <a:ea typeface="Open Sans"/>
                <a:cs typeface="Open Sans"/>
                <a:sym typeface="Open Sans"/>
              </a:rPr>
              <a:t>Disciplina de la cola</a:t>
            </a:r>
          </a:p>
          <a:p>
            <a:pPr marL="1310643" lvl="1" indent="-655322" algn="just">
              <a:lnSpc>
                <a:spcPts val="8498"/>
              </a:lnSpc>
              <a:buAutoNum type="arabicPeriod"/>
            </a:pPr>
            <a:r>
              <a:rPr lang="en-US" sz="6070">
                <a:solidFill>
                  <a:srgbClr val="000000"/>
                </a:solidFill>
                <a:latin typeface="Open Sans"/>
                <a:ea typeface="Open Sans"/>
                <a:cs typeface="Open Sans"/>
                <a:sym typeface="Open Sans"/>
              </a:rPr>
              <a:t>Canales de servicio (servidores)</a:t>
            </a:r>
          </a:p>
          <a:p>
            <a:pPr marL="1310643" lvl="1" indent="-655322" algn="just">
              <a:lnSpc>
                <a:spcPts val="8498"/>
              </a:lnSpc>
              <a:buAutoNum type="arabicPeriod"/>
            </a:pPr>
            <a:r>
              <a:rPr lang="en-US" sz="6070">
                <a:solidFill>
                  <a:srgbClr val="000000"/>
                </a:solidFill>
                <a:latin typeface="Open Sans"/>
                <a:ea typeface="Open Sans"/>
                <a:cs typeface="Open Sans"/>
                <a:sym typeface="Open Sans"/>
              </a:rPr>
              <a:t>Destino posterior al servicio</a:t>
            </a:r>
          </a:p>
          <a:p>
            <a:pPr algn="just">
              <a:lnSpc>
                <a:spcPts val="8498"/>
              </a:lnSpc>
            </a:pPr>
            <a:r>
              <a:rPr lang="en-US" sz="6070">
                <a:solidFill>
                  <a:srgbClr val="000000"/>
                </a:solidFill>
                <a:latin typeface="Open Sans"/>
                <a:ea typeface="Open Sans"/>
                <a:cs typeface="Open Sans"/>
                <a:sym typeface="Open Sans"/>
              </a:rPr>
              <a:t>.</a:t>
            </a:r>
          </a:p>
          <a:p>
            <a:pPr algn="just">
              <a:lnSpc>
                <a:spcPts val="8498"/>
              </a:lnSpc>
            </a:pPr>
            <a:endParaRPr lang="en-US" sz="6070">
              <a:solidFill>
                <a:srgbClr val="000000"/>
              </a:solidFill>
              <a:latin typeface="Open Sans"/>
              <a:ea typeface="Open Sans"/>
              <a:cs typeface="Open Sans"/>
              <a:sym typeface="Open Sans"/>
            </a:endParaRPr>
          </a:p>
          <a:p>
            <a:pPr algn="just">
              <a:lnSpc>
                <a:spcPts val="8498"/>
              </a:lnSpc>
            </a:pPr>
            <a:endParaRPr lang="en-US" sz="6070">
              <a:solidFill>
                <a:srgbClr val="000000"/>
              </a:solidFill>
              <a:latin typeface="Open Sans"/>
              <a:ea typeface="Open Sans"/>
              <a:cs typeface="Open Sans"/>
              <a:sym typeface="Open Sans"/>
            </a:endParaRPr>
          </a:p>
          <a:p>
            <a:pPr algn="just">
              <a:lnSpc>
                <a:spcPts val="8498"/>
              </a:lnSpc>
            </a:pPr>
            <a:endParaRPr lang="en-US" sz="6070">
              <a:solidFill>
                <a:srgbClr val="000000"/>
              </a:solidFill>
              <a:latin typeface="Open Sans"/>
              <a:ea typeface="Open Sans"/>
              <a:cs typeface="Open Sans"/>
              <a:sym typeface="Open Sans"/>
            </a:endParaRPr>
          </a:p>
          <a:p>
            <a:pPr algn="just">
              <a:lnSpc>
                <a:spcPts val="8498"/>
              </a:lnSpc>
            </a:pPr>
            <a:endParaRPr lang="en-US" sz="6070">
              <a:solidFill>
                <a:srgbClr val="000000"/>
              </a:solidFill>
              <a:latin typeface="Open Sans"/>
              <a:ea typeface="Open Sans"/>
              <a:cs typeface="Open Sans"/>
              <a:sym typeface="Open Sans"/>
            </a:endParaRPr>
          </a:p>
        </p:txBody>
      </p:sp>
      <p:sp>
        <p:nvSpPr>
          <p:cNvPr id="13" name="TextBox 13"/>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4" name="TextBox 14"/>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
        <p:nvSpPr>
          <p:cNvPr id="15" name="TextBox 15"/>
          <p:cNvSpPr txBox="1"/>
          <p:nvPr/>
        </p:nvSpPr>
        <p:spPr>
          <a:xfrm>
            <a:off x="3067241" y="1834927"/>
            <a:ext cx="22022947" cy="3345344"/>
          </a:xfrm>
          <a:prstGeom prst="rect">
            <a:avLst/>
          </a:prstGeom>
        </p:spPr>
        <p:txBody>
          <a:bodyPr lIns="0" tIns="0" rIns="0" bIns="0" rtlCol="0" anchor="t">
            <a:spAutoFit/>
          </a:bodyPr>
          <a:lstStyle/>
          <a:p>
            <a:pPr algn="ctr">
              <a:lnSpc>
                <a:spcPts val="24604"/>
              </a:lnSpc>
            </a:pPr>
            <a:r>
              <a:rPr lang="en-US" sz="17574">
                <a:solidFill>
                  <a:srgbClr val="88AF32"/>
                </a:solidFill>
                <a:latin typeface="Cranberry"/>
                <a:ea typeface="Cranberry"/>
                <a:cs typeface="Cranberry"/>
                <a:sym typeface="Cranberry"/>
              </a:rPr>
              <a:t>Teoría de las colas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6"/>
            <a:stretch>
              <a:fillRect t="-2861" b="-2861"/>
            </a:stretch>
          </a:blipFill>
        </p:spPr>
      </p:sp>
      <p:grpSp>
        <p:nvGrpSpPr>
          <p:cNvPr id="5" name="Group 5"/>
          <p:cNvGrpSpPr/>
          <p:nvPr/>
        </p:nvGrpSpPr>
        <p:grpSpPr>
          <a:xfrm>
            <a:off x="841088" y="1882708"/>
            <a:ext cx="48179647" cy="28579200"/>
            <a:chOff x="0" y="0"/>
            <a:chExt cx="6428188" cy="3813072"/>
          </a:xfrm>
        </p:grpSpPr>
        <p:sp>
          <p:nvSpPr>
            <p:cNvPr id="6" name="Freeform 6"/>
            <p:cNvSpPr/>
            <p:nvPr/>
          </p:nvSpPr>
          <p:spPr>
            <a:xfrm>
              <a:off x="0" y="0"/>
              <a:ext cx="6428188" cy="3813072"/>
            </a:xfrm>
            <a:custGeom>
              <a:avLst/>
              <a:gdLst/>
              <a:ahLst/>
              <a:cxnLst/>
              <a:rect l="l" t="t" r="r" b="b"/>
              <a:pathLst>
                <a:path w="6428188" h="3813072">
                  <a:moveTo>
                    <a:pt x="0" y="0"/>
                  </a:moveTo>
                  <a:lnTo>
                    <a:pt x="6428188" y="0"/>
                  </a:lnTo>
                  <a:lnTo>
                    <a:pt x="6428188" y="3813072"/>
                  </a:lnTo>
                  <a:lnTo>
                    <a:pt x="0" y="3813072"/>
                  </a:lnTo>
                  <a:close/>
                </a:path>
              </a:pathLst>
            </a:custGeom>
            <a:solidFill>
              <a:srgbClr val="FFFFFF"/>
            </a:solidFill>
          </p:spPr>
        </p:sp>
      </p:grpSp>
      <p:sp>
        <p:nvSpPr>
          <p:cNvPr id="7" name="Freeform 7"/>
          <p:cNvSpPr/>
          <p:nvPr/>
        </p:nvSpPr>
        <p:spPr>
          <a:xfrm>
            <a:off x="26862323" y="3129554"/>
            <a:ext cx="19867458" cy="13042754"/>
          </a:xfrm>
          <a:custGeom>
            <a:avLst/>
            <a:gdLst/>
            <a:ahLst/>
            <a:cxnLst/>
            <a:rect l="l" t="t" r="r" b="b"/>
            <a:pathLst>
              <a:path w="19867458" h="13042754">
                <a:moveTo>
                  <a:pt x="0" y="0"/>
                </a:moveTo>
                <a:lnTo>
                  <a:pt x="19867458" y="0"/>
                </a:lnTo>
                <a:lnTo>
                  <a:pt x="19867458" y="13042754"/>
                </a:lnTo>
                <a:lnTo>
                  <a:pt x="0" y="13042754"/>
                </a:lnTo>
                <a:lnTo>
                  <a:pt x="0" y="0"/>
                </a:lnTo>
                <a:close/>
              </a:path>
            </a:pathLst>
          </a:custGeom>
          <a:blipFill>
            <a:blip r:embed="rId7"/>
            <a:stretch>
              <a:fillRect t="-7122" b="-7122"/>
            </a:stretch>
          </a:blipFill>
        </p:spPr>
      </p:sp>
      <p:sp>
        <p:nvSpPr>
          <p:cNvPr id="8" name="Freeform 8"/>
          <p:cNvSpPr/>
          <p:nvPr/>
        </p:nvSpPr>
        <p:spPr>
          <a:xfrm>
            <a:off x="28777672" y="16976137"/>
            <a:ext cx="17229418" cy="12353168"/>
          </a:xfrm>
          <a:custGeom>
            <a:avLst/>
            <a:gdLst/>
            <a:ahLst/>
            <a:cxnLst/>
            <a:rect l="l" t="t" r="r" b="b"/>
            <a:pathLst>
              <a:path w="17229418" h="12353168">
                <a:moveTo>
                  <a:pt x="0" y="0"/>
                </a:moveTo>
                <a:lnTo>
                  <a:pt x="17229418" y="0"/>
                </a:lnTo>
                <a:lnTo>
                  <a:pt x="17229418" y="12353167"/>
                </a:lnTo>
                <a:lnTo>
                  <a:pt x="0" y="12353167"/>
                </a:lnTo>
                <a:lnTo>
                  <a:pt x="0" y="0"/>
                </a:lnTo>
                <a:close/>
              </a:path>
            </a:pathLst>
          </a:custGeom>
          <a:blipFill>
            <a:blip r:embed="rId8"/>
            <a:stretch>
              <a:fillRect/>
            </a:stretch>
          </a:blipFill>
        </p:spPr>
      </p:sp>
      <p:sp>
        <p:nvSpPr>
          <p:cNvPr id="9" name="TextBox 9"/>
          <p:cNvSpPr txBox="1"/>
          <p:nvPr/>
        </p:nvSpPr>
        <p:spPr>
          <a:xfrm>
            <a:off x="2626055" y="1730308"/>
            <a:ext cx="22304856" cy="27598996"/>
          </a:xfrm>
          <a:prstGeom prst="rect">
            <a:avLst/>
          </a:prstGeom>
        </p:spPr>
        <p:txBody>
          <a:bodyPr lIns="0" tIns="0" rIns="0" bIns="0" rtlCol="0" anchor="t">
            <a:spAutoFit/>
          </a:bodyPr>
          <a:lstStyle/>
          <a:p>
            <a:pPr algn="ctr">
              <a:lnSpc>
                <a:spcPts val="11479"/>
              </a:lnSpc>
            </a:pPr>
            <a:r>
              <a:rPr lang="en-US" sz="8199">
                <a:solidFill>
                  <a:srgbClr val="000000"/>
                </a:solidFill>
                <a:latin typeface="Open Sans"/>
                <a:ea typeface="Open Sans"/>
                <a:cs typeface="Open Sans"/>
                <a:sym typeface="Open Sans"/>
              </a:rPr>
              <a:t>La teoría de las colas utiliza modelos matemáticos para analizar y optimizar los sistemas de espera. Algunos de los modelos más comunes son:</a:t>
            </a:r>
          </a:p>
          <a:p>
            <a:pPr algn="ctr">
              <a:lnSpc>
                <a:spcPts val="11479"/>
              </a:lnSpc>
            </a:pPr>
            <a:endParaRPr lang="en-US" sz="8199">
              <a:solidFill>
                <a:srgbClr val="000000"/>
              </a:solidFill>
              <a:latin typeface="Open Sans"/>
              <a:ea typeface="Open Sans"/>
              <a:cs typeface="Open Sans"/>
              <a:sym typeface="Open Sans"/>
            </a:endParaRPr>
          </a:p>
          <a:p>
            <a:pPr algn="ctr">
              <a:lnSpc>
                <a:spcPts val="11479"/>
              </a:lnSpc>
            </a:pPr>
            <a:r>
              <a:rPr lang="en-US" sz="8199">
                <a:solidFill>
                  <a:srgbClr val="000000"/>
                </a:solidFill>
                <a:latin typeface="Open Sans"/>
                <a:ea typeface="Open Sans"/>
                <a:cs typeface="Open Sans"/>
                <a:sym typeface="Open Sans"/>
              </a:rPr>
              <a:t>1. Modelo M/M/1: un modelo simple de cola con una sola estación de servicio y llegadas y servicios que siguen una distribución de Poisson.</a:t>
            </a:r>
          </a:p>
          <a:p>
            <a:pPr algn="ctr">
              <a:lnSpc>
                <a:spcPts val="11479"/>
              </a:lnSpc>
            </a:pPr>
            <a:endParaRPr lang="en-US" sz="8199">
              <a:solidFill>
                <a:srgbClr val="000000"/>
              </a:solidFill>
              <a:latin typeface="Open Sans"/>
              <a:ea typeface="Open Sans"/>
              <a:cs typeface="Open Sans"/>
              <a:sym typeface="Open Sans"/>
            </a:endParaRPr>
          </a:p>
          <a:p>
            <a:pPr algn="ctr">
              <a:lnSpc>
                <a:spcPts val="11479"/>
              </a:lnSpc>
            </a:pPr>
            <a:r>
              <a:rPr lang="en-US" sz="8199">
                <a:solidFill>
                  <a:srgbClr val="000000"/>
                </a:solidFill>
                <a:latin typeface="Open Sans"/>
                <a:ea typeface="Open Sans"/>
                <a:cs typeface="Open Sans"/>
                <a:sym typeface="Open Sans"/>
              </a:rPr>
              <a:t>2. Modelo M/M/c: un modelo de cola con múltiples estaciones de servicio y llegadas y servicios que siguen una distribución de Poisson.</a:t>
            </a:r>
          </a:p>
          <a:p>
            <a:pPr algn="ctr">
              <a:lnSpc>
                <a:spcPts val="11479"/>
              </a:lnSpc>
            </a:pPr>
            <a:endParaRPr lang="en-US" sz="8199">
              <a:solidFill>
                <a:srgbClr val="000000"/>
              </a:solidFill>
              <a:latin typeface="Open Sans"/>
              <a:ea typeface="Open Sans"/>
              <a:cs typeface="Open Sans"/>
              <a:sym typeface="Open Sans"/>
            </a:endParaRPr>
          </a:p>
          <a:p>
            <a:pPr algn="ctr">
              <a:lnSpc>
                <a:spcPts val="11479"/>
              </a:lnSpc>
            </a:pPr>
            <a:r>
              <a:rPr lang="en-US" sz="8199">
                <a:solidFill>
                  <a:srgbClr val="000000"/>
                </a:solidFill>
                <a:latin typeface="Open Sans"/>
                <a:ea typeface="Open Sans"/>
                <a:cs typeface="Open Sans"/>
                <a:sym typeface="Open Sans"/>
              </a:rPr>
              <a:t>3. Modelo M/G/1: un modelo de cola con una sola estación de servicio y llegadas que siguen una distribución de Poisson y servicios que siguen una distribución general.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6"/>
            <a:stretch>
              <a:fillRect t="-2861" b="-2861"/>
            </a:stretch>
          </a:blipFill>
        </p:spPr>
      </p:sp>
      <p:grpSp>
        <p:nvGrpSpPr>
          <p:cNvPr id="5" name="Group 5"/>
          <p:cNvGrpSpPr/>
          <p:nvPr/>
        </p:nvGrpSpPr>
        <p:grpSpPr>
          <a:xfrm>
            <a:off x="1223776" y="1961618"/>
            <a:ext cx="49896899" cy="28301050"/>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24214654" y="7860557"/>
            <a:ext cx="24806081" cy="16503172"/>
          </a:xfrm>
          <a:custGeom>
            <a:avLst/>
            <a:gdLst/>
            <a:ahLst/>
            <a:cxnLst/>
            <a:rect l="l" t="t" r="r" b="b"/>
            <a:pathLst>
              <a:path w="24806081" h="16503172">
                <a:moveTo>
                  <a:pt x="0" y="0"/>
                </a:moveTo>
                <a:lnTo>
                  <a:pt x="24806081" y="0"/>
                </a:lnTo>
                <a:lnTo>
                  <a:pt x="24806081" y="16503172"/>
                </a:lnTo>
                <a:lnTo>
                  <a:pt x="0" y="16503172"/>
                </a:lnTo>
                <a:lnTo>
                  <a:pt x="0" y="0"/>
                </a:lnTo>
                <a:close/>
              </a:path>
            </a:pathLst>
          </a:custGeom>
          <a:blipFill>
            <a:blip r:embed="rId7"/>
            <a:stretch>
              <a:fillRect r="-1253"/>
            </a:stretch>
          </a:blipFill>
        </p:spPr>
      </p:sp>
      <p:sp>
        <p:nvSpPr>
          <p:cNvPr id="8" name="TextBox 8"/>
          <p:cNvSpPr txBox="1"/>
          <p:nvPr/>
        </p:nvSpPr>
        <p:spPr>
          <a:xfrm>
            <a:off x="1708273" y="1638515"/>
            <a:ext cx="25599295" cy="4246196"/>
          </a:xfrm>
          <a:prstGeom prst="rect">
            <a:avLst/>
          </a:prstGeom>
        </p:spPr>
        <p:txBody>
          <a:bodyPr lIns="0" tIns="0" rIns="0" bIns="0" rtlCol="0" anchor="t">
            <a:spAutoFit/>
          </a:bodyPr>
          <a:lstStyle/>
          <a:p>
            <a:pPr algn="ctr">
              <a:lnSpc>
                <a:spcPts val="31240"/>
              </a:lnSpc>
            </a:pPr>
            <a:r>
              <a:rPr lang="en-US" sz="22314">
                <a:solidFill>
                  <a:srgbClr val="88AF32"/>
                </a:solidFill>
                <a:latin typeface="Cranberry"/>
                <a:ea typeface="Cranberry"/>
                <a:cs typeface="Cranberry"/>
                <a:sym typeface="Cranberry"/>
              </a:rPr>
              <a:t>Teorías de juegos </a:t>
            </a:r>
          </a:p>
        </p:txBody>
      </p:sp>
      <p:sp>
        <p:nvSpPr>
          <p:cNvPr id="9" name="TextBox 9"/>
          <p:cNvSpPr txBox="1"/>
          <p:nvPr/>
        </p:nvSpPr>
        <p:spPr>
          <a:xfrm>
            <a:off x="2310994" y="5665636"/>
            <a:ext cx="21483417" cy="23696776"/>
          </a:xfrm>
          <a:prstGeom prst="rect">
            <a:avLst/>
          </a:prstGeom>
        </p:spPr>
        <p:txBody>
          <a:bodyPr lIns="0" tIns="0" rIns="0" bIns="0" rtlCol="0" anchor="t">
            <a:spAutoFit/>
          </a:bodyPr>
          <a:lstStyle/>
          <a:p>
            <a:pPr algn="ctr">
              <a:lnSpc>
                <a:spcPts val="15652"/>
              </a:lnSpc>
            </a:pPr>
            <a:r>
              <a:rPr lang="en-US" sz="11180">
                <a:solidFill>
                  <a:srgbClr val="000000"/>
                </a:solidFill>
                <a:latin typeface="Open Sans"/>
                <a:ea typeface="Open Sans"/>
                <a:cs typeface="Open Sans"/>
                <a:sym typeface="Open Sans"/>
              </a:rPr>
              <a:t>Analiza situaciones donde la estrategia de una persona o entidad depende de las acciones de otras, y puede ser aplicada a diversas situaciones reales. Un ejemplo clásico es el "dilema del prisionero", donde dos individuos, arrestados por un crimen, deben decidir si delatan al otro o no, con consecuencias diferentes según sus decisiones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a:off x="-965236" y="5804319"/>
            <a:ext cx="46252085" cy="25843353"/>
          </a:xfrm>
          <a:custGeom>
            <a:avLst/>
            <a:gdLst/>
            <a:ahLst/>
            <a:cxnLst/>
            <a:rect l="l" t="t" r="r" b="b"/>
            <a:pathLst>
              <a:path w="46252085" h="25843353">
                <a:moveTo>
                  <a:pt x="0" y="0"/>
                </a:moveTo>
                <a:lnTo>
                  <a:pt x="46252085" y="0"/>
                </a:lnTo>
                <a:lnTo>
                  <a:pt x="46252085" y="25843352"/>
                </a:lnTo>
                <a:lnTo>
                  <a:pt x="0" y="25843352"/>
                </a:lnTo>
                <a:lnTo>
                  <a:pt x="0" y="0"/>
                </a:lnTo>
                <a:close/>
              </a:path>
            </a:pathLst>
          </a:custGeom>
          <a:blipFill>
            <a:blip r:embed="rId2"/>
            <a:stretch>
              <a:fillRect/>
            </a:stretch>
          </a:blipFill>
        </p:spPr>
      </p:sp>
      <p:sp>
        <p:nvSpPr>
          <p:cNvPr id="3" name="Freeform 3"/>
          <p:cNvSpPr/>
          <p:nvPr/>
        </p:nvSpPr>
        <p:spPr>
          <a:xfrm rot="-1788383">
            <a:off x="38126843" y="12125059"/>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538058" y="2792704"/>
            <a:ext cx="49048997" cy="27820128"/>
            <a:chOff x="0" y="0"/>
            <a:chExt cx="6428188" cy="3646008"/>
          </a:xfrm>
        </p:grpSpPr>
        <p:sp>
          <p:nvSpPr>
            <p:cNvPr id="5" name="Freeform 5"/>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6" name="Freeform 6"/>
          <p:cNvSpPr/>
          <p:nvPr/>
        </p:nvSpPr>
        <p:spPr>
          <a:xfrm>
            <a:off x="10790974" y="17306276"/>
            <a:ext cx="27440277" cy="13306556"/>
          </a:xfrm>
          <a:custGeom>
            <a:avLst/>
            <a:gdLst/>
            <a:ahLst/>
            <a:cxnLst/>
            <a:rect l="l" t="t" r="r" b="b"/>
            <a:pathLst>
              <a:path w="27440277" h="13306556">
                <a:moveTo>
                  <a:pt x="0" y="0"/>
                </a:moveTo>
                <a:lnTo>
                  <a:pt x="27440277" y="0"/>
                </a:lnTo>
                <a:lnTo>
                  <a:pt x="27440277" y="13306556"/>
                </a:lnTo>
                <a:lnTo>
                  <a:pt x="0" y="13306556"/>
                </a:lnTo>
                <a:lnTo>
                  <a:pt x="0" y="0"/>
                </a:lnTo>
                <a:close/>
              </a:path>
            </a:pathLst>
          </a:custGeom>
          <a:blipFill>
            <a:blip r:embed="rId5"/>
            <a:stretch>
              <a:fillRect/>
            </a:stretch>
          </a:blipFill>
        </p:spPr>
      </p:sp>
      <p:sp>
        <p:nvSpPr>
          <p:cNvPr id="7" name="TextBox 7"/>
          <p:cNvSpPr txBox="1"/>
          <p:nvPr/>
        </p:nvSpPr>
        <p:spPr>
          <a:xfrm>
            <a:off x="1368877" y="3352223"/>
            <a:ext cx="24686106" cy="4085042"/>
          </a:xfrm>
          <a:prstGeom prst="rect">
            <a:avLst/>
          </a:prstGeom>
        </p:spPr>
        <p:txBody>
          <a:bodyPr lIns="0" tIns="0" rIns="0" bIns="0" rtlCol="0" anchor="t">
            <a:spAutoFit/>
          </a:bodyPr>
          <a:lstStyle/>
          <a:p>
            <a:pPr algn="ctr">
              <a:lnSpc>
                <a:spcPts val="30106"/>
              </a:lnSpc>
            </a:pPr>
            <a:r>
              <a:rPr lang="en-US" sz="21504">
                <a:solidFill>
                  <a:srgbClr val="87AE2F"/>
                </a:solidFill>
                <a:latin typeface="Cranberry"/>
                <a:ea typeface="Cranberry"/>
                <a:cs typeface="Cranberry"/>
                <a:sym typeface="Cranberry"/>
              </a:rPr>
              <a:t>Teorías de grafos </a:t>
            </a:r>
          </a:p>
        </p:txBody>
      </p:sp>
      <p:sp>
        <p:nvSpPr>
          <p:cNvPr id="8" name="TextBox 8"/>
          <p:cNvSpPr txBox="1"/>
          <p:nvPr/>
        </p:nvSpPr>
        <p:spPr>
          <a:xfrm>
            <a:off x="0" y="8293374"/>
            <a:ext cx="50125113" cy="8457316"/>
          </a:xfrm>
          <a:prstGeom prst="rect">
            <a:avLst/>
          </a:prstGeom>
        </p:spPr>
        <p:txBody>
          <a:bodyPr lIns="0" tIns="0" rIns="0" bIns="0" rtlCol="0" anchor="t">
            <a:spAutoFit/>
          </a:bodyPr>
          <a:lstStyle/>
          <a:p>
            <a:pPr algn="ctr">
              <a:lnSpc>
                <a:spcPts val="13436"/>
              </a:lnSpc>
            </a:pPr>
            <a:r>
              <a:rPr lang="en-US" sz="9597">
                <a:solidFill>
                  <a:srgbClr val="000000"/>
                </a:solidFill>
                <a:latin typeface="Open Sans"/>
                <a:ea typeface="Open Sans"/>
                <a:cs typeface="Open Sans"/>
                <a:sym typeface="Open Sans"/>
              </a:rPr>
              <a:t>También llamada análisis de redes, ofrece herramientas valiosas para la gestión y administración, al permitir modelar y analizar relaciones complejas entre elementos, como en redes de comunicación, procesos de producción o jerarquías organizacionales. Esta teoría puede ser útil para optimizar rutas, identificar puntos críticos, comprender dinámicas de cambio y tomar decisiones estratégicas.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843767" y="10510979"/>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6"/>
            <a:stretch>
              <a:fillRect t="-2861" b="-2861"/>
            </a:stretch>
          </a:blipFill>
        </p:spPr>
      </p:sp>
      <p:sp>
        <p:nvSpPr>
          <p:cNvPr id="5" name="Freeform 5"/>
          <p:cNvSpPr/>
          <p:nvPr/>
        </p:nvSpPr>
        <p:spPr>
          <a:xfrm rot="-1788383">
            <a:off x="27985769" y="10652980"/>
            <a:ext cx="32212407" cy="25477085"/>
          </a:xfrm>
          <a:custGeom>
            <a:avLst/>
            <a:gdLst/>
            <a:ahLst/>
            <a:cxnLst/>
            <a:rect l="l" t="t" r="r" b="b"/>
            <a:pathLst>
              <a:path w="32212407" h="25477085">
                <a:moveTo>
                  <a:pt x="0" y="0"/>
                </a:moveTo>
                <a:lnTo>
                  <a:pt x="32212406" y="0"/>
                </a:lnTo>
                <a:lnTo>
                  <a:pt x="32212406" y="25477086"/>
                </a:lnTo>
                <a:lnTo>
                  <a:pt x="0" y="25477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788383">
            <a:off x="28127770" y="10794982"/>
            <a:ext cx="32212407" cy="25477085"/>
          </a:xfrm>
          <a:custGeom>
            <a:avLst/>
            <a:gdLst/>
            <a:ahLst/>
            <a:cxnLst/>
            <a:rect l="l" t="t" r="r" b="b"/>
            <a:pathLst>
              <a:path w="32212407" h="25477085">
                <a:moveTo>
                  <a:pt x="0" y="0"/>
                </a:moveTo>
                <a:lnTo>
                  <a:pt x="32212407" y="0"/>
                </a:lnTo>
                <a:lnTo>
                  <a:pt x="32212407" y="25477086"/>
                </a:lnTo>
                <a:lnTo>
                  <a:pt x="0" y="25477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1788383">
            <a:off x="28269772" y="10936984"/>
            <a:ext cx="32212407" cy="25477085"/>
          </a:xfrm>
          <a:custGeom>
            <a:avLst/>
            <a:gdLst/>
            <a:ahLst/>
            <a:cxnLst/>
            <a:rect l="l" t="t" r="r" b="b"/>
            <a:pathLst>
              <a:path w="32212407" h="25477085">
                <a:moveTo>
                  <a:pt x="0" y="0"/>
                </a:moveTo>
                <a:lnTo>
                  <a:pt x="32212407" y="0"/>
                </a:lnTo>
                <a:lnTo>
                  <a:pt x="32212407"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1788383">
            <a:off x="28411774" y="11078986"/>
            <a:ext cx="32212407" cy="25477085"/>
          </a:xfrm>
          <a:custGeom>
            <a:avLst/>
            <a:gdLst/>
            <a:ahLst/>
            <a:cxnLst/>
            <a:rect l="l" t="t" r="r" b="b"/>
            <a:pathLst>
              <a:path w="32212407" h="25477085">
                <a:moveTo>
                  <a:pt x="0" y="0"/>
                </a:moveTo>
                <a:lnTo>
                  <a:pt x="32212407" y="0"/>
                </a:lnTo>
                <a:lnTo>
                  <a:pt x="32212407"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9" name="Group 9"/>
          <p:cNvGrpSpPr/>
          <p:nvPr/>
        </p:nvGrpSpPr>
        <p:grpSpPr>
          <a:xfrm>
            <a:off x="538058" y="2792704"/>
            <a:ext cx="49048997" cy="27820128"/>
            <a:chOff x="0" y="0"/>
            <a:chExt cx="6428188" cy="3646008"/>
          </a:xfrm>
        </p:grpSpPr>
        <p:sp>
          <p:nvSpPr>
            <p:cNvPr id="10" name="Freeform 10"/>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11" name="TextBox 11"/>
          <p:cNvSpPr txBox="1"/>
          <p:nvPr/>
        </p:nvSpPr>
        <p:spPr>
          <a:xfrm>
            <a:off x="869304" y="8114833"/>
            <a:ext cx="48151431" cy="7070491"/>
          </a:xfrm>
          <a:prstGeom prst="rect">
            <a:avLst/>
          </a:prstGeom>
        </p:spPr>
        <p:txBody>
          <a:bodyPr lIns="0" tIns="0" rIns="0" bIns="0" rtlCol="0" anchor="t">
            <a:spAutoFit/>
          </a:bodyPr>
          <a:lstStyle/>
          <a:p>
            <a:pPr algn="ctr">
              <a:lnSpc>
                <a:spcPts val="14088"/>
              </a:lnSpc>
            </a:pPr>
            <a:r>
              <a:rPr lang="en-US" sz="10063">
                <a:solidFill>
                  <a:srgbClr val="000000"/>
                </a:solidFill>
                <a:latin typeface="Open Sans"/>
                <a:ea typeface="Open Sans"/>
                <a:cs typeface="Open Sans"/>
                <a:sym typeface="Open Sans"/>
              </a:rPr>
              <a:t>Es una disciplina que combina técnicas matemáticas y analíticas para optimizar decisiones y resolver problemas más complejos en la administración. Se enfocan en la aplicación de métodos cuantitativos para analizar y mejorar procesos, sistemas y decisiones en organizaciones</a:t>
            </a:r>
          </a:p>
        </p:txBody>
      </p:sp>
      <p:sp>
        <p:nvSpPr>
          <p:cNvPr id="12" name="TextBox 12"/>
          <p:cNvSpPr txBox="1"/>
          <p:nvPr/>
        </p:nvSpPr>
        <p:spPr>
          <a:xfrm>
            <a:off x="-497781" y="3161538"/>
            <a:ext cx="51120675" cy="4148572"/>
          </a:xfrm>
          <a:prstGeom prst="rect">
            <a:avLst/>
          </a:prstGeom>
        </p:spPr>
        <p:txBody>
          <a:bodyPr lIns="0" tIns="0" rIns="0" bIns="0" rtlCol="0" anchor="t">
            <a:spAutoFit/>
          </a:bodyPr>
          <a:lstStyle/>
          <a:p>
            <a:pPr algn="ctr">
              <a:lnSpc>
                <a:spcPts val="37829"/>
              </a:lnSpc>
            </a:pPr>
            <a:r>
              <a:rPr lang="en-US" sz="20000" dirty="0">
                <a:solidFill>
                  <a:srgbClr val="88AF32"/>
                </a:solidFill>
                <a:latin typeface="Cranberry"/>
                <a:ea typeface="Cranberry"/>
                <a:cs typeface="Cranberry"/>
                <a:sym typeface="Cranberry"/>
              </a:rPr>
              <a:t>INVESTIGACIÓN DE OPERACIONES </a:t>
            </a:r>
          </a:p>
        </p:txBody>
      </p:sp>
      <p:sp>
        <p:nvSpPr>
          <p:cNvPr id="13" name="TextBox 13"/>
          <p:cNvSpPr txBox="1"/>
          <p:nvPr/>
        </p:nvSpPr>
        <p:spPr>
          <a:xfrm>
            <a:off x="0" y="15735100"/>
            <a:ext cx="46662461" cy="12694859"/>
          </a:xfrm>
          <a:prstGeom prst="rect">
            <a:avLst/>
          </a:prstGeom>
        </p:spPr>
        <p:txBody>
          <a:bodyPr lIns="0" tIns="0" rIns="0" bIns="0" rtlCol="0" anchor="t">
            <a:spAutoFit/>
          </a:bodyPr>
          <a:lstStyle/>
          <a:p>
            <a:pPr algn="ctr">
              <a:lnSpc>
                <a:spcPts val="16777"/>
              </a:lnSpc>
            </a:pPr>
            <a:r>
              <a:rPr lang="en-US" sz="11983" b="1">
                <a:solidFill>
                  <a:srgbClr val="000000"/>
                </a:solidFill>
                <a:latin typeface="Open Sans Bold"/>
                <a:ea typeface="Open Sans Bold"/>
                <a:cs typeface="Open Sans Bold"/>
                <a:sym typeface="Open Sans Bold"/>
              </a:rPr>
              <a:t>Ejemplos de industrias</a:t>
            </a:r>
            <a:r>
              <a:rPr lang="en-US" sz="11983">
                <a:solidFill>
                  <a:srgbClr val="000000"/>
                </a:solidFill>
                <a:latin typeface="Open Sans"/>
                <a:ea typeface="Open Sans"/>
                <a:cs typeface="Open Sans"/>
                <a:sym typeface="Open Sans"/>
              </a:rPr>
              <a:t> </a:t>
            </a:r>
          </a:p>
          <a:p>
            <a:pPr marL="2587269" lvl="1" indent="-1293634" algn="l">
              <a:lnSpc>
                <a:spcPts val="16777"/>
              </a:lnSpc>
              <a:buFont typeface="Arial"/>
              <a:buChar char="•"/>
            </a:pPr>
            <a:r>
              <a:rPr lang="en-US" sz="11983" b="1">
                <a:solidFill>
                  <a:srgbClr val="000000"/>
                </a:solidFill>
                <a:latin typeface="Open Sans Bold"/>
                <a:ea typeface="Open Sans Bold"/>
                <a:cs typeface="Open Sans Bold"/>
                <a:sym typeface="Open Sans Bold"/>
              </a:rPr>
              <a:t>Manufactura</a:t>
            </a:r>
            <a:r>
              <a:rPr lang="en-US" sz="11983">
                <a:solidFill>
                  <a:srgbClr val="000000"/>
                </a:solidFill>
                <a:latin typeface="Open Sans"/>
                <a:ea typeface="Open Sans"/>
                <a:cs typeface="Open Sans"/>
                <a:sym typeface="Open Sans"/>
              </a:rPr>
              <a:t>: optimizar la producción y la logística</a:t>
            </a:r>
          </a:p>
          <a:p>
            <a:pPr marL="2587269" lvl="1" indent="-1293634" algn="l">
              <a:lnSpc>
                <a:spcPts val="16777"/>
              </a:lnSpc>
              <a:buFont typeface="Arial"/>
              <a:buChar char="•"/>
            </a:pPr>
            <a:r>
              <a:rPr lang="en-US" sz="11983">
                <a:solidFill>
                  <a:srgbClr val="000000"/>
                </a:solidFill>
                <a:latin typeface="Open Sans"/>
                <a:ea typeface="Open Sans"/>
                <a:cs typeface="Open Sans"/>
                <a:sym typeface="Open Sans"/>
              </a:rPr>
              <a:t> </a:t>
            </a:r>
            <a:r>
              <a:rPr lang="en-US" sz="11983" b="1">
                <a:solidFill>
                  <a:srgbClr val="000000"/>
                </a:solidFill>
                <a:latin typeface="Open Sans Bold"/>
                <a:ea typeface="Open Sans Bold"/>
                <a:cs typeface="Open Sans Bold"/>
                <a:sym typeface="Open Sans Bold"/>
              </a:rPr>
              <a:t>transporte</a:t>
            </a:r>
            <a:r>
              <a:rPr lang="en-US" sz="11983">
                <a:solidFill>
                  <a:srgbClr val="000000"/>
                </a:solidFill>
                <a:latin typeface="Open Sans"/>
                <a:ea typeface="Open Sans"/>
                <a:cs typeface="Open Sans"/>
                <a:sym typeface="Open Sans"/>
              </a:rPr>
              <a:t> :optimizar las rutas y los horarios de transporte </a:t>
            </a:r>
          </a:p>
          <a:p>
            <a:pPr marL="2587269" lvl="1" indent="-1293634" algn="just">
              <a:lnSpc>
                <a:spcPts val="16777"/>
              </a:lnSpc>
              <a:buFont typeface="Arial"/>
              <a:buChar char="•"/>
            </a:pPr>
            <a:r>
              <a:rPr lang="en-US" sz="11983" b="1">
                <a:solidFill>
                  <a:srgbClr val="000000"/>
                </a:solidFill>
                <a:latin typeface="Open Sans Bold"/>
                <a:ea typeface="Open Sans Bold"/>
                <a:cs typeface="Open Sans Bold"/>
                <a:sym typeface="Open Sans Bold"/>
              </a:rPr>
              <a:t>finanzas</a:t>
            </a:r>
            <a:r>
              <a:rPr lang="en-US" sz="11983">
                <a:solidFill>
                  <a:srgbClr val="000000"/>
                </a:solidFill>
                <a:latin typeface="Open Sans"/>
                <a:ea typeface="Open Sans"/>
                <a:cs typeface="Open Sans"/>
                <a:sym typeface="Open Sans"/>
              </a:rPr>
              <a:t> :analizar y optimizar las inversiones y los riesgos </a:t>
            </a:r>
          </a:p>
          <a:p>
            <a:pPr marL="2587269" lvl="1" indent="-1293634" algn="just">
              <a:lnSpc>
                <a:spcPts val="16777"/>
              </a:lnSpc>
              <a:buFont typeface="Arial"/>
              <a:buChar char="•"/>
            </a:pPr>
            <a:r>
              <a:rPr lang="en-US" sz="11983" b="1">
                <a:solidFill>
                  <a:srgbClr val="000000"/>
                </a:solidFill>
                <a:latin typeface="Open Sans Bold"/>
                <a:ea typeface="Open Sans Bold"/>
                <a:cs typeface="Open Sans Bold"/>
                <a:sym typeface="Open Sans Bold"/>
              </a:rPr>
              <a:t>salud: </a:t>
            </a:r>
            <a:r>
              <a:rPr lang="en-US" sz="11983">
                <a:solidFill>
                  <a:srgbClr val="000000"/>
                </a:solidFill>
                <a:latin typeface="Open Sans"/>
                <a:ea typeface="Open Sans"/>
                <a:cs typeface="Open Sans"/>
                <a:sym typeface="Open Sans"/>
              </a:rPr>
              <a:t>optimizar la asignación de recursos y la gestión de pacientes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646434" y="3418991"/>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5562328" y="19909041"/>
            <a:ext cx="23389631" cy="8819121"/>
          </a:xfrm>
          <a:prstGeom prst="rect">
            <a:avLst/>
          </a:prstGeom>
        </p:spPr>
        <p:txBody>
          <a:bodyPr lIns="0" tIns="0" rIns="0" bIns="0" rtlCol="0" anchor="t">
            <a:spAutoFit/>
          </a:bodyPr>
          <a:lstStyle/>
          <a:p>
            <a:pPr algn="l">
              <a:lnSpc>
                <a:spcPts val="8936"/>
              </a:lnSpc>
            </a:pPr>
            <a:r>
              <a:rPr lang="en-US" sz="5840" b="1">
                <a:solidFill>
                  <a:srgbClr val="000000"/>
                </a:solidFill>
                <a:latin typeface="Open Sans Bold"/>
                <a:ea typeface="Open Sans Bold"/>
                <a:cs typeface="Open Sans Bold"/>
                <a:sym typeface="Open Sans Bold"/>
              </a:rPr>
              <a:t>Los principios básicos que rigen esta escuela son:</a:t>
            </a:r>
          </a:p>
          <a:p>
            <a:pPr marL="1260994" lvl="1" indent="-630497" algn="l">
              <a:lnSpc>
                <a:spcPts val="8936"/>
              </a:lnSpc>
              <a:buFont typeface="Arial"/>
              <a:buChar char="•"/>
            </a:pPr>
            <a:r>
              <a:rPr lang="en-US" sz="5840" b="1">
                <a:solidFill>
                  <a:srgbClr val="000000"/>
                </a:solidFill>
                <a:latin typeface="Open Sans Bold"/>
                <a:ea typeface="Open Sans Bold"/>
                <a:cs typeface="Open Sans Bold"/>
                <a:sym typeface="Open Sans Bold"/>
              </a:rPr>
              <a:t>Uso de modelos cuantitativos para la toma de decisiones.</a:t>
            </a:r>
          </a:p>
          <a:p>
            <a:pPr marL="1260994" lvl="1" indent="-630497" algn="l">
              <a:lnSpc>
                <a:spcPts val="8936"/>
              </a:lnSpc>
              <a:buFont typeface="Arial"/>
              <a:buChar char="•"/>
            </a:pPr>
            <a:r>
              <a:rPr lang="en-US" sz="5840" b="1">
                <a:solidFill>
                  <a:srgbClr val="000000"/>
                </a:solidFill>
                <a:latin typeface="Open Sans Bold"/>
                <a:ea typeface="Open Sans Bold"/>
                <a:cs typeface="Open Sans Bold"/>
                <a:sym typeface="Open Sans Bold"/>
              </a:rPr>
              <a:t>Optimización de recursos.</a:t>
            </a:r>
          </a:p>
          <a:p>
            <a:pPr marL="1260994" lvl="1" indent="-630497" algn="l">
              <a:lnSpc>
                <a:spcPts val="8936"/>
              </a:lnSpc>
              <a:buFont typeface="Arial"/>
              <a:buChar char="•"/>
            </a:pPr>
            <a:r>
              <a:rPr lang="en-US" sz="5840" b="1">
                <a:solidFill>
                  <a:srgbClr val="000000"/>
                </a:solidFill>
                <a:latin typeface="Open Sans Bold"/>
                <a:ea typeface="Open Sans Bold"/>
                <a:cs typeface="Open Sans Bold"/>
                <a:sym typeface="Open Sans Bold"/>
              </a:rPr>
              <a:t>Predicción y simulación de escenarios.</a:t>
            </a:r>
          </a:p>
          <a:p>
            <a:pPr marL="1260994" lvl="1" indent="-630497" algn="l">
              <a:lnSpc>
                <a:spcPts val="8936"/>
              </a:lnSpc>
              <a:buFont typeface="Arial"/>
              <a:buChar char="•"/>
            </a:pPr>
            <a:r>
              <a:rPr lang="en-US" sz="5840" b="1">
                <a:solidFill>
                  <a:srgbClr val="000000"/>
                </a:solidFill>
                <a:latin typeface="Open Sans Bold"/>
                <a:ea typeface="Open Sans Bold"/>
                <a:cs typeface="Open Sans Bold"/>
                <a:sym typeface="Open Sans Bold"/>
              </a:rPr>
              <a:t>Sistematización de procesos para maximizar la eficiencia.</a:t>
            </a:r>
          </a:p>
          <a:p>
            <a:pPr marL="1260994" lvl="1" indent="-630497" algn="l">
              <a:lnSpc>
                <a:spcPts val="8936"/>
              </a:lnSpc>
              <a:buFont typeface="Arial"/>
              <a:buChar char="•"/>
            </a:pPr>
            <a:r>
              <a:rPr lang="en-US" sz="5840" b="1">
                <a:solidFill>
                  <a:srgbClr val="000000"/>
                </a:solidFill>
                <a:latin typeface="Open Sans Bold"/>
                <a:ea typeface="Open Sans Bold"/>
                <a:cs typeface="Open Sans Bold"/>
                <a:sym typeface="Open Sans Bold"/>
              </a:rPr>
              <a:t>Uso intensivo de tecnologías de la información.</a:t>
            </a:r>
          </a:p>
          <a:p>
            <a:pPr algn="l">
              <a:lnSpc>
                <a:spcPts val="8365"/>
              </a:lnSpc>
            </a:pPr>
            <a:endParaRPr lang="en-US" sz="5840" b="1">
              <a:solidFill>
                <a:srgbClr val="000000"/>
              </a:solidFill>
              <a:latin typeface="Open Sans Bold"/>
              <a:ea typeface="Open Sans Bold"/>
              <a:cs typeface="Open Sans Bold"/>
              <a:sym typeface="Open Sans Bold"/>
            </a:endParaRPr>
          </a:p>
          <a:p>
            <a:pPr algn="l">
              <a:lnSpc>
                <a:spcPts val="8365"/>
              </a:lnSpc>
            </a:pPr>
            <a:endParaRPr lang="en-US" sz="5840" b="1">
              <a:solidFill>
                <a:srgbClr val="000000"/>
              </a:solidFill>
              <a:latin typeface="Open Sans Bold"/>
              <a:ea typeface="Open Sans Bold"/>
              <a:cs typeface="Open Sans Bold"/>
              <a:sym typeface="Open Sans Bold"/>
            </a:endParaRPr>
          </a:p>
        </p:txBody>
      </p:sp>
      <p:sp>
        <p:nvSpPr>
          <p:cNvPr id="10" name="Freeform 10"/>
          <p:cNvSpPr/>
          <p:nvPr/>
        </p:nvSpPr>
        <p:spPr>
          <a:xfrm>
            <a:off x="30488957" y="9821317"/>
            <a:ext cx="16979872" cy="10578514"/>
          </a:xfrm>
          <a:custGeom>
            <a:avLst/>
            <a:gdLst/>
            <a:ahLst/>
            <a:cxnLst/>
            <a:rect l="l" t="t" r="r" b="b"/>
            <a:pathLst>
              <a:path w="16979872" h="10578514">
                <a:moveTo>
                  <a:pt x="0" y="0"/>
                </a:moveTo>
                <a:lnTo>
                  <a:pt x="16979872" y="0"/>
                </a:lnTo>
                <a:lnTo>
                  <a:pt x="16979872" y="10578514"/>
                </a:lnTo>
                <a:lnTo>
                  <a:pt x="0" y="10578514"/>
                </a:lnTo>
                <a:lnTo>
                  <a:pt x="0" y="0"/>
                </a:lnTo>
                <a:close/>
              </a:path>
            </a:pathLst>
          </a:custGeom>
          <a:blipFill>
            <a:blip r:embed="rId11"/>
            <a:stretch>
              <a:fillRect/>
            </a:stretch>
          </a:blipFill>
        </p:spPr>
      </p:sp>
      <p:sp>
        <p:nvSpPr>
          <p:cNvPr id="11" name="TextBox 11"/>
          <p:cNvSpPr txBox="1"/>
          <p:nvPr/>
        </p:nvSpPr>
        <p:spPr>
          <a:xfrm>
            <a:off x="5562328" y="9640342"/>
            <a:ext cx="23389631" cy="8677119"/>
          </a:xfrm>
          <a:prstGeom prst="rect">
            <a:avLst/>
          </a:prstGeom>
        </p:spPr>
        <p:txBody>
          <a:bodyPr lIns="0" tIns="0" rIns="0" bIns="0" rtlCol="0" anchor="t">
            <a:spAutoFit/>
          </a:bodyPr>
          <a:lstStyle/>
          <a:p>
            <a:pPr algn="just">
              <a:lnSpc>
                <a:spcPts val="8651"/>
              </a:lnSpc>
            </a:pPr>
            <a:r>
              <a:rPr lang="en-US" sz="5654" b="1">
                <a:solidFill>
                  <a:srgbClr val="000000"/>
                </a:solidFill>
                <a:latin typeface="Open Sans Bold"/>
                <a:ea typeface="Open Sans Bold"/>
                <a:cs typeface="Open Sans Bold"/>
                <a:sym typeface="Open Sans Bold"/>
              </a:rPr>
              <a:t>La Escuela de las Matemáticas Organizacionales se basa en una serie de métodos y herramientas que permiten analizar y resolver problemas complejos de forma racional y estructurada.</a:t>
            </a:r>
          </a:p>
          <a:p>
            <a:pPr algn="just">
              <a:lnSpc>
                <a:spcPts val="8651"/>
              </a:lnSpc>
            </a:pPr>
            <a:r>
              <a:rPr lang="en-US" sz="5654" b="1">
                <a:solidFill>
                  <a:srgbClr val="000000"/>
                </a:solidFill>
                <a:latin typeface="Open Sans Bold"/>
                <a:ea typeface="Open Sans Bold"/>
                <a:cs typeface="Open Sans Bold"/>
                <a:sym typeface="Open Sans Bold"/>
              </a:rPr>
              <a:t>El objetivo principal de esta escuela es optimizar procesos y resolver problemas complejos mediante modelos matemáticos, con el fin de lograr una mayor eficiencia organizacional. Para ello, utiliza una variedad de métodos cuantitativos que permiten analizar datos, evaluar alternativas y predecir resultados. </a:t>
            </a:r>
          </a:p>
        </p:txBody>
      </p:sp>
      <p:sp>
        <p:nvSpPr>
          <p:cNvPr id="12" name="TextBox 12"/>
          <p:cNvSpPr txBox="1"/>
          <p:nvPr/>
        </p:nvSpPr>
        <p:spPr>
          <a:xfrm>
            <a:off x="-804359" y="3437763"/>
            <a:ext cx="53668431" cy="3740897"/>
          </a:xfrm>
          <a:prstGeom prst="rect">
            <a:avLst/>
          </a:prstGeom>
        </p:spPr>
        <p:txBody>
          <a:bodyPr lIns="0" tIns="0" rIns="0" bIns="0" rtlCol="0" anchor="t">
            <a:spAutoFit/>
          </a:bodyPr>
          <a:lstStyle/>
          <a:p>
            <a:pPr marL="0" lvl="0" indent="0" algn="ctr">
              <a:lnSpc>
                <a:spcPts val="27531"/>
              </a:lnSpc>
              <a:spcBef>
                <a:spcPct val="0"/>
              </a:spcBef>
            </a:pPr>
            <a:r>
              <a:rPr lang="en-US" sz="19665" spc="3933">
                <a:solidFill>
                  <a:srgbClr val="EA400F"/>
                </a:solidFill>
                <a:latin typeface="Cranberry"/>
                <a:ea typeface="Cranberry"/>
                <a:cs typeface="Cranberry"/>
                <a:sym typeface="Cranberry"/>
              </a:rPr>
              <a:t>MÉTODOS Y TÉCNICAS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3543718" y="3849167"/>
            <a:ext cx="43470473" cy="2765302"/>
          </a:xfrm>
          <a:prstGeom prst="rect">
            <a:avLst/>
          </a:prstGeom>
        </p:spPr>
        <p:txBody>
          <a:bodyPr lIns="0" tIns="0" rIns="0" bIns="0" rtlCol="0" anchor="t">
            <a:spAutoFit/>
          </a:bodyPr>
          <a:lstStyle/>
          <a:p>
            <a:pPr marL="0" lvl="0" indent="0" algn="ctr">
              <a:lnSpc>
                <a:spcPts val="20383"/>
              </a:lnSpc>
              <a:spcBef>
                <a:spcPct val="0"/>
              </a:spcBef>
            </a:pPr>
            <a:r>
              <a:rPr lang="en-US" sz="14559" spc="2911">
                <a:solidFill>
                  <a:srgbClr val="EA400F"/>
                </a:solidFill>
                <a:latin typeface="Cranberry"/>
                <a:ea typeface="Cranberry"/>
                <a:cs typeface="Cranberry"/>
                <a:sym typeface="Cranberry"/>
              </a:rPr>
              <a:t>METODOS</a:t>
            </a:r>
          </a:p>
        </p:txBody>
      </p:sp>
      <p:sp>
        <p:nvSpPr>
          <p:cNvPr id="10" name="TextBox 10"/>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1" name="TextBox 11"/>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2" name="TextBox 12"/>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
        <p:nvSpPr>
          <p:cNvPr id="13" name="Freeform 13"/>
          <p:cNvSpPr/>
          <p:nvPr/>
        </p:nvSpPr>
        <p:spPr>
          <a:xfrm>
            <a:off x="3543718" y="8924086"/>
            <a:ext cx="14435759" cy="13527733"/>
          </a:xfrm>
          <a:custGeom>
            <a:avLst/>
            <a:gdLst/>
            <a:ahLst/>
            <a:cxnLst/>
            <a:rect l="l" t="t" r="r" b="b"/>
            <a:pathLst>
              <a:path w="14435759" h="13527733">
                <a:moveTo>
                  <a:pt x="0" y="0"/>
                </a:moveTo>
                <a:lnTo>
                  <a:pt x="14435759" y="0"/>
                </a:lnTo>
                <a:lnTo>
                  <a:pt x="14435759" y="13527733"/>
                </a:lnTo>
                <a:lnTo>
                  <a:pt x="0" y="13527733"/>
                </a:lnTo>
                <a:lnTo>
                  <a:pt x="0" y="0"/>
                </a:lnTo>
                <a:close/>
              </a:path>
            </a:pathLst>
          </a:custGeom>
          <a:blipFill>
            <a:blip r:embed="rId11"/>
            <a:stretch>
              <a:fillRect/>
            </a:stretch>
          </a:blipFill>
        </p:spPr>
      </p:sp>
      <p:sp>
        <p:nvSpPr>
          <p:cNvPr id="14" name="TextBox 14"/>
          <p:cNvSpPr txBox="1"/>
          <p:nvPr/>
        </p:nvSpPr>
        <p:spPr>
          <a:xfrm>
            <a:off x="19198368" y="8545671"/>
            <a:ext cx="27361186" cy="17318346"/>
          </a:xfrm>
          <a:prstGeom prst="rect">
            <a:avLst/>
          </a:prstGeom>
        </p:spPr>
        <p:txBody>
          <a:bodyPr lIns="0" tIns="0" rIns="0" bIns="0" rtlCol="0" anchor="t">
            <a:spAutoFit/>
          </a:bodyPr>
          <a:lstStyle/>
          <a:p>
            <a:pPr algn="just">
              <a:lnSpc>
                <a:spcPts val="12499"/>
              </a:lnSpc>
            </a:pPr>
            <a:r>
              <a:rPr lang="en-US" sz="8169" b="1">
                <a:solidFill>
                  <a:srgbClr val="000000"/>
                </a:solidFill>
                <a:latin typeface="Open Sans Bold"/>
                <a:ea typeface="Open Sans Bold"/>
                <a:cs typeface="Open Sans Bold"/>
                <a:sym typeface="Open Sans Bold"/>
              </a:rPr>
              <a:t>1.PROGRAMACIÓN LINEAL:</a:t>
            </a:r>
          </a:p>
          <a:p>
            <a:pPr algn="just">
              <a:lnSpc>
                <a:spcPts val="8653"/>
              </a:lnSpc>
            </a:pPr>
            <a:r>
              <a:rPr lang="en-US" sz="5655">
                <a:solidFill>
                  <a:srgbClr val="000000"/>
                </a:solidFill>
                <a:latin typeface="Open Sans"/>
                <a:ea typeface="Open Sans"/>
                <a:cs typeface="Open Sans"/>
                <a:sym typeface="Open Sans"/>
              </a:rPr>
              <a:t>La programación lineal (PL) es una técnica matemática de optimización que busca encontrar la mejor solución posible (ya sea maximizar una ganancia o minimizar un costo) dentro de un conjunto de restricciones lineales.</a:t>
            </a:r>
          </a:p>
          <a:p>
            <a:pPr algn="just">
              <a:lnSpc>
                <a:spcPts val="8653"/>
              </a:lnSpc>
            </a:pPr>
            <a:r>
              <a:rPr lang="en-US" sz="5655" b="1">
                <a:solidFill>
                  <a:srgbClr val="000000"/>
                </a:solidFill>
                <a:latin typeface="Open Sans Bold"/>
                <a:ea typeface="Open Sans Bold"/>
                <a:cs typeface="Open Sans Bold"/>
                <a:sym typeface="Open Sans Bold"/>
              </a:rPr>
              <a:t>ELEMENTOS DE LA PROGRAMACIÓN LINEAL</a:t>
            </a:r>
          </a:p>
          <a:p>
            <a:pPr algn="just">
              <a:lnSpc>
                <a:spcPts val="8653"/>
              </a:lnSpc>
            </a:pPr>
            <a:r>
              <a:rPr lang="en-US" sz="5655">
                <a:solidFill>
                  <a:srgbClr val="000000"/>
                </a:solidFill>
                <a:latin typeface="Open Sans"/>
                <a:ea typeface="Open Sans"/>
                <a:cs typeface="Open Sans"/>
                <a:sym typeface="Open Sans"/>
              </a:rPr>
              <a:t>Una formulación típica de PL incluye:</a:t>
            </a:r>
          </a:p>
          <a:p>
            <a:pPr algn="just">
              <a:lnSpc>
                <a:spcPts val="8653"/>
              </a:lnSpc>
            </a:pPr>
            <a:r>
              <a:rPr lang="en-US" sz="5655">
                <a:solidFill>
                  <a:srgbClr val="000000"/>
                </a:solidFill>
                <a:latin typeface="Open Sans"/>
                <a:ea typeface="Open Sans"/>
                <a:cs typeface="Open Sans"/>
                <a:sym typeface="Open Sans"/>
              </a:rPr>
              <a:t>.</a:t>
            </a:r>
            <a:r>
              <a:rPr lang="en-US" sz="5655" b="1">
                <a:solidFill>
                  <a:srgbClr val="000000"/>
                </a:solidFill>
                <a:latin typeface="Open Sans Bold"/>
                <a:ea typeface="Open Sans Bold"/>
                <a:cs typeface="Open Sans Bold"/>
                <a:sym typeface="Open Sans Bold"/>
              </a:rPr>
              <a:t>Variables de decisión:</a:t>
            </a:r>
            <a:r>
              <a:rPr lang="en-US" sz="5655">
                <a:solidFill>
                  <a:srgbClr val="000000"/>
                </a:solidFill>
                <a:latin typeface="Open Sans"/>
                <a:ea typeface="Open Sans"/>
                <a:cs typeface="Open Sans"/>
                <a:sym typeface="Open Sans"/>
              </a:rPr>
              <a:t> Representan las decisiones que se deben tomar. Por ejemplo, cuántos productos fabricar.</a:t>
            </a:r>
          </a:p>
          <a:p>
            <a:pPr algn="just">
              <a:lnSpc>
                <a:spcPts val="8653"/>
              </a:lnSpc>
            </a:pPr>
            <a:r>
              <a:rPr lang="en-US" sz="5655" b="1">
                <a:solidFill>
                  <a:srgbClr val="000000"/>
                </a:solidFill>
                <a:latin typeface="Open Sans Bold"/>
                <a:ea typeface="Open Sans Bold"/>
                <a:cs typeface="Open Sans Bold"/>
                <a:sym typeface="Open Sans Bold"/>
              </a:rPr>
              <a:t>.Función objetivo:</a:t>
            </a:r>
            <a:r>
              <a:rPr lang="en-US" sz="5655">
                <a:solidFill>
                  <a:srgbClr val="000000"/>
                </a:solidFill>
                <a:latin typeface="Open Sans"/>
                <a:ea typeface="Open Sans"/>
                <a:cs typeface="Open Sans"/>
                <a:sym typeface="Open Sans"/>
              </a:rPr>
              <a:t> Es la fórmula que queremos maximizar (beneficio) o minimizar (costo).</a:t>
            </a:r>
          </a:p>
          <a:p>
            <a:pPr algn="just">
              <a:lnSpc>
                <a:spcPts val="8653"/>
              </a:lnSpc>
            </a:pPr>
            <a:r>
              <a:rPr lang="en-US" sz="5655" b="1">
                <a:solidFill>
                  <a:srgbClr val="000000"/>
                </a:solidFill>
                <a:latin typeface="Open Sans Bold"/>
                <a:ea typeface="Open Sans Bold"/>
                <a:cs typeface="Open Sans Bold"/>
                <a:sym typeface="Open Sans Bold"/>
              </a:rPr>
              <a:t>Restricciones:</a:t>
            </a:r>
            <a:r>
              <a:rPr lang="en-US" sz="5655">
                <a:solidFill>
                  <a:srgbClr val="000000"/>
                </a:solidFill>
                <a:latin typeface="Open Sans"/>
                <a:ea typeface="Open Sans"/>
                <a:cs typeface="Open Sans"/>
                <a:sym typeface="Open Sans"/>
              </a:rPr>
              <a:t> Son las limitaciones o condiciones del problema, como disponibilidad de recursos, tiempo o presupuesto</a:t>
            </a:r>
          </a:p>
          <a:p>
            <a:pPr algn="just">
              <a:lnSpc>
                <a:spcPts val="12499"/>
              </a:lnSpc>
            </a:pPr>
            <a:endParaRPr lang="en-US" sz="5655">
              <a:solidFill>
                <a:srgbClr val="000000"/>
              </a:solidFill>
              <a:latin typeface="Open Sans"/>
              <a:ea typeface="Open Sans"/>
              <a:cs typeface="Open Sans"/>
              <a:sym typeface="Open Sans"/>
            </a:endParaRPr>
          </a:p>
          <a:p>
            <a:pPr algn="just">
              <a:lnSpc>
                <a:spcPts val="8651"/>
              </a:lnSpc>
            </a:pPr>
            <a:endParaRPr lang="en-US" sz="5655">
              <a:solidFill>
                <a:srgbClr val="000000"/>
              </a:solidFill>
              <a:latin typeface="Open Sans"/>
              <a:ea typeface="Open Sans"/>
              <a:cs typeface="Open Sans"/>
              <a:sym typeface="Open Sans"/>
            </a:endParaRPr>
          </a:p>
          <a:p>
            <a:pPr algn="just">
              <a:lnSpc>
                <a:spcPts val="8651"/>
              </a:lnSpc>
            </a:pPr>
            <a:endParaRPr lang="en-US" sz="5655">
              <a:solidFill>
                <a:srgbClr val="000000"/>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6724346" y="17549591"/>
            <a:ext cx="17509162" cy="9848903"/>
          </a:xfrm>
          <a:custGeom>
            <a:avLst/>
            <a:gdLst/>
            <a:ahLst/>
            <a:cxnLst/>
            <a:rect l="l" t="t" r="r" b="b"/>
            <a:pathLst>
              <a:path w="17509162" h="9848903">
                <a:moveTo>
                  <a:pt x="0" y="0"/>
                </a:moveTo>
                <a:lnTo>
                  <a:pt x="17509161" y="0"/>
                </a:lnTo>
                <a:lnTo>
                  <a:pt x="17509161" y="9848903"/>
                </a:lnTo>
                <a:lnTo>
                  <a:pt x="0" y="9848903"/>
                </a:lnTo>
                <a:lnTo>
                  <a:pt x="0" y="0"/>
                </a:lnTo>
                <a:close/>
              </a:path>
            </a:pathLst>
          </a:custGeom>
          <a:blipFill>
            <a:blip r:embed="rId11"/>
            <a:stretch>
              <a:fillRect/>
            </a:stretch>
          </a:blipFill>
          <a:ln w="124252" cap="rnd">
            <a:solidFill>
              <a:srgbClr val="000000"/>
            </a:solidFill>
            <a:prstDash val="solid"/>
            <a:round/>
          </a:ln>
        </p:spPr>
      </p:sp>
      <p:sp>
        <p:nvSpPr>
          <p:cNvPr id="10" name="TextBox 10"/>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1" name="TextBox 11"/>
          <p:cNvSpPr txBox="1"/>
          <p:nvPr/>
        </p:nvSpPr>
        <p:spPr>
          <a:xfrm>
            <a:off x="3067240" y="4747292"/>
            <a:ext cx="43946951" cy="17874408"/>
          </a:xfrm>
          <a:prstGeom prst="rect">
            <a:avLst/>
          </a:prstGeom>
        </p:spPr>
        <p:txBody>
          <a:bodyPr lIns="0" tIns="0" rIns="0" bIns="0" rtlCol="0" anchor="t">
            <a:spAutoFit/>
          </a:bodyPr>
          <a:lstStyle/>
          <a:p>
            <a:pPr algn="ctr">
              <a:lnSpc>
                <a:spcPts val="11864"/>
              </a:lnSpc>
            </a:pPr>
            <a:r>
              <a:rPr lang="en-US" sz="8474" b="1">
                <a:solidFill>
                  <a:srgbClr val="000000"/>
                </a:solidFill>
                <a:latin typeface="Open Sans Bold"/>
                <a:ea typeface="Open Sans Bold"/>
                <a:cs typeface="Open Sans Bold"/>
                <a:sym typeface="Open Sans Bold"/>
              </a:rPr>
              <a:t>2. TEORIA DE JUEGOS </a:t>
            </a:r>
          </a:p>
          <a:p>
            <a:pPr algn="just">
              <a:lnSpc>
                <a:spcPts val="7829"/>
              </a:lnSpc>
            </a:pPr>
            <a:r>
              <a:rPr lang="en-US" sz="5592">
                <a:solidFill>
                  <a:srgbClr val="000000"/>
                </a:solidFill>
                <a:latin typeface="Open Sans"/>
                <a:ea typeface="Open Sans"/>
                <a:cs typeface="Open Sans"/>
                <a:sym typeface="Open Sans"/>
              </a:rPr>
              <a:t>La Teoría de Juegos es una rama de las matemáticas aplicadas que analiza la toma de decisiones en situaciones donde existen múltiples participantes (llamados jugadores) cuyas decisiones afectan los resultados de los demás. En este contexto, se estudian estrategias óptimas en situaciones de conflicto o cooperación.</a:t>
            </a:r>
          </a:p>
          <a:p>
            <a:pPr algn="just">
              <a:lnSpc>
                <a:spcPts val="7829"/>
              </a:lnSpc>
            </a:pPr>
            <a:r>
              <a:rPr lang="en-US" sz="5592">
                <a:solidFill>
                  <a:srgbClr val="000000"/>
                </a:solidFill>
                <a:latin typeface="Open Sans"/>
                <a:ea typeface="Open Sans"/>
                <a:cs typeface="Open Sans"/>
                <a:sym typeface="Open Sans"/>
              </a:rPr>
              <a:t>Elementos Fundamentales</a:t>
            </a:r>
          </a:p>
          <a:p>
            <a:pPr algn="just">
              <a:lnSpc>
                <a:spcPts val="7829"/>
              </a:lnSpc>
            </a:pPr>
            <a:r>
              <a:rPr lang="en-US" sz="5592">
                <a:solidFill>
                  <a:srgbClr val="000000"/>
                </a:solidFill>
                <a:latin typeface="Open Sans"/>
                <a:ea typeface="Open Sans"/>
                <a:cs typeface="Open Sans"/>
                <a:sym typeface="Open Sans"/>
              </a:rPr>
              <a:t>Un modelo básico de Teoría de Juegos incluye:</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Jugadores </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Estrategias</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Pagos o recompensas</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Información</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Reglas del juego</a:t>
            </a:r>
          </a:p>
          <a:p>
            <a:pPr algn="just">
              <a:lnSpc>
                <a:spcPts val="7829"/>
              </a:lnSpc>
            </a:pPr>
            <a:endParaRPr lang="en-US" sz="5592" b="1">
              <a:solidFill>
                <a:srgbClr val="000000"/>
              </a:solidFill>
              <a:latin typeface="Open Sans Bold"/>
              <a:ea typeface="Open Sans Bold"/>
              <a:cs typeface="Open Sans Bold"/>
              <a:sym typeface="Open Sans Bold"/>
            </a:endParaRPr>
          </a:p>
          <a:p>
            <a:pPr algn="just">
              <a:lnSpc>
                <a:spcPts val="7829"/>
              </a:lnSpc>
            </a:pPr>
            <a:endParaRPr lang="en-US" sz="5592" b="1">
              <a:solidFill>
                <a:srgbClr val="000000"/>
              </a:solidFill>
              <a:latin typeface="Open Sans Bold"/>
              <a:ea typeface="Open Sans Bold"/>
              <a:cs typeface="Open Sans Bold"/>
              <a:sym typeface="Open Sans Bold"/>
            </a:endParaRPr>
          </a:p>
          <a:p>
            <a:pPr algn="just">
              <a:lnSpc>
                <a:spcPts val="11864"/>
              </a:lnSpc>
            </a:pPr>
            <a:endParaRPr lang="en-US" sz="5592" b="1">
              <a:solidFill>
                <a:srgbClr val="000000"/>
              </a:solidFill>
              <a:latin typeface="Open Sans Bold"/>
              <a:ea typeface="Open Sans Bold"/>
              <a:cs typeface="Open Sans Bold"/>
              <a:sym typeface="Open Sans Bold"/>
            </a:endParaRPr>
          </a:p>
          <a:p>
            <a:pPr algn="just">
              <a:lnSpc>
                <a:spcPts val="11864"/>
              </a:lnSpc>
            </a:pPr>
            <a:endParaRPr lang="en-US" sz="5592" b="1">
              <a:solidFill>
                <a:srgbClr val="000000"/>
              </a:solidFill>
              <a:latin typeface="Open Sans Bold"/>
              <a:ea typeface="Open Sans Bold"/>
              <a:cs typeface="Open Sans Bold"/>
              <a:sym typeface="Open Sans Bold"/>
            </a:endParaRPr>
          </a:p>
          <a:p>
            <a:pPr algn="just">
              <a:lnSpc>
                <a:spcPts val="11864"/>
              </a:lnSpc>
            </a:pPr>
            <a:endParaRPr lang="en-US" sz="5592" b="1">
              <a:solidFill>
                <a:srgbClr val="000000"/>
              </a:solidFill>
              <a:latin typeface="Open Sans Bold"/>
              <a:ea typeface="Open Sans Bold"/>
              <a:cs typeface="Open Sans Bold"/>
              <a:sym typeface="Open Sans Bold"/>
            </a:endParaRPr>
          </a:p>
        </p:txBody>
      </p:sp>
      <p:sp>
        <p:nvSpPr>
          <p:cNvPr id="12" name="Freeform 12"/>
          <p:cNvSpPr/>
          <p:nvPr/>
        </p:nvSpPr>
        <p:spPr>
          <a:xfrm>
            <a:off x="26889412" y="17312244"/>
            <a:ext cx="16372886" cy="10086251"/>
          </a:xfrm>
          <a:custGeom>
            <a:avLst/>
            <a:gdLst/>
            <a:ahLst/>
            <a:cxnLst/>
            <a:rect l="l" t="t" r="r" b="b"/>
            <a:pathLst>
              <a:path w="16372886" h="10086251">
                <a:moveTo>
                  <a:pt x="0" y="0"/>
                </a:moveTo>
                <a:lnTo>
                  <a:pt x="16372886" y="0"/>
                </a:lnTo>
                <a:lnTo>
                  <a:pt x="16372886" y="10086250"/>
                </a:lnTo>
                <a:lnTo>
                  <a:pt x="0" y="10086250"/>
                </a:lnTo>
                <a:lnTo>
                  <a:pt x="0" y="0"/>
                </a:lnTo>
                <a:close/>
              </a:path>
            </a:pathLst>
          </a:custGeom>
          <a:blipFill>
            <a:blip r:embed="rId12"/>
            <a:stretch>
              <a:fillRect/>
            </a:stretch>
          </a:blipFill>
          <a:ln w="142002" cap="rnd">
            <a:solidFill>
              <a:srgbClr val="000000"/>
            </a:solidFill>
            <a:prstDash val="solid"/>
            <a:round/>
          </a:ln>
        </p:spPr>
      </p:sp>
      <p:sp>
        <p:nvSpPr>
          <p:cNvPr id="13" name="TextBox 13"/>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4" name="TextBox 14"/>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07167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4954349" y="5669426"/>
            <a:ext cx="16788171" cy="10502367"/>
          </a:xfrm>
          <a:custGeom>
            <a:avLst/>
            <a:gdLst/>
            <a:ahLst/>
            <a:cxnLst/>
            <a:rect l="l" t="t" r="r" b="b"/>
            <a:pathLst>
              <a:path w="16788171" h="10502367">
                <a:moveTo>
                  <a:pt x="0" y="0"/>
                </a:moveTo>
                <a:lnTo>
                  <a:pt x="16788171" y="0"/>
                </a:lnTo>
                <a:lnTo>
                  <a:pt x="16788171" y="10502367"/>
                </a:lnTo>
                <a:lnTo>
                  <a:pt x="0" y="10502367"/>
                </a:lnTo>
                <a:lnTo>
                  <a:pt x="0" y="0"/>
                </a:lnTo>
                <a:close/>
              </a:path>
            </a:pathLst>
          </a:custGeom>
          <a:blipFill>
            <a:blip r:embed="rId11"/>
            <a:stretch>
              <a:fillRect/>
            </a:stretch>
          </a:blipFill>
          <a:ln w="195253" cap="rnd">
            <a:solidFill>
              <a:srgbClr val="000000"/>
            </a:solidFill>
            <a:prstDash val="solid"/>
            <a:round/>
          </a:ln>
        </p:spPr>
      </p:sp>
      <p:sp>
        <p:nvSpPr>
          <p:cNvPr id="10" name="Freeform 10"/>
          <p:cNvSpPr/>
          <p:nvPr/>
        </p:nvSpPr>
        <p:spPr>
          <a:xfrm>
            <a:off x="4954349" y="16861365"/>
            <a:ext cx="16788171" cy="11191027"/>
          </a:xfrm>
          <a:custGeom>
            <a:avLst/>
            <a:gdLst/>
            <a:ahLst/>
            <a:cxnLst/>
            <a:rect l="l" t="t" r="r" b="b"/>
            <a:pathLst>
              <a:path w="16788171" h="11191027">
                <a:moveTo>
                  <a:pt x="0" y="0"/>
                </a:moveTo>
                <a:lnTo>
                  <a:pt x="16788171" y="0"/>
                </a:lnTo>
                <a:lnTo>
                  <a:pt x="16788171" y="11191028"/>
                </a:lnTo>
                <a:lnTo>
                  <a:pt x="0" y="11191028"/>
                </a:lnTo>
                <a:lnTo>
                  <a:pt x="0" y="0"/>
                </a:lnTo>
                <a:close/>
              </a:path>
            </a:pathLst>
          </a:custGeom>
          <a:blipFill>
            <a:blip r:embed="rId12"/>
            <a:stretch>
              <a:fillRect t="-5036" b="-5036"/>
            </a:stretch>
          </a:blipFill>
          <a:ln w="142002" cap="rnd">
            <a:solidFill>
              <a:srgbClr val="000000"/>
            </a:solidFill>
            <a:prstDash val="solid"/>
            <a:round/>
          </a:ln>
        </p:spPr>
      </p:sp>
      <p:sp>
        <p:nvSpPr>
          <p:cNvPr id="11" name="TextBox 11"/>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2" name="TextBox 12"/>
          <p:cNvSpPr txBox="1"/>
          <p:nvPr/>
        </p:nvSpPr>
        <p:spPr>
          <a:xfrm>
            <a:off x="23568676" y="5507501"/>
            <a:ext cx="22990878" cy="26820526"/>
          </a:xfrm>
          <a:prstGeom prst="rect">
            <a:avLst/>
          </a:prstGeom>
        </p:spPr>
        <p:txBody>
          <a:bodyPr lIns="0" tIns="0" rIns="0" bIns="0" rtlCol="0" anchor="t">
            <a:spAutoFit/>
          </a:bodyPr>
          <a:lstStyle/>
          <a:p>
            <a:pPr algn="just">
              <a:lnSpc>
                <a:spcPts val="11864"/>
              </a:lnSpc>
            </a:pPr>
            <a:r>
              <a:rPr lang="en-US" sz="8474" b="1">
                <a:solidFill>
                  <a:srgbClr val="000000"/>
                </a:solidFill>
                <a:latin typeface="Open Sans Bold"/>
                <a:ea typeface="Open Sans Bold"/>
                <a:cs typeface="Open Sans Bold"/>
                <a:sym typeface="Open Sans Bold"/>
              </a:rPr>
              <a:t>3. SIMULACION</a:t>
            </a:r>
          </a:p>
          <a:p>
            <a:pPr algn="just">
              <a:lnSpc>
                <a:spcPts val="7829"/>
              </a:lnSpc>
            </a:pPr>
            <a:endParaRPr lang="en-US" sz="8474" b="1">
              <a:solidFill>
                <a:srgbClr val="000000"/>
              </a:solidFill>
              <a:latin typeface="Open Sans Bold"/>
              <a:ea typeface="Open Sans Bold"/>
              <a:cs typeface="Open Sans Bold"/>
              <a:sym typeface="Open Sans Bold"/>
            </a:endParaRPr>
          </a:p>
          <a:p>
            <a:pPr algn="just">
              <a:lnSpc>
                <a:spcPts val="7829"/>
              </a:lnSpc>
            </a:pPr>
            <a:r>
              <a:rPr lang="en-US" sz="5592">
                <a:solidFill>
                  <a:srgbClr val="000000"/>
                </a:solidFill>
                <a:latin typeface="Open Sans"/>
                <a:ea typeface="Open Sans"/>
                <a:cs typeface="Open Sans"/>
                <a:sym typeface="Open Sans"/>
              </a:rPr>
              <a:t>La Simulación es una técnica cuantitativa utilizada para imitar el comportamiento de sistemas reales o hipotéticos mediante la creación de un modelo computacional o lógico, con el fin de observar su funcionamiento en diferentes condiciones. Esta técnica es especialmente útil cuando los sistemas reales son demasiado complejos, costosos, peligrosos o lentos de analizar directamente.</a:t>
            </a:r>
          </a:p>
          <a:p>
            <a:pPr algn="just">
              <a:lnSpc>
                <a:spcPts val="7829"/>
              </a:lnSpc>
            </a:pPr>
            <a:endParaRPr lang="en-US" sz="5592">
              <a:solidFill>
                <a:srgbClr val="000000"/>
              </a:solidFill>
              <a:latin typeface="Open Sans"/>
              <a:ea typeface="Open Sans"/>
              <a:cs typeface="Open Sans"/>
              <a:sym typeface="Open Sans"/>
            </a:endParaRPr>
          </a:p>
          <a:p>
            <a:pPr algn="just">
              <a:lnSpc>
                <a:spcPts val="7829"/>
              </a:lnSpc>
            </a:pPr>
            <a:endParaRPr lang="en-US" sz="5592">
              <a:solidFill>
                <a:srgbClr val="000000"/>
              </a:solidFill>
              <a:latin typeface="Open Sans"/>
              <a:ea typeface="Open Sans"/>
              <a:cs typeface="Open Sans"/>
              <a:sym typeface="Open Sans"/>
            </a:endParaRPr>
          </a:p>
          <a:p>
            <a:pPr algn="just">
              <a:lnSpc>
                <a:spcPts val="7829"/>
              </a:lnSpc>
            </a:pPr>
            <a:r>
              <a:rPr lang="en-US" sz="5592" b="1">
                <a:solidFill>
                  <a:srgbClr val="000000"/>
                </a:solidFill>
                <a:latin typeface="Open Sans Bold"/>
                <a:ea typeface="Open Sans Bold"/>
                <a:cs typeface="Open Sans Bold"/>
                <a:sym typeface="Open Sans Bold"/>
              </a:rPr>
              <a:t>Ventajas de la Simulación</a:t>
            </a:r>
          </a:p>
          <a:p>
            <a:pPr marL="1207475" lvl="1" indent="-603737" algn="just">
              <a:lnSpc>
                <a:spcPts val="7829"/>
              </a:lnSpc>
              <a:buFont typeface="Arial"/>
              <a:buChar char="•"/>
            </a:pPr>
            <a:r>
              <a:rPr lang="en-US" sz="5592">
                <a:solidFill>
                  <a:srgbClr val="000000"/>
                </a:solidFill>
                <a:latin typeface="Open Sans"/>
                <a:ea typeface="Open Sans"/>
                <a:cs typeface="Open Sans"/>
                <a:sym typeface="Open Sans"/>
              </a:rPr>
              <a:t>Permite analizar situaciones complejas que no se pueden resolver fácilmente con fórmulas matemáticas tradicionales.</a:t>
            </a:r>
          </a:p>
          <a:p>
            <a:pPr marL="1207475" lvl="1" indent="-603737" algn="just">
              <a:lnSpc>
                <a:spcPts val="7829"/>
              </a:lnSpc>
              <a:buFont typeface="Arial"/>
              <a:buChar char="•"/>
            </a:pPr>
            <a:r>
              <a:rPr lang="en-US" sz="5592">
                <a:solidFill>
                  <a:srgbClr val="000000"/>
                </a:solidFill>
                <a:latin typeface="Open Sans"/>
                <a:ea typeface="Open Sans"/>
                <a:cs typeface="Open Sans"/>
                <a:sym typeface="Open Sans"/>
              </a:rPr>
              <a:t>Ayuda a comprender mejor el comportamiento del sistema a lo largo del tiempo.</a:t>
            </a:r>
          </a:p>
          <a:p>
            <a:pPr marL="1207475" lvl="1" indent="-603737" algn="just">
              <a:lnSpc>
                <a:spcPts val="7829"/>
              </a:lnSpc>
              <a:buFont typeface="Arial"/>
              <a:buChar char="•"/>
            </a:pPr>
            <a:r>
              <a:rPr lang="en-US" sz="5592">
                <a:solidFill>
                  <a:srgbClr val="000000"/>
                </a:solidFill>
                <a:latin typeface="Open Sans"/>
                <a:ea typeface="Open Sans"/>
                <a:cs typeface="Open Sans"/>
                <a:sym typeface="Open Sans"/>
              </a:rPr>
              <a:t>Permite probar múltiples escenarios sin afectar el sistema real.</a:t>
            </a:r>
          </a:p>
          <a:p>
            <a:pPr marL="1207475" lvl="1" indent="-603737" algn="just">
              <a:lnSpc>
                <a:spcPts val="7829"/>
              </a:lnSpc>
              <a:buFont typeface="Arial"/>
              <a:buChar char="•"/>
            </a:pPr>
            <a:r>
              <a:rPr lang="en-US" sz="5592">
                <a:solidFill>
                  <a:srgbClr val="000000"/>
                </a:solidFill>
                <a:latin typeface="Open Sans"/>
                <a:ea typeface="Open Sans"/>
                <a:cs typeface="Open Sans"/>
                <a:sym typeface="Open Sans"/>
              </a:rPr>
              <a:t>Reduce el riesgo y el costo de tomar decisiones erróneas.</a:t>
            </a:r>
          </a:p>
          <a:p>
            <a:pPr marL="1207475" lvl="1" indent="-603737" algn="just">
              <a:lnSpc>
                <a:spcPts val="7829"/>
              </a:lnSpc>
              <a:buFont typeface="Arial"/>
              <a:buChar char="•"/>
            </a:pPr>
            <a:r>
              <a:rPr lang="en-US" sz="5592">
                <a:solidFill>
                  <a:srgbClr val="000000"/>
                </a:solidFill>
                <a:latin typeface="Open Sans"/>
                <a:ea typeface="Open Sans"/>
                <a:cs typeface="Open Sans"/>
                <a:sym typeface="Open Sans"/>
              </a:rPr>
              <a:t>Puede incluir incertidumbre y variabilidad en sus modelos, haciendo el análisis más realista.</a:t>
            </a:r>
          </a:p>
          <a:p>
            <a:pPr algn="just">
              <a:lnSpc>
                <a:spcPts val="7829"/>
              </a:lnSpc>
            </a:pPr>
            <a:endParaRPr lang="en-US" sz="5592">
              <a:solidFill>
                <a:srgbClr val="000000"/>
              </a:solidFill>
              <a:latin typeface="Open Sans"/>
              <a:ea typeface="Open Sans"/>
              <a:cs typeface="Open Sans"/>
              <a:sym typeface="Open Sans"/>
            </a:endParaRPr>
          </a:p>
          <a:p>
            <a:pPr algn="just">
              <a:lnSpc>
                <a:spcPts val="7829"/>
              </a:lnSpc>
            </a:pPr>
            <a:endParaRPr lang="en-US" sz="5592">
              <a:solidFill>
                <a:srgbClr val="000000"/>
              </a:solidFill>
              <a:latin typeface="Open Sans"/>
              <a:ea typeface="Open Sans"/>
              <a:cs typeface="Open Sans"/>
              <a:sym typeface="Open Sans"/>
            </a:endParaRPr>
          </a:p>
          <a:p>
            <a:pPr algn="just">
              <a:lnSpc>
                <a:spcPts val="7829"/>
              </a:lnSpc>
            </a:pPr>
            <a:endParaRPr lang="en-US" sz="5592">
              <a:solidFill>
                <a:srgbClr val="000000"/>
              </a:solidFill>
              <a:latin typeface="Open Sans"/>
              <a:ea typeface="Open Sans"/>
              <a:cs typeface="Open Sans"/>
              <a:sym typeface="Open Sans"/>
            </a:endParaRPr>
          </a:p>
          <a:p>
            <a:pPr algn="just">
              <a:lnSpc>
                <a:spcPts val="11864"/>
              </a:lnSpc>
            </a:pPr>
            <a:endParaRPr lang="en-US" sz="5592">
              <a:solidFill>
                <a:srgbClr val="000000"/>
              </a:solidFill>
              <a:latin typeface="Open Sans"/>
              <a:ea typeface="Open Sans"/>
              <a:cs typeface="Open Sans"/>
              <a:sym typeface="Open Sans"/>
            </a:endParaRPr>
          </a:p>
          <a:p>
            <a:pPr algn="just">
              <a:lnSpc>
                <a:spcPts val="11864"/>
              </a:lnSpc>
            </a:pPr>
            <a:endParaRPr lang="en-US" sz="5592">
              <a:solidFill>
                <a:srgbClr val="000000"/>
              </a:solidFill>
              <a:latin typeface="Open Sans"/>
              <a:ea typeface="Open Sans"/>
              <a:cs typeface="Open Sans"/>
              <a:sym typeface="Open Sans"/>
            </a:endParaRPr>
          </a:p>
          <a:p>
            <a:pPr algn="just">
              <a:lnSpc>
                <a:spcPts val="11864"/>
              </a:lnSpc>
            </a:pPr>
            <a:endParaRPr lang="en-US" sz="5592">
              <a:solidFill>
                <a:srgbClr val="000000"/>
              </a:solidFill>
              <a:latin typeface="Open Sans"/>
              <a:ea typeface="Open Sans"/>
              <a:cs typeface="Open Sans"/>
              <a:sym typeface="Open Sans"/>
            </a:endParaRPr>
          </a:p>
        </p:txBody>
      </p:sp>
      <p:sp>
        <p:nvSpPr>
          <p:cNvPr id="13" name="TextBox 13"/>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4" name="TextBox 14"/>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0" name="TextBox 10"/>
          <p:cNvSpPr txBox="1"/>
          <p:nvPr/>
        </p:nvSpPr>
        <p:spPr>
          <a:xfrm>
            <a:off x="3067240" y="4747292"/>
            <a:ext cx="43492313" cy="19862434"/>
          </a:xfrm>
          <a:prstGeom prst="rect">
            <a:avLst/>
          </a:prstGeom>
        </p:spPr>
        <p:txBody>
          <a:bodyPr lIns="0" tIns="0" rIns="0" bIns="0" rtlCol="0" anchor="t">
            <a:spAutoFit/>
          </a:bodyPr>
          <a:lstStyle/>
          <a:p>
            <a:pPr algn="ctr">
              <a:lnSpc>
                <a:spcPts val="11864"/>
              </a:lnSpc>
            </a:pPr>
            <a:r>
              <a:rPr lang="en-US" sz="8474" b="1">
                <a:solidFill>
                  <a:srgbClr val="000000"/>
                </a:solidFill>
                <a:latin typeface="Open Sans Bold"/>
                <a:ea typeface="Open Sans Bold"/>
                <a:cs typeface="Open Sans Bold"/>
                <a:sym typeface="Open Sans Bold"/>
              </a:rPr>
              <a:t>4.MODELOS DE INVENTARIOS</a:t>
            </a:r>
          </a:p>
          <a:p>
            <a:pPr algn="just">
              <a:lnSpc>
                <a:spcPts val="7829"/>
              </a:lnSpc>
            </a:pPr>
            <a:r>
              <a:rPr lang="en-US" sz="5592">
                <a:solidFill>
                  <a:srgbClr val="000000"/>
                </a:solidFill>
                <a:latin typeface="Open Sans"/>
                <a:ea typeface="Open Sans"/>
                <a:cs typeface="Open Sans"/>
                <a:sym typeface="Open Sans"/>
              </a:rPr>
              <a:t>LOS MODELOS DE INVENTARIOS SON HERRAMIENTAS MATEMÁTICAS QUE AYUDAN A LAS ORGANIZACIONES A GESTIONAR DE FORMA EFICIENTE LAS EXISTENCIAS DE PRODUCTOS O MATERIALES. SU PROPÓSITO PRINCIPAL ES DETERMINAR CUÁNTO Y CUÁNDO PEDIR O PRODUCIR PRODUCTOS PARA MINIMIZAR LOS COSTOS TOTALES, SIN DEJAR DE SATISFACER LA DEMANDA DEL CLIENTE.</a:t>
            </a:r>
          </a:p>
          <a:p>
            <a:pPr algn="just">
              <a:lnSpc>
                <a:spcPts val="7829"/>
              </a:lnSpc>
            </a:pPr>
            <a:r>
              <a:rPr lang="en-US" sz="5592">
                <a:solidFill>
                  <a:srgbClr val="000000"/>
                </a:solidFill>
                <a:latin typeface="Open Sans"/>
                <a:ea typeface="Open Sans"/>
                <a:cs typeface="Open Sans"/>
                <a:sym typeface="Open Sans"/>
              </a:rPr>
              <a:t>ESTOS MODELOS SON FUNDAMENTALES EN ÁREAS COMO LA LOGÍSTICA, LA PRODUCCIÓN, EL COMERCIO Y EL ALMACENAMIENTO.</a:t>
            </a:r>
          </a:p>
          <a:p>
            <a:pPr algn="just">
              <a:lnSpc>
                <a:spcPts val="7829"/>
              </a:lnSpc>
            </a:pPr>
            <a:r>
              <a:rPr lang="en-US" sz="5592">
                <a:solidFill>
                  <a:srgbClr val="000000"/>
                </a:solidFill>
                <a:latin typeface="Open Sans"/>
                <a:ea typeface="Open Sans"/>
                <a:cs typeface="Open Sans"/>
                <a:sym typeface="Open Sans"/>
              </a:rPr>
              <a:t>Elementos básicos en los modelos de inventarios</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Demanda:</a:t>
            </a:r>
            <a:r>
              <a:rPr lang="en-US" sz="5592">
                <a:solidFill>
                  <a:srgbClr val="000000"/>
                </a:solidFill>
                <a:latin typeface="Open Sans"/>
                <a:ea typeface="Open Sans"/>
                <a:cs typeface="Open Sans"/>
                <a:sym typeface="Open Sans"/>
              </a:rPr>
              <a:t> cantidad de unidades requeridas en un período.</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Costo de pedido</a:t>
            </a:r>
            <a:r>
              <a:rPr lang="en-US" sz="5592">
                <a:solidFill>
                  <a:srgbClr val="000000"/>
                </a:solidFill>
                <a:latin typeface="Open Sans"/>
                <a:ea typeface="Open Sans"/>
                <a:cs typeface="Open Sans"/>
                <a:sym typeface="Open Sans"/>
              </a:rPr>
              <a:t>: gasto asociado a cada compra o reabastecimiento.</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Costo de mantenimiento:</a:t>
            </a:r>
            <a:r>
              <a:rPr lang="en-US" sz="5592">
                <a:solidFill>
                  <a:srgbClr val="000000"/>
                </a:solidFill>
                <a:latin typeface="Open Sans"/>
                <a:ea typeface="Open Sans"/>
                <a:cs typeface="Open Sans"/>
                <a:sym typeface="Open Sans"/>
              </a:rPr>
              <a:t> gasto por almacenar cada unidad por un período.</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Costo por faltante:</a:t>
            </a:r>
            <a:r>
              <a:rPr lang="en-US" sz="5592">
                <a:solidFill>
                  <a:srgbClr val="000000"/>
                </a:solidFill>
                <a:latin typeface="Open Sans"/>
                <a:ea typeface="Open Sans"/>
                <a:cs typeface="Open Sans"/>
                <a:sym typeface="Open Sans"/>
              </a:rPr>
              <a:t> pérdida que genera la escasez de productos.</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Tiempo de entrega:</a:t>
            </a:r>
            <a:r>
              <a:rPr lang="en-US" sz="5592">
                <a:solidFill>
                  <a:srgbClr val="000000"/>
                </a:solidFill>
                <a:latin typeface="Open Sans"/>
                <a:ea typeface="Open Sans"/>
                <a:cs typeface="Open Sans"/>
                <a:sym typeface="Open Sans"/>
              </a:rPr>
              <a:t> tiempo entre el pedido y la recepción del producto.</a:t>
            </a:r>
          </a:p>
          <a:p>
            <a:pPr marL="1207475" lvl="1" indent="-603737" algn="just">
              <a:lnSpc>
                <a:spcPts val="7829"/>
              </a:lnSpc>
              <a:buFont typeface="Arial"/>
              <a:buChar char="•"/>
            </a:pPr>
            <a:r>
              <a:rPr lang="en-US" sz="5592" b="1">
                <a:solidFill>
                  <a:srgbClr val="000000"/>
                </a:solidFill>
                <a:latin typeface="Open Sans Bold"/>
                <a:ea typeface="Open Sans Bold"/>
                <a:cs typeface="Open Sans Bold"/>
                <a:sym typeface="Open Sans Bold"/>
              </a:rPr>
              <a:t>Cantidad de pedido:</a:t>
            </a:r>
            <a:r>
              <a:rPr lang="en-US" sz="5592">
                <a:solidFill>
                  <a:srgbClr val="000000"/>
                </a:solidFill>
                <a:latin typeface="Open Sans"/>
                <a:ea typeface="Open Sans"/>
                <a:cs typeface="Open Sans"/>
                <a:sym typeface="Open Sans"/>
              </a:rPr>
              <a:t> número de unidades a ordenar o producir.</a:t>
            </a:r>
          </a:p>
          <a:p>
            <a:pPr algn="just">
              <a:lnSpc>
                <a:spcPts val="7829"/>
              </a:lnSpc>
            </a:pPr>
            <a:endParaRPr lang="en-US" sz="5592">
              <a:solidFill>
                <a:srgbClr val="000000"/>
              </a:solidFill>
              <a:latin typeface="Open Sans"/>
              <a:ea typeface="Open Sans"/>
              <a:cs typeface="Open Sans"/>
              <a:sym typeface="Open Sans"/>
            </a:endParaRPr>
          </a:p>
          <a:p>
            <a:pPr algn="just">
              <a:lnSpc>
                <a:spcPts val="7829"/>
              </a:lnSpc>
            </a:pPr>
            <a:endParaRPr lang="en-US" sz="5592">
              <a:solidFill>
                <a:srgbClr val="000000"/>
              </a:solidFill>
              <a:latin typeface="Open Sans"/>
              <a:ea typeface="Open Sans"/>
              <a:cs typeface="Open Sans"/>
              <a:sym typeface="Open Sans"/>
            </a:endParaRPr>
          </a:p>
          <a:p>
            <a:pPr algn="just">
              <a:lnSpc>
                <a:spcPts val="7829"/>
              </a:lnSpc>
            </a:pPr>
            <a:endParaRPr lang="en-US" sz="5592">
              <a:solidFill>
                <a:srgbClr val="000000"/>
              </a:solidFill>
              <a:latin typeface="Open Sans"/>
              <a:ea typeface="Open Sans"/>
              <a:cs typeface="Open Sans"/>
              <a:sym typeface="Open Sans"/>
            </a:endParaRPr>
          </a:p>
          <a:p>
            <a:pPr algn="just">
              <a:lnSpc>
                <a:spcPts val="11864"/>
              </a:lnSpc>
            </a:pPr>
            <a:endParaRPr lang="en-US" sz="5592">
              <a:solidFill>
                <a:srgbClr val="000000"/>
              </a:solidFill>
              <a:latin typeface="Open Sans"/>
              <a:ea typeface="Open Sans"/>
              <a:cs typeface="Open Sans"/>
              <a:sym typeface="Open Sans"/>
            </a:endParaRPr>
          </a:p>
          <a:p>
            <a:pPr algn="just">
              <a:lnSpc>
                <a:spcPts val="11864"/>
              </a:lnSpc>
            </a:pPr>
            <a:endParaRPr lang="en-US" sz="5592">
              <a:solidFill>
                <a:srgbClr val="000000"/>
              </a:solidFill>
              <a:latin typeface="Open Sans"/>
              <a:ea typeface="Open Sans"/>
              <a:cs typeface="Open Sans"/>
              <a:sym typeface="Open Sans"/>
            </a:endParaRPr>
          </a:p>
          <a:p>
            <a:pPr algn="just">
              <a:lnSpc>
                <a:spcPts val="11864"/>
              </a:lnSpc>
            </a:pPr>
            <a:endParaRPr lang="en-US" sz="5592">
              <a:solidFill>
                <a:srgbClr val="000000"/>
              </a:solidFill>
              <a:latin typeface="Open Sans"/>
              <a:ea typeface="Open Sans"/>
              <a:cs typeface="Open Sans"/>
              <a:sym typeface="Open Sans"/>
            </a:endParaRPr>
          </a:p>
        </p:txBody>
      </p:sp>
      <p:sp>
        <p:nvSpPr>
          <p:cNvPr id="11" name="Freeform 11"/>
          <p:cNvSpPr/>
          <p:nvPr/>
        </p:nvSpPr>
        <p:spPr>
          <a:xfrm>
            <a:off x="25564775" y="17365261"/>
            <a:ext cx="18104270" cy="10410923"/>
          </a:xfrm>
          <a:custGeom>
            <a:avLst/>
            <a:gdLst/>
            <a:ahLst/>
            <a:cxnLst/>
            <a:rect l="l" t="t" r="r" b="b"/>
            <a:pathLst>
              <a:path w="18104270" h="10410923">
                <a:moveTo>
                  <a:pt x="0" y="0"/>
                </a:moveTo>
                <a:lnTo>
                  <a:pt x="18104270" y="0"/>
                </a:lnTo>
                <a:lnTo>
                  <a:pt x="18104270" y="10410923"/>
                </a:lnTo>
                <a:lnTo>
                  <a:pt x="0" y="10410923"/>
                </a:lnTo>
                <a:lnTo>
                  <a:pt x="0" y="0"/>
                </a:lnTo>
                <a:close/>
              </a:path>
            </a:pathLst>
          </a:custGeom>
          <a:blipFill>
            <a:blip r:embed="rId11"/>
            <a:stretch>
              <a:fillRect l="-4676" r="-3062"/>
            </a:stretch>
          </a:blipFill>
          <a:ln w="133127" cap="rnd">
            <a:solidFill>
              <a:srgbClr val="000000"/>
            </a:solidFill>
            <a:prstDash val="solid"/>
            <a:round/>
          </a:ln>
        </p:spPr>
      </p:sp>
      <p:sp>
        <p:nvSpPr>
          <p:cNvPr id="12" name="Freeform 12"/>
          <p:cNvSpPr/>
          <p:nvPr/>
        </p:nvSpPr>
        <p:spPr>
          <a:xfrm>
            <a:off x="5744568" y="17602191"/>
            <a:ext cx="18446564" cy="10173993"/>
          </a:xfrm>
          <a:custGeom>
            <a:avLst/>
            <a:gdLst/>
            <a:ahLst/>
            <a:cxnLst/>
            <a:rect l="l" t="t" r="r" b="b"/>
            <a:pathLst>
              <a:path w="18446564" h="10173993">
                <a:moveTo>
                  <a:pt x="0" y="0"/>
                </a:moveTo>
                <a:lnTo>
                  <a:pt x="18446565" y="0"/>
                </a:lnTo>
                <a:lnTo>
                  <a:pt x="18446565" y="10173993"/>
                </a:lnTo>
                <a:lnTo>
                  <a:pt x="0" y="10173993"/>
                </a:lnTo>
                <a:lnTo>
                  <a:pt x="0" y="0"/>
                </a:lnTo>
                <a:close/>
              </a:path>
            </a:pathLst>
          </a:custGeom>
          <a:blipFill>
            <a:blip r:embed="rId12"/>
            <a:stretch>
              <a:fillRect l="-4740" r="-5567"/>
            </a:stretch>
          </a:blipFill>
          <a:ln w="177502" cap="rnd">
            <a:solidFill>
              <a:srgbClr val="000000"/>
            </a:solidFill>
            <a:prstDash val="solid"/>
            <a:round/>
          </a:ln>
        </p:spPr>
      </p:sp>
      <p:sp>
        <p:nvSpPr>
          <p:cNvPr id="13" name="TextBox 13"/>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4" name="TextBox 14"/>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646434" y="3418991"/>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2646434" y="25693832"/>
            <a:ext cx="45981756" cy="3805577"/>
          </a:xfrm>
          <a:custGeom>
            <a:avLst/>
            <a:gdLst/>
            <a:ahLst/>
            <a:cxnLst/>
            <a:rect l="l" t="t" r="r" b="b"/>
            <a:pathLst>
              <a:path w="45981756" h="3805577">
                <a:moveTo>
                  <a:pt x="0" y="0"/>
                </a:moveTo>
                <a:lnTo>
                  <a:pt x="45981757" y="0"/>
                </a:lnTo>
                <a:lnTo>
                  <a:pt x="45981757" y="3805577"/>
                </a:lnTo>
                <a:lnTo>
                  <a:pt x="0" y="3805577"/>
                </a:lnTo>
                <a:lnTo>
                  <a:pt x="0" y="0"/>
                </a:lnTo>
                <a:close/>
              </a:path>
            </a:pathLst>
          </a:custGeom>
          <a:blipFill>
            <a:blip r:embed="rId10"/>
            <a:stretch>
              <a:fillRect t="-2861" b="-2861"/>
            </a:stretch>
          </a:blipFill>
        </p:spPr>
      </p:sp>
      <p:sp>
        <p:nvSpPr>
          <p:cNvPr id="9" name="TextBox 9"/>
          <p:cNvSpPr txBox="1"/>
          <p:nvPr/>
        </p:nvSpPr>
        <p:spPr>
          <a:xfrm>
            <a:off x="2646434" y="29470834"/>
            <a:ext cx="45981756" cy="195427"/>
          </a:xfrm>
          <a:prstGeom prst="rect">
            <a:avLst/>
          </a:prstGeom>
        </p:spPr>
        <p:txBody>
          <a:bodyPr lIns="0" tIns="0" rIns="0" bIns="0" rtlCol="0" anchor="t">
            <a:spAutoFit/>
          </a:bodyPr>
          <a:lstStyle/>
          <a:p>
            <a:pPr algn="ctr">
              <a:lnSpc>
                <a:spcPts val="1565"/>
              </a:lnSpc>
              <a:spcBef>
                <a:spcPct val="0"/>
              </a:spcBef>
            </a:pPr>
            <a:r>
              <a:rPr lang="en-US" sz="1118" b="1" spc="223">
                <a:solidFill>
                  <a:srgbClr val="000000"/>
                </a:solidFill>
                <a:latin typeface="Glacial Indifference Bold"/>
                <a:ea typeface="Glacial Indifference Bold"/>
                <a:cs typeface="Glacial Indifference Bold"/>
                <a:sym typeface="Glacial Indifference Bold"/>
              </a:rPr>
              <a:t>TEXTO</a:t>
            </a:r>
          </a:p>
        </p:txBody>
      </p:sp>
      <p:sp>
        <p:nvSpPr>
          <p:cNvPr id="10" name="TextBox 10"/>
          <p:cNvSpPr txBox="1"/>
          <p:nvPr/>
        </p:nvSpPr>
        <p:spPr>
          <a:xfrm>
            <a:off x="2646434" y="29470834"/>
            <a:ext cx="45981756" cy="195427"/>
          </a:xfrm>
          <a:prstGeom prst="rect">
            <a:avLst/>
          </a:prstGeom>
        </p:spPr>
        <p:txBody>
          <a:bodyPr lIns="0" tIns="0" rIns="0" bIns="0" rtlCol="0" anchor="t">
            <a:spAutoFit/>
          </a:bodyPr>
          <a:lstStyle/>
          <a:p>
            <a:pPr algn="ctr">
              <a:lnSpc>
                <a:spcPts val="1565"/>
              </a:lnSpc>
              <a:spcBef>
                <a:spcPct val="0"/>
              </a:spcBef>
            </a:pPr>
            <a:r>
              <a:rPr lang="en-US" sz="1118" b="1" spc="223">
                <a:solidFill>
                  <a:srgbClr val="000000"/>
                </a:solidFill>
                <a:latin typeface="Glacial Indifference Bold"/>
                <a:ea typeface="Glacial Indifference Bold"/>
                <a:cs typeface="Glacial Indifference Bold"/>
                <a:sym typeface="Glacial Indifference Bold"/>
              </a:rPr>
              <a:t>INTRODUCCIÓN; LO QUE ES LA ESCUELA MATEMÁTICA; ORÍGENES Y DESARROLLO; MODELOS MATEMÁTICOS; INVESTIGACIÓN DE OPERACIONES (IO); MÉTODO; TÉCNICAS; APLICACIONES; OPINIÓN CRÍTICA SOBRE LA ESCUELA MATEMÁTICA.</a:t>
            </a:r>
          </a:p>
        </p:txBody>
      </p:sp>
      <p:sp>
        <p:nvSpPr>
          <p:cNvPr id="11" name="TextBox 11"/>
          <p:cNvSpPr txBox="1"/>
          <p:nvPr/>
        </p:nvSpPr>
        <p:spPr>
          <a:xfrm>
            <a:off x="2646434" y="29637686"/>
            <a:ext cx="45981756" cy="195427"/>
          </a:xfrm>
          <a:prstGeom prst="rect">
            <a:avLst/>
          </a:prstGeom>
        </p:spPr>
        <p:txBody>
          <a:bodyPr lIns="0" tIns="0" rIns="0" bIns="0" rtlCol="0" anchor="t">
            <a:spAutoFit/>
          </a:bodyPr>
          <a:lstStyle/>
          <a:p>
            <a:pPr algn="ctr">
              <a:lnSpc>
                <a:spcPts val="1565"/>
              </a:lnSpc>
              <a:spcBef>
                <a:spcPct val="0"/>
              </a:spcBef>
            </a:pPr>
            <a:r>
              <a:rPr lang="en-US" sz="1118" b="1" spc="223">
                <a:solidFill>
                  <a:srgbClr val="000000"/>
                </a:solidFill>
                <a:latin typeface="Glacial Indifference Bold"/>
                <a:ea typeface="Glacial Indifference Bold"/>
                <a:cs typeface="Glacial Indifference Bold"/>
                <a:sym typeface="Glacial Indifference Bold"/>
              </a:rPr>
              <a:t>TEXTO</a:t>
            </a:r>
          </a:p>
        </p:txBody>
      </p:sp>
      <p:sp>
        <p:nvSpPr>
          <p:cNvPr id="12" name="TextBox 12"/>
          <p:cNvSpPr txBox="1"/>
          <p:nvPr/>
        </p:nvSpPr>
        <p:spPr>
          <a:xfrm>
            <a:off x="2646434" y="29470834"/>
            <a:ext cx="45981756" cy="195427"/>
          </a:xfrm>
          <a:prstGeom prst="rect">
            <a:avLst/>
          </a:prstGeom>
        </p:spPr>
        <p:txBody>
          <a:bodyPr lIns="0" tIns="0" rIns="0" bIns="0" rtlCol="0" anchor="t">
            <a:spAutoFit/>
          </a:bodyPr>
          <a:lstStyle/>
          <a:p>
            <a:pPr algn="ctr">
              <a:lnSpc>
                <a:spcPts val="1565"/>
              </a:lnSpc>
              <a:spcBef>
                <a:spcPct val="0"/>
              </a:spcBef>
            </a:pPr>
            <a:r>
              <a:rPr lang="en-US" sz="1118" b="1" spc="223">
                <a:solidFill>
                  <a:srgbClr val="000000"/>
                </a:solidFill>
                <a:latin typeface="Glacial Indifference Bold"/>
                <a:ea typeface="Glacial Indifference Bold"/>
                <a:cs typeface="Glacial Indifference Bold"/>
                <a:sym typeface="Glacial Indifference Bold"/>
              </a:rPr>
              <a:t>INTRODUCCIÓN; LO QUE ES LA ESCUELA MATEMÁTICA; ORÍGENES Y DESARROLLO; MODELOS MATEMÁTICOS; INVESTIGACIÓN DE OPERACIONES (IO); MÉTODO; TÉCNICAS; APLICACIONES; OPINIÓN CRÍTICA SOBRE LA ESCUELA MATEMÁTICA.</a:t>
            </a:r>
          </a:p>
        </p:txBody>
      </p:sp>
      <p:sp>
        <p:nvSpPr>
          <p:cNvPr id="13" name="TextBox 13"/>
          <p:cNvSpPr txBox="1"/>
          <p:nvPr/>
        </p:nvSpPr>
        <p:spPr>
          <a:xfrm>
            <a:off x="3067240" y="10403996"/>
            <a:ext cx="44986194" cy="11967533"/>
          </a:xfrm>
          <a:prstGeom prst="rect">
            <a:avLst/>
          </a:prstGeom>
        </p:spPr>
        <p:txBody>
          <a:bodyPr lIns="0" tIns="0" rIns="0" bIns="0" rtlCol="0" anchor="t">
            <a:spAutoFit/>
          </a:bodyPr>
          <a:lstStyle/>
          <a:p>
            <a:pPr marL="1634134" lvl="1" indent="-817067" algn="l">
              <a:lnSpc>
                <a:spcPts val="10596"/>
              </a:lnSpc>
              <a:buFont typeface="Arial"/>
              <a:buChar char="•"/>
            </a:pPr>
            <a:r>
              <a:rPr lang="en-US" sz="7568" b="1" spc="1513">
                <a:solidFill>
                  <a:srgbClr val="000000"/>
                </a:solidFill>
                <a:latin typeface="Loubag Bold"/>
                <a:ea typeface="Loubag Bold"/>
                <a:cs typeface="Loubag Bold"/>
                <a:sym typeface="Loubag Bold"/>
              </a:rPr>
              <a:t> INTRODUCCIÓN</a:t>
            </a:r>
          </a:p>
          <a:p>
            <a:pPr marL="1634134" lvl="1" indent="-817067" algn="l">
              <a:lnSpc>
                <a:spcPts val="10596"/>
              </a:lnSpc>
              <a:buFont typeface="Arial"/>
              <a:buChar char="•"/>
            </a:pPr>
            <a:r>
              <a:rPr lang="en-US" sz="7568" b="1" spc="1513">
                <a:solidFill>
                  <a:srgbClr val="000000"/>
                </a:solidFill>
                <a:latin typeface="Loubag Bold"/>
                <a:ea typeface="Loubag Bold"/>
                <a:cs typeface="Loubag Bold"/>
                <a:sym typeface="Loubag Bold"/>
              </a:rPr>
              <a:t> QUE ES LA ESCUELA MATEMÁTICA</a:t>
            </a:r>
          </a:p>
          <a:p>
            <a:pPr marL="1573798" lvl="1" indent="-786899" algn="l">
              <a:lnSpc>
                <a:spcPts val="10205"/>
              </a:lnSpc>
              <a:buFont typeface="Arial"/>
              <a:buChar char="•"/>
            </a:pPr>
            <a:r>
              <a:rPr lang="en-US" sz="7289" b="1" spc="1457">
                <a:solidFill>
                  <a:srgbClr val="000000"/>
                </a:solidFill>
                <a:latin typeface="Loubag Bold"/>
                <a:ea typeface="Loubag Bold"/>
                <a:cs typeface="Loubag Bold"/>
                <a:sym typeface="Loubag Bold"/>
              </a:rPr>
              <a:t> ORÍGENES Y DESARROLLO</a:t>
            </a:r>
          </a:p>
          <a:p>
            <a:pPr marL="1634134" lvl="1" indent="-817067" algn="l">
              <a:lnSpc>
                <a:spcPts val="10596"/>
              </a:lnSpc>
              <a:buFont typeface="Arial"/>
              <a:buChar char="•"/>
            </a:pPr>
            <a:r>
              <a:rPr lang="en-US" sz="7568" b="1" spc="1513">
                <a:solidFill>
                  <a:srgbClr val="000000"/>
                </a:solidFill>
                <a:latin typeface="Loubag Bold"/>
                <a:ea typeface="Loubag Bold"/>
                <a:cs typeface="Loubag Bold"/>
                <a:sym typeface="Loubag Bold"/>
              </a:rPr>
              <a:t> MODELOS MATEMÁTICOS</a:t>
            </a:r>
          </a:p>
          <a:p>
            <a:pPr marL="1634134" lvl="1" indent="-817067" algn="l">
              <a:lnSpc>
                <a:spcPts val="10596"/>
              </a:lnSpc>
              <a:buFont typeface="Arial"/>
              <a:buChar char="•"/>
            </a:pPr>
            <a:r>
              <a:rPr lang="en-US" sz="7568" b="1" spc="1513">
                <a:solidFill>
                  <a:srgbClr val="000000"/>
                </a:solidFill>
                <a:latin typeface="Loubag Bold"/>
                <a:ea typeface="Loubag Bold"/>
                <a:cs typeface="Loubag Bold"/>
                <a:sym typeface="Loubag Bold"/>
              </a:rPr>
              <a:t> INVESTIGACIÓN DE OPERACIONES (IO)</a:t>
            </a:r>
          </a:p>
          <a:p>
            <a:pPr marL="1634134" lvl="1" indent="-817067" algn="l">
              <a:lnSpc>
                <a:spcPts val="10596"/>
              </a:lnSpc>
              <a:buFont typeface="Arial"/>
              <a:buChar char="•"/>
            </a:pPr>
            <a:r>
              <a:rPr lang="en-US" sz="7568" b="1" spc="1513">
                <a:solidFill>
                  <a:srgbClr val="000000"/>
                </a:solidFill>
                <a:latin typeface="Loubag Bold"/>
                <a:ea typeface="Loubag Bold"/>
                <a:cs typeface="Loubag Bold"/>
                <a:sym typeface="Loubag Bold"/>
              </a:rPr>
              <a:t> MÉTODO</a:t>
            </a:r>
          </a:p>
          <a:p>
            <a:pPr marL="1634134" lvl="1" indent="-817067" algn="l">
              <a:lnSpc>
                <a:spcPts val="10596"/>
              </a:lnSpc>
              <a:buFont typeface="Arial"/>
              <a:buChar char="•"/>
            </a:pPr>
            <a:r>
              <a:rPr lang="en-US" sz="7568" b="1" spc="1513">
                <a:solidFill>
                  <a:srgbClr val="000000"/>
                </a:solidFill>
                <a:latin typeface="Loubag Bold"/>
                <a:ea typeface="Loubag Bold"/>
                <a:cs typeface="Loubag Bold"/>
                <a:sym typeface="Loubag Bold"/>
              </a:rPr>
              <a:t> TÉCNICAS</a:t>
            </a:r>
          </a:p>
          <a:p>
            <a:pPr marL="1634134" lvl="1" indent="-817067" algn="l">
              <a:lnSpc>
                <a:spcPts val="10596"/>
              </a:lnSpc>
              <a:buFont typeface="Arial"/>
              <a:buChar char="•"/>
            </a:pPr>
            <a:r>
              <a:rPr lang="en-US" sz="7568" b="1" spc="1513">
                <a:solidFill>
                  <a:srgbClr val="000000"/>
                </a:solidFill>
                <a:latin typeface="Loubag Bold"/>
                <a:ea typeface="Loubag Bold"/>
                <a:cs typeface="Loubag Bold"/>
                <a:sym typeface="Loubag Bold"/>
              </a:rPr>
              <a:t> APLICACIONES</a:t>
            </a:r>
          </a:p>
          <a:p>
            <a:pPr marL="1634134" lvl="1" indent="-817067" algn="l">
              <a:lnSpc>
                <a:spcPts val="10596"/>
              </a:lnSpc>
              <a:buFont typeface="Arial"/>
              <a:buChar char="•"/>
            </a:pPr>
            <a:r>
              <a:rPr lang="en-US" sz="7568" b="1" spc="1513">
                <a:solidFill>
                  <a:srgbClr val="000000"/>
                </a:solidFill>
                <a:latin typeface="Loubag Bold"/>
                <a:ea typeface="Loubag Bold"/>
                <a:cs typeface="Loubag Bold"/>
                <a:sym typeface="Loubag Bold"/>
              </a:rPr>
              <a:t> OPINIÓN CRÍTICA SOBRE LA ESCUELA MATEMÁTICA. </a:t>
            </a:r>
          </a:p>
        </p:txBody>
      </p:sp>
      <p:sp>
        <p:nvSpPr>
          <p:cNvPr id="14" name="TextBox 14"/>
          <p:cNvSpPr txBox="1"/>
          <p:nvPr/>
        </p:nvSpPr>
        <p:spPr>
          <a:xfrm>
            <a:off x="-690449" y="5492838"/>
            <a:ext cx="53668431" cy="3740897"/>
          </a:xfrm>
          <a:prstGeom prst="rect">
            <a:avLst/>
          </a:prstGeom>
        </p:spPr>
        <p:txBody>
          <a:bodyPr lIns="0" tIns="0" rIns="0" bIns="0" rtlCol="0" anchor="t">
            <a:spAutoFit/>
          </a:bodyPr>
          <a:lstStyle/>
          <a:p>
            <a:pPr marL="0" lvl="0" indent="0" algn="ctr">
              <a:lnSpc>
                <a:spcPts val="27531"/>
              </a:lnSpc>
              <a:spcBef>
                <a:spcPct val="0"/>
              </a:spcBef>
            </a:pPr>
            <a:r>
              <a:rPr lang="en-US" sz="19665" spc="3933">
                <a:solidFill>
                  <a:srgbClr val="EA400F"/>
                </a:solidFill>
                <a:latin typeface="Cranberry"/>
                <a:ea typeface="Cranberry"/>
                <a:cs typeface="Cranberry"/>
                <a:sym typeface="Cranberry"/>
              </a:rPr>
              <a:t>TEMAS POR SOCIALIZAR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07167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5480917" y="4401617"/>
            <a:ext cx="16194783" cy="10789774"/>
          </a:xfrm>
          <a:custGeom>
            <a:avLst/>
            <a:gdLst/>
            <a:ahLst/>
            <a:cxnLst/>
            <a:rect l="l" t="t" r="r" b="b"/>
            <a:pathLst>
              <a:path w="16194783" h="10789774">
                <a:moveTo>
                  <a:pt x="0" y="0"/>
                </a:moveTo>
                <a:lnTo>
                  <a:pt x="16194783" y="0"/>
                </a:lnTo>
                <a:lnTo>
                  <a:pt x="16194783" y="10789774"/>
                </a:lnTo>
                <a:lnTo>
                  <a:pt x="0" y="10789774"/>
                </a:lnTo>
                <a:lnTo>
                  <a:pt x="0" y="0"/>
                </a:lnTo>
                <a:close/>
              </a:path>
            </a:pathLst>
          </a:custGeom>
          <a:blipFill>
            <a:blip r:embed="rId11"/>
            <a:stretch>
              <a:fillRect/>
            </a:stretch>
          </a:blipFill>
          <a:ln w="186377" cap="sq">
            <a:solidFill>
              <a:srgbClr val="000000"/>
            </a:solidFill>
            <a:prstDash val="solid"/>
            <a:miter/>
          </a:ln>
        </p:spPr>
      </p:sp>
      <p:sp>
        <p:nvSpPr>
          <p:cNvPr id="10" name="Freeform 10"/>
          <p:cNvSpPr/>
          <p:nvPr/>
        </p:nvSpPr>
        <p:spPr>
          <a:xfrm>
            <a:off x="5480917" y="15896392"/>
            <a:ext cx="16194783" cy="11660984"/>
          </a:xfrm>
          <a:custGeom>
            <a:avLst/>
            <a:gdLst/>
            <a:ahLst/>
            <a:cxnLst/>
            <a:rect l="l" t="t" r="r" b="b"/>
            <a:pathLst>
              <a:path w="16194783" h="11660984">
                <a:moveTo>
                  <a:pt x="0" y="0"/>
                </a:moveTo>
                <a:lnTo>
                  <a:pt x="16194783" y="0"/>
                </a:lnTo>
                <a:lnTo>
                  <a:pt x="16194783" y="11660984"/>
                </a:lnTo>
                <a:lnTo>
                  <a:pt x="0" y="11660984"/>
                </a:lnTo>
                <a:lnTo>
                  <a:pt x="0" y="0"/>
                </a:lnTo>
                <a:close/>
              </a:path>
            </a:pathLst>
          </a:custGeom>
          <a:blipFill>
            <a:blip r:embed="rId12"/>
            <a:stretch>
              <a:fillRect t="-5574" b="-5574"/>
            </a:stretch>
          </a:blipFill>
          <a:ln w="115377" cap="sq">
            <a:solidFill>
              <a:srgbClr val="000000"/>
            </a:solidFill>
            <a:prstDash val="solid"/>
            <a:miter/>
          </a:ln>
        </p:spPr>
      </p:sp>
      <p:sp>
        <p:nvSpPr>
          <p:cNvPr id="11" name="TextBox 11"/>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2" name="TextBox 12"/>
          <p:cNvSpPr txBox="1"/>
          <p:nvPr/>
        </p:nvSpPr>
        <p:spPr>
          <a:xfrm>
            <a:off x="23568676" y="5507501"/>
            <a:ext cx="22990878" cy="17989785"/>
          </a:xfrm>
          <a:prstGeom prst="rect">
            <a:avLst/>
          </a:prstGeom>
        </p:spPr>
        <p:txBody>
          <a:bodyPr lIns="0" tIns="0" rIns="0" bIns="0" rtlCol="0" anchor="t">
            <a:spAutoFit/>
          </a:bodyPr>
          <a:lstStyle/>
          <a:p>
            <a:pPr algn="just">
              <a:lnSpc>
                <a:spcPts val="11864"/>
              </a:lnSpc>
            </a:pPr>
            <a:r>
              <a:rPr lang="en-US" sz="8474" b="1">
                <a:solidFill>
                  <a:srgbClr val="000000"/>
                </a:solidFill>
                <a:latin typeface="Open Sans Bold"/>
                <a:ea typeface="Open Sans Bold"/>
                <a:cs typeface="Open Sans Bold"/>
                <a:sym typeface="Open Sans Bold"/>
              </a:rPr>
              <a:t>5. ANALISIS MULTICRITERIO:</a:t>
            </a:r>
          </a:p>
          <a:p>
            <a:pPr algn="just">
              <a:lnSpc>
                <a:spcPts val="7918"/>
              </a:lnSpc>
            </a:pPr>
            <a:r>
              <a:rPr lang="en-US" sz="5655">
                <a:solidFill>
                  <a:srgbClr val="000000"/>
                </a:solidFill>
                <a:latin typeface="Open Sans"/>
                <a:ea typeface="Open Sans"/>
                <a:cs typeface="Open Sans"/>
                <a:sym typeface="Open Sans"/>
              </a:rPr>
              <a:t>El Análisis Multicriterio (AMC), también conocido como Análisis de Decisión Multicriterio (ADM), es una técnica matemática utilizada para tomar decisiones complejas que involucran múltiples criterios o factores que deben ser considerados de forma simultánea.</a:t>
            </a:r>
          </a:p>
          <a:p>
            <a:pPr algn="just">
              <a:lnSpc>
                <a:spcPts val="7918"/>
              </a:lnSpc>
            </a:pPr>
            <a:r>
              <a:rPr lang="en-US" sz="5655">
                <a:solidFill>
                  <a:srgbClr val="000000"/>
                </a:solidFill>
                <a:latin typeface="Open Sans"/>
                <a:ea typeface="Open Sans"/>
                <a:cs typeface="Open Sans"/>
                <a:sym typeface="Open Sans"/>
              </a:rPr>
              <a:t>A diferencia de otros métodos que buscan maximizar o minimizar una sola variable (como los costos o beneficios), el AMC permite evaluar varias dimensiones al mismo tiempo, muchas veces con objetivos que pueden estar en conflicto entre sí.</a:t>
            </a:r>
          </a:p>
          <a:p>
            <a:pPr algn="just">
              <a:lnSpc>
                <a:spcPts val="7918"/>
              </a:lnSpc>
            </a:pPr>
            <a:r>
              <a:rPr lang="en-US" sz="5655" b="1">
                <a:solidFill>
                  <a:srgbClr val="000000"/>
                </a:solidFill>
                <a:latin typeface="Open Sans Bold"/>
                <a:ea typeface="Open Sans Bold"/>
                <a:cs typeface="Open Sans Bold"/>
                <a:sym typeface="Open Sans Bold"/>
              </a:rPr>
              <a:t>Fundamentos del AMC</a:t>
            </a:r>
          </a:p>
          <a:p>
            <a:pPr algn="just">
              <a:lnSpc>
                <a:spcPts val="7918"/>
              </a:lnSpc>
            </a:pPr>
            <a:r>
              <a:rPr lang="en-US" sz="5655">
                <a:solidFill>
                  <a:srgbClr val="000000"/>
                </a:solidFill>
                <a:latin typeface="Open Sans"/>
                <a:ea typeface="Open Sans"/>
                <a:cs typeface="Open Sans"/>
                <a:sym typeface="Open Sans"/>
              </a:rPr>
              <a:t>La lógica detrás del AMC parte de una premisa sencilla pero poderosa: no todas las decisiones pueden reducirse a una sola dimensión. Por ejemplo:</a:t>
            </a:r>
          </a:p>
          <a:p>
            <a:pPr marL="1221097" lvl="1" indent="-610549" algn="just">
              <a:lnSpc>
                <a:spcPts val="7918"/>
              </a:lnSpc>
              <a:buFont typeface="Arial"/>
              <a:buChar char="•"/>
            </a:pPr>
            <a:r>
              <a:rPr lang="en-US" sz="5655">
                <a:solidFill>
                  <a:srgbClr val="000000"/>
                </a:solidFill>
                <a:latin typeface="Open Sans"/>
                <a:ea typeface="Open Sans"/>
                <a:cs typeface="Open Sans"/>
                <a:sym typeface="Open Sans"/>
              </a:rPr>
              <a:t>Un proyecto puede ser barato, pero arriesgado.</a:t>
            </a:r>
          </a:p>
          <a:p>
            <a:pPr marL="1221097" lvl="1" indent="-610549" algn="just">
              <a:lnSpc>
                <a:spcPts val="7918"/>
              </a:lnSpc>
              <a:buFont typeface="Arial"/>
              <a:buChar char="•"/>
            </a:pPr>
            <a:r>
              <a:rPr lang="en-US" sz="5655">
                <a:solidFill>
                  <a:srgbClr val="000000"/>
                </a:solidFill>
                <a:latin typeface="Open Sans"/>
                <a:ea typeface="Open Sans"/>
                <a:cs typeface="Open Sans"/>
                <a:sym typeface="Open Sans"/>
              </a:rPr>
              <a:t>Una política puede ser popular, pero ineficiente.</a:t>
            </a:r>
          </a:p>
          <a:p>
            <a:pPr marL="1221097" lvl="1" indent="-610549" algn="just">
              <a:lnSpc>
                <a:spcPts val="7918"/>
              </a:lnSpc>
              <a:buFont typeface="Arial"/>
              <a:buChar char="•"/>
            </a:pPr>
            <a:r>
              <a:rPr lang="en-US" sz="5655">
                <a:solidFill>
                  <a:srgbClr val="000000"/>
                </a:solidFill>
                <a:latin typeface="Open Sans"/>
                <a:ea typeface="Open Sans"/>
                <a:cs typeface="Open Sans"/>
                <a:sym typeface="Open Sans"/>
              </a:rPr>
              <a:t>Un producto puede ser ecológico, pero costoso.</a:t>
            </a:r>
          </a:p>
          <a:p>
            <a:pPr algn="just">
              <a:lnSpc>
                <a:spcPts val="11864"/>
              </a:lnSpc>
            </a:pPr>
            <a:endParaRPr lang="en-US" sz="5655">
              <a:solidFill>
                <a:srgbClr val="000000"/>
              </a:solidFill>
              <a:latin typeface="Open Sans"/>
              <a:ea typeface="Open Sans"/>
              <a:cs typeface="Open Sans"/>
              <a:sym typeface="Open Sans"/>
            </a:endParaRPr>
          </a:p>
        </p:txBody>
      </p:sp>
      <p:sp>
        <p:nvSpPr>
          <p:cNvPr id="13" name="TextBox 13"/>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4" name="TextBox 14"/>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0" name="TextBox 10"/>
          <p:cNvSpPr txBox="1"/>
          <p:nvPr/>
        </p:nvSpPr>
        <p:spPr>
          <a:xfrm>
            <a:off x="3976516" y="6500170"/>
            <a:ext cx="43492313" cy="29147825"/>
          </a:xfrm>
          <a:prstGeom prst="rect">
            <a:avLst/>
          </a:prstGeom>
        </p:spPr>
        <p:txBody>
          <a:bodyPr lIns="0" tIns="0" rIns="0" bIns="0" rtlCol="0" anchor="t">
            <a:spAutoFit/>
          </a:bodyPr>
          <a:lstStyle/>
          <a:p>
            <a:pPr algn="l">
              <a:lnSpc>
                <a:spcPts val="8348"/>
              </a:lnSpc>
            </a:pPr>
            <a:r>
              <a:rPr lang="en-US" sz="5963">
                <a:solidFill>
                  <a:srgbClr val="000000"/>
                </a:solidFill>
                <a:latin typeface="Open Sans"/>
                <a:ea typeface="Open Sans"/>
                <a:cs typeface="Open Sans"/>
                <a:sym typeface="Open Sans"/>
              </a:rPr>
              <a:t>Además de los métodos matemáticos principales, esta escuela utiliza una variedad de técnicas que permiten analizar, modelar y simular situaciones administrativas reales. Las técnicas, a diferencia de los métodos, se centran en procedimientos específicos que permiten recolectar, manipular, interpretar o aplicar datos y modelos, tanto dentro de un proceso metodológico como de manera independiente.</a:t>
            </a:r>
          </a:p>
          <a:p>
            <a:pPr algn="l">
              <a:lnSpc>
                <a:spcPts val="10005"/>
              </a:lnSpc>
            </a:pPr>
            <a:r>
              <a:rPr lang="en-US" sz="7146" b="1">
                <a:solidFill>
                  <a:srgbClr val="000000"/>
                </a:solidFill>
                <a:latin typeface="Open Sans Bold"/>
                <a:ea typeface="Open Sans Bold"/>
                <a:cs typeface="Open Sans Bold"/>
                <a:sym typeface="Open Sans Bold"/>
              </a:rPr>
              <a:t>1. TÉCNICAS DE MODELADO MATEMÁTICO</a:t>
            </a:r>
          </a:p>
          <a:p>
            <a:pPr algn="l">
              <a:lnSpc>
                <a:spcPts val="8348"/>
              </a:lnSpc>
            </a:pPr>
            <a:r>
              <a:rPr lang="en-US" sz="5963" b="1">
                <a:solidFill>
                  <a:srgbClr val="000000"/>
                </a:solidFill>
                <a:latin typeface="Open Sans Bold"/>
                <a:ea typeface="Open Sans Bold"/>
                <a:cs typeface="Open Sans Bold"/>
                <a:sym typeface="Open Sans Bold"/>
              </a:rPr>
              <a:t>E</a:t>
            </a:r>
            <a:r>
              <a:rPr lang="en-US" sz="5963">
                <a:solidFill>
                  <a:srgbClr val="000000"/>
                </a:solidFill>
                <a:latin typeface="Open Sans"/>
                <a:ea typeface="Open Sans"/>
                <a:cs typeface="Open Sans"/>
                <a:sym typeface="Open Sans"/>
              </a:rPr>
              <a:t>stas técnicas permiten representar situaciones reales mediante ecuaciones, diagramas o fórmulas para facilitar su análisis cuantitativo.</a:t>
            </a:r>
          </a:p>
          <a:p>
            <a:pPr algn="l">
              <a:lnSpc>
                <a:spcPts val="9000"/>
              </a:lnSpc>
            </a:pPr>
            <a:r>
              <a:rPr lang="en-US" sz="6429" b="1">
                <a:solidFill>
                  <a:srgbClr val="000000"/>
                </a:solidFill>
                <a:latin typeface="Open Sans Bold"/>
                <a:ea typeface="Open Sans Bold"/>
                <a:cs typeface="Open Sans Bold"/>
                <a:sym typeface="Open Sans Bold"/>
              </a:rPr>
              <a:t>a) Formulación de modelos matemáticos</a:t>
            </a:r>
          </a:p>
          <a:p>
            <a:pPr algn="l">
              <a:lnSpc>
                <a:spcPts val="9000"/>
              </a:lnSpc>
            </a:pPr>
            <a:r>
              <a:rPr lang="en-US" sz="6429" b="1">
                <a:solidFill>
                  <a:srgbClr val="000000"/>
                </a:solidFill>
                <a:latin typeface="Open Sans Bold"/>
                <a:ea typeface="Open Sans Bold"/>
                <a:cs typeface="Open Sans Bold"/>
                <a:sym typeface="Open Sans Bold"/>
              </a:rPr>
              <a:t>b) Diagramas de flujo matemático</a:t>
            </a:r>
          </a:p>
          <a:p>
            <a:pPr algn="l">
              <a:lnSpc>
                <a:spcPts val="9000"/>
              </a:lnSpc>
            </a:pPr>
            <a:endParaRPr lang="en-US" sz="6429" b="1">
              <a:solidFill>
                <a:srgbClr val="000000"/>
              </a:solidFill>
              <a:latin typeface="Open Sans Bold"/>
              <a:ea typeface="Open Sans Bold"/>
              <a:cs typeface="Open Sans Bold"/>
              <a:sym typeface="Open Sans Bold"/>
            </a:endParaRPr>
          </a:p>
          <a:p>
            <a:pPr algn="l">
              <a:lnSpc>
                <a:spcPts val="10044"/>
              </a:lnSpc>
            </a:pPr>
            <a:r>
              <a:rPr lang="en-US" sz="7174" b="1">
                <a:solidFill>
                  <a:srgbClr val="000000"/>
                </a:solidFill>
                <a:latin typeface="Open Sans Bold"/>
                <a:ea typeface="Open Sans Bold"/>
                <a:cs typeface="Open Sans Bold"/>
                <a:sym typeface="Open Sans Bold"/>
              </a:rPr>
              <a:t>2. TÉCNICAS DE RECOLECCIÓN Y ANÁLISIS DE DATOS CUANTITATIVOS</a:t>
            </a:r>
          </a:p>
          <a:p>
            <a:pPr algn="l">
              <a:lnSpc>
                <a:spcPts val="8348"/>
              </a:lnSpc>
            </a:pPr>
            <a:r>
              <a:rPr lang="en-US" sz="5963">
                <a:solidFill>
                  <a:srgbClr val="000000"/>
                </a:solidFill>
                <a:latin typeface="Open Sans"/>
                <a:ea typeface="Open Sans"/>
                <a:cs typeface="Open Sans"/>
                <a:sym typeface="Open Sans"/>
              </a:rPr>
              <a:t>La calidad de los modelos depende en gran parte de los datos utilizados. Por eso, se aplican técnicas específicas para la obtención y procesamiento de datos relevantes.</a:t>
            </a:r>
          </a:p>
          <a:p>
            <a:pPr algn="l">
              <a:lnSpc>
                <a:spcPts val="9000"/>
              </a:lnSpc>
            </a:pPr>
            <a:r>
              <a:rPr lang="en-US" sz="6429" b="1">
                <a:solidFill>
                  <a:srgbClr val="000000"/>
                </a:solidFill>
                <a:latin typeface="Open Sans Bold"/>
                <a:ea typeface="Open Sans Bold"/>
                <a:cs typeface="Open Sans Bold"/>
                <a:sym typeface="Open Sans Bold"/>
              </a:rPr>
              <a:t>a) Encuestas estructuradas y formularios cuantitativos</a:t>
            </a:r>
          </a:p>
          <a:p>
            <a:pPr algn="l">
              <a:lnSpc>
                <a:spcPts val="9000"/>
              </a:lnSpc>
            </a:pPr>
            <a:r>
              <a:rPr lang="en-US" sz="6429" b="1">
                <a:solidFill>
                  <a:srgbClr val="000000"/>
                </a:solidFill>
                <a:latin typeface="Open Sans Bold"/>
                <a:ea typeface="Open Sans Bold"/>
                <a:cs typeface="Open Sans Bold"/>
                <a:sym typeface="Open Sans Bold"/>
              </a:rPr>
              <a:t>b) Series temporales y recolección de datos históricos</a:t>
            </a:r>
          </a:p>
          <a:p>
            <a:pPr algn="l">
              <a:lnSpc>
                <a:spcPts val="9000"/>
              </a:lnSpc>
            </a:pPr>
            <a:endParaRPr lang="en-US" sz="6429" b="1">
              <a:solidFill>
                <a:srgbClr val="000000"/>
              </a:solidFill>
              <a:latin typeface="Open Sans Bold"/>
              <a:ea typeface="Open Sans Bold"/>
              <a:cs typeface="Open Sans Bold"/>
              <a:sym typeface="Open Sans Bold"/>
            </a:endParaRPr>
          </a:p>
          <a:p>
            <a:pPr algn="l">
              <a:lnSpc>
                <a:spcPts val="9131"/>
              </a:lnSpc>
            </a:pPr>
            <a:endParaRPr lang="en-US" sz="6429" b="1">
              <a:solidFill>
                <a:srgbClr val="000000"/>
              </a:solidFill>
              <a:latin typeface="Open Sans Bold"/>
              <a:ea typeface="Open Sans Bold"/>
              <a:cs typeface="Open Sans Bold"/>
              <a:sym typeface="Open Sans Bold"/>
            </a:endParaRPr>
          </a:p>
          <a:p>
            <a:pPr algn="l">
              <a:lnSpc>
                <a:spcPts val="9000"/>
              </a:lnSpc>
            </a:pPr>
            <a:endParaRPr lang="en-US" sz="6429" b="1">
              <a:solidFill>
                <a:srgbClr val="000000"/>
              </a:solidFill>
              <a:latin typeface="Open Sans Bold"/>
              <a:ea typeface="Open Sans Bold"/>
              <a:cs typeface="Open Sans Bold"/>
              <a:sym typeface="Open Sans Bold"/>
            </a:endParaRPr>
          </a:p>
          <a:p>
            <a:pPr algn="l">
              <a:lnSpc>
                <a:spcPts val="9000"/>
              </a:lnSpc>
            </a:pPr>
            <a:endParaRPr lang="en-US" sz="6429" b="1">
              <a:solidFill>
                <a:srgbClr val="000000"/>
              </a:solidFill>
              <a:latin typeface="Open Sans Bold"/>
              <a:ea typeface="Open Sans Bold"/>
              <a:cs typeface="Open Sans Bold"/>
              <a:sym typeface="Open Sans Bold"/>
            </a:endParaRPr>
          </a:p>
          <a:p>
            <a:pPr algn="ctr">
              <a:lnSpc>
                <a:spcPts val="11864"/>
              </a:lnSpc>
            </a:pPr>
            <a:endParaRPr lang="en-US" sz="6429" b="1">
              <a:solidFill>
                <a:srgbClr val="000000"/>
              </a:solidFill>
              <a:latin typeface="Open Sans Bold"/>
              <a:ea typeface="Open Sans Bold"/>
              <a:cs typeface="Open Sans Bold"/>
              <a:sym typeface="Open Sans Bold"/>
            </a:endParaRPr>
          </a:p>
          <a:p>
            <a:pPr algn="just">
              <a:lnSpc>
                <a:spcPts val="7829"/>
              </a:lnSpc>
            </a:pPr>
            <a:endParaRPr lang="en-US" sz="6429" b="1">
              <a:solidFill>
                <a:srgbClr val="000000"/>
              </a:solidFill>
              <a:latin typeface="Open Sans Bold"/>
              <a:ea typeface="Open Sans Bold"/>
              <a:cs typeface="Open Sans Bold"/>
              <a:sym typeface="Open Sans Bold"/>
            </a:endParaRPr>
          </a:p>
          <a:p>
            <a:pPr algn="just">
              <a:lnSpc>
                <a:spcPts val="7829"/>
              </a:lnSpc>
            </a:pPr>
            <a:endParaRPr lang="en-US" sz="6429" b="1">
              <a:solidFill>
                <a:srgbClr val="000000"/>
              </a:solidFill>
              <a:latin typeface="Open Sans Bold"/>
              <a:ea typeface="Open Sans Bold"/>
              <a:cs typeface="Open Sans Bold"/>
              <a:sym typeface="Open Sans Bold"/>
            </a:endParaRPr>
          </a:p>
          <a:p>
            <a:pPr algn="just">
              <a:lnSpc>
                <a:spcPts val="11864"/>
              </a:lnSpc>
            </a:pPr>
            <a:endParaRPr lang="en-US" sz="6429" b="1">
              <a:solidFill>
                <a:srgbClr val="000000"/>
              </a:solidFill>
              <a:latin typeface="Open Sans Bold"/>
              <a:ea typeface="Open Sans Bold"/>
              <a:cs typeface="Open Sans Bold"/>
              <a:sym typeface="Open Sans Bold"/>
            </a:endParaRPr>
          </a:p>
          <a:p>
            <a:pPr algn="just">
              <a:lnSpc>
                <a:spcPts val="11864"/>
              </a:lnSpc>
            </a:pPr>
            <a:endParaRPr lang="en-US" sz="6429" b="1">
              <a:solidFill>
                <a:srgbClr val="000000"/>
              </a:solidFill>
              <a:latin typeface="Open Sans Bold"/>
              <a:ea typeface="Open Sans Bold"/>
              <a:cs typeface="Open Sans Bold"/>
              <a:sym typeface="Open Sans Bold"/>
            </a:endParaRPr>
          </a:p>
          <a:p>
            <a:pPr algn="just">
              <a:lnSpc>
                <a:spcPts val="11864"/>
              </a:lnSpc>
            </a:pPr>
            <a:endParaRPr lang="en-US" sz="6429" b="1">
              <a:solidFill>
                <a:srgbClr val="000000"/>
              </a:solidFill>
              <a:latin typeface="Open Sans Bold"/>
              <a:ea typeface="Open Sans Bold"/>
              <a:cs typeface="Open Sans Bold"/>
              <a:sym typeface="Open Sans Bold"/>
            </a:endParaRPr>
          </a:p>
        </p:txBody>
      </p:sp>
      <p:sp>
        <p:nvSpPr>
          <p:cNvPr id="11" name="TextBox 11"/>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2" name="TextBox 12"/>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
        <p:nvSpPr>
          <p:cNvPr id="13" name="TextBox 13"/>
          <p:cNvSpPr txBox="1"/>
          <p:nvPr/>
        </p:nvSpPr>
        <p:spPr>
          <a:xfrm>
            <a:off x="3543718" y="3849167"/>
            <a:ext cx="43470473" cy="2765302"/>
          </a:xfrm>
          <a:prstGeom prst="rect">
            <a:avLst/>
          </a:prstGeom>
        </p:spPr>
        <p:txBody>
          <a:bodyPr lIns="0" tIns="0" rIns="0" bIns="0" rtlCol="0" anchor="t">
            <a:spAutoFit/>
          </a:bodyPr>
          <a:lstStyle/>
          <a:p>
            <a:pPr marL="0" lvl="0" indent="0" algn="ctr">
              <a:lnSpc>
                <a:spcPts val="20383"/>
              </a:lnSpc>
              <a:spcBef>
                <a:spcPct val="0"/>
              </a:spcBef>
            </a:pPr>
            <a:r>
              <a:rPr lang="en-US" sz="14559" spc="2911">
                <a:solidFill>
                  <a:srgbClr val="EA400F"/>
                </a:solidFill>
                <a:latin typeface="Cranberry"/>
                <a:ea typeface="Cranberry"/>
                <a:cs typeface="Cranberry"/>
                <a:sym typeface="Cranberry"/>
              </a:rPr>
              <a:t>TECNICAS</a:t>
            </a:r>
          </a:p>
        </p:txBody>
      </p:sp>
    </p:spTree>
  </p:cSld>
  <p:clrMapOvr>
    <a:masterClrMapping/>
  </p:clrMapOvr>
  <p:transition>
    <p:cover dir="d"/>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3067240"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0" name="TextBox 10"/>
          <p:cNvSpPr txBox="1"/>
          <p:nvPr/>
        </p:nvSpPr>
        <p:spPr>
          <a:xfrm>
            <a:off x="3976516" y="4056888"/>
            <a:ext cx="43492313" cy="29950251"/>
          </a:xfrm>
          <a:prstGeom prst="rect">
            <a:avLst/>
          </a:prstGeom>
        </p:spPr>
        <p:txBody>
          <a:bodyPr lIns="0" tIns="0" rIns="0" bIns="0" rtlCol="0" anchor="t">
            <a:spAutoFit/>
          </a:bodyPr>
          <a:lstStyle/>
          <a:p>
            <a:pPr algn="l">
              <a:lnSpc>
                <a:spcPts val="10044"/>
              </a:lnSpc>
            </a:pPr>
            <a:r>
              <a:rPr lang="en-US" sz="7174" b="1">
                <a:solidFill>
                  <a:srgbClr val="000000"/>
                </a:solidFill>
                <a:latin typeface="Open Sans Bold"/>
                <a:ea typeface="Open Sans Bold"/>
                <a:cs typeface="Open Sans Bold"/>
                <a:sym typeface="Open Sans Bold"/>
              </a:rPr>
              <a:t>3. TÉCNICAS DE SIMULACIÓN MANUAL Y COMPUTACIONAL</a:t>
            </a:r>
          </a:p>
          <a:p>
            <a:pPr algn="l">
              <a:lnSpc>
                <a:spcPts val="8348"/>
              </a:lnSpc>
            </a:pPr>
            <a:r>
              <a:rPr lang="en-US" sz="5963">
                <a:solidFill>
                  <a:srgbClr val="000000"/>
                </a:solidFill>
                <a:latin typeface="Open Sans"/>
                <a:ea typeface="Open Sans"/>
                <a:cs typeface="Open Sans"/>
                <a:sym typeface="Open Sans"/>
              </a:rPr>
              <a:t>SON TÉCNICAS QUE REPLICAN EL COMPORTAMIENTO DE UN SISTEMA SIN INTERVENIR EN ÉL DIRECTAMENTE.</a:t>
            </a:r>
          </a:p>
          <a:p>
            <a:pPr algn="l">
              <a:lnSpc>
                <a:spcPts val="9000"/>
              </a:lnSpc>
            </a:pPr>
            <a:r>
              <a:rPr lang="en-US" sz="6429" b="1">
                <a:solidFill>
                  <a:srgbClr val="000000"/>
                </a:solidFill>
                <a:latin typeface="Open Sans Bold"/>
                <a:ea typeface="Open Sans Bold"/>
                <a:cs typeface="Open Sans Bold"/>
                <a:sym typeface="Open Sans Bold"/>
              </a:rPr>
              <a:t>a) Simulación Monte Carlo</a:t>
            </a:r>
          </a:p>
          <a:p>
            <a:pPr algn="l">
              <a:lnSpc>
                <a:spcPts val="8348"/>
              </a:lnSpc>
            </a:pPr>
            <a:r>
              <a:rPr lang="en-US" sz="5963" b="1">
                <a:solidFill>
                  <a:srgbClr val="000000"/>
                </a:solidFill>
                <a:latin typeface="Open Sans Bold"/>
                <a:ea typeface="Open Sans Bold"/>
                <a:cs typeface="Open Sans Bold"/>
                <a:sym typeface="Open Sans Bold"/>
              </a:rPr>
              <a:t>b) Simulación de eventos discretos</a:t>
            </a:r>
          </a:p>
          <a:p>
            <a:pPr algn="l">
              <a:lnSpc>
                <a:spcPts val="8348"/>
              </a:lnSpc>
            </a:pPr>
            <a:endParaRPr lang="en-US" sz="5963" b="1">
              <a:solidFill>
                <a:srgbClr val="000000"/>
              </a:solidFill>
              <a:latin typeface="Open Sans Bold"/>
              <a:ea typeface="Open Sans Bold"/>
              <a:cs typeface="Open Sans Bold"/>
              <a:sym typeface="Open Sans Bold"/>
            </a:endParaRPr>
          </a:p>
          <a:p>
            <a:pPr algn="l">
              <a:lnSpc>
                <a:spcPts val="8348"/>
              </a:lnSpc>
            </a:pPr>
            <a:endParaRPr lang="en-US" sz="5963" b="1">
              <a:solidFill>
                <a:srgbClr val="000000"/>
              </a:solidFill>
              <a:latin typeface="Open Sans Bold"/>
              <a:ea typeface="Open Sans Bold"/>
              <a:cs typeface="Open Sans Bold"/>
              <a:sym typeface="Open Sans Bold"/>
            </a:endParaRPr>
          </a:p>
          <a:p>
            <a:pPr algn="l">
              <a:lnSpc>
                <a:spcPts val="10044"/>
              </a:lnSpc>
            </a:pPr>
            <a:r>
              <a:rPr lang="en-US" sz="7174" b="1">
                <a:solidFill>
                  <a:srgbClr val="000000"/>
                </a:solidFill>
                <a:latin typeface="Open Sans Bold"/>
                <a:ea typeface="Open Sans Bold"/>
                <a:cs typeface="Open Sans Bold"/>
                <a:sym typeface="Open Sans Bold"/>
              </a:rPr>
              <a:t>4. TÉCNICAS DE VISUALIZACIÓN Y PRESENTACIÓN DE RESULTADOS</a:t>
            </a:r>
          </a:p>
          <a:p>
            <a:pPr algn="l">
              <a:lnSpc>
                <a:spcPts val="8348"/>
              </a:lnSpc>
            </a:pPr>
            <a:r>
              <a:rPr lang="en-US" sz="5963">
                <a:solidFill>
                  <a:srgbClr val="000000"/>
                </a:solidFill>
                <a:latin typeface="Open Sans"/>
                <a:ea typeface="Open Sans"/>
                <a:cs typeface="Open Sans"/>
                <a:sym typeface="Open Sans"/>
              </a:rPr>
              <a:t>ESTAS TÉCNICAS PERMITEN INTERPRETAR LOS RESULTADOS DE LOS MODELOS Y COMUNICAR HALLAZGOS A LOS RESPONSABLES DE LA TOMA DE DECISIONES.</a:t>
            </a:r>
          </a:p>
          <a:p>
            <a:pPr algn="l">
              <a:lnSpc>
                <a:spcPts val="9000"/>
              </a:lnSpc>
            </a:pPr>
            <a:r>
              <a:rPr lang="en-US" sz="6429" b="1">
                <a:solidFill>
                  <a:srgbClr val="000000"/>
                </a:solidFill>
                <a:latin typeface="Open Sans Bold"/>
                <a:ea typeface="Open Sans Bold"/>
                <a:cs typeface="Open Sans Bold"/>
                <a:sym typeface="Open Sans Bold"/>
              </a:rPr>
              <a:t>a) Gráficos de Gantt</a:t>
            </a:r>
          </a:p>
          <a:p>
            <a:pPr algn="l">
              <a:lnSpc>
                <a:spcPts val="9000"/>
              </a:lnSpc>
            </a:pPr>
            <a:r>
              <a:rPr lang="en-US" sz="6429" b="1">
                <a:solidFill>
                  <a:srgbClr val="000000"/>
                </a:solidFill>
                <a:latin typeface="Open Sans Bold"/>
                <a:ea typeface="Open Sans Bold"/>
                <a:cs typeface="Open Sans Bold"/>
                <a:sym typeface="Open Sans Bold"/>
              </a:rPr>
              <a:t>b) Diagramas de Pareto</a:t>
            </a:r>
          </a:p>
          <a:p>
            <a:pPr algn="l">
              <a:lnSpc>
                <a:spcPts val="9000"/>
              </a:lnSpc>
            </a:pPr>
            <a:r>
              <a:rPr lang="en-US" sz="6429" b="1">
                <a:solidFill>
                  <a:srgbClr val="000000"/>
                </a:solidFill>
                <a:latin typeface="Open Sans Bold"/>
                <a:ea typeface="Open Sans Bold"/>
                <a:cs typeface="Open Sans Bold"/>
                <a:sym typeface="Open Sans Bold"/>
              </a:rPr>
              <a:t>c) Mapas de calor y gráficas multivariadas</a:t>
            </a:r>
          </a:p>
          <a:p>
            <a:pPr algn="l">
              <a:lnSpc>
                <a:spcPts val="8348"/>
              </a:lnSpc>
            </a:pPr>
            <a:endParaRPr lang="en-US" sz="6429" b="1">
              <a:solidFill>
                <a:srgbClr val="000000"/>
              </a:solidFill>
              <a:latin typeface="Open Sans Bold"/>
              <a:ea typeface="Open Sans Bold"/>
              <a:cs typeface="Open Sans Bold"/>
              <a:sym typeface="Open Sans Bold"/>
            </a:endParaRPr>
          </a:p>
          <a:p>
            <a:pPr algn="l">
              <a:lnSpc>
                <a:spcPts val="8348"/>
              </a:lnSpc>
            </a:pPr>
            <a:endParaRPr lang="en-US" sz="6429" b="1">
              <a:solidFill>
                <a:srgbClr val="000000"/>
              </a:solidFill>
              <a:latin typeface="Open Sans Bold"/>
              <a:ea typeface="Open Sans Bold"/>
              <a:cs typeface="Open Sans Bold"/>
              <a:sym typeface="Open Sans Bold"/>
            </a:endParaRPr>
          </a:p>
          <a:p>
            <a:pPr algn="l">
              <a:lnSpc>
                <a:spcPts val="8348"/>
              </a:lnSpc>
            </a:pPr>
            <a:endParaRPr lang="en-US" sz="6429" b="1">
              <a:solidFill>
                <a:srgbClr val="000000"/>
              </a:solidFill>
              <a:latin typeface="Open Sans Bold"/>
              <a:ea typeface="Open Sans Bold"/>
              <a:cs typeface="Open Sans Bold"/>
              <a:sym typeface="Open Sans Bold"/>
            </a:endParaRPr>
          </a:p>
          <a:p>
            <a:pPr algn="l">
              <a:lnSpc>
                <a:spcPts val="8348"/>
              </a:lnSpc>
            </a:pPr>
            <a:endParaRPr lang="en-US" sz="6429" b="1">
              <a:solidFill>
                <a:srgbClr val="000000"/>
              </a:solidFill>
              <a:latin typeface="Open Sans Bold"/>
              <a:ea typeface="Open Sans Bold"/>
              <a:cs typeface="Open Sans Bold"/>
              <a:sym typeface="Open Sans Bold"/>
            </a:endParaRPr>
          </a:p>
          <a:p>
            <a:pPr algn="l">
              <a:lnSpc>
                <a:spcPts val="8348"/>
              </a:lnSpc>
            </a:pPr>
            <a:endParaRPr lang="en-US" sz="6429" b="1">
              <a:solidFill>
                <a:srgbClr val="000000"/>
              </a:solidFill>
              <a:latin typeface="Open Sans Bold"/>
              <a:ea typeface="Open Sans Bold"/>
              <a:cs typeface="Open Sans Bold"/>
              <a:sym typeface="Open Sans Bold"/>
            </a:endParaRPr>
          </a:p>
          <a:p>
            <a:pPr algn="l">
              <a:lnSpc>
                <a:spcPts val="8348"/>
              </a:lnSpc>
            </a:pPr>
            <a:endParaRPr lang="en-US" sz="6429" b="1">
              <a:solidFill>
                <a:srgbClr val="000000"/>
              </a:solidFill>
              <a:latin typeface="Open Sans Bold"/>
              <a:ea typeface="Open Sans Bold"/>
              <a:cs typeface="Open Sans Bold"/>
              <a:sym typeface="Open Sans Bold"/>
            </a:endParaRPr>
          </a:p>
          <a:p>
            <a:pPr algn="l">
              <a:lnSpc>
                <a:spcPts val="9000"/>
              </a:lnSpc>
            </a:pPr>
            <a:endParaRPr lang="en-US" sz="6429" b="1">
              <a:solidFill>
                <a:srgbClr val="000000"/>
              </a:solidFill>
              <a:latin typeface="Open Sans Bold"/>
              <a:ea typeface="Open Sans Bold"/>
              <a:cs typeface="Open Sans Bold"/>
              <a:sym typeface="Open Sans Bold"/>
            </a:endParaRPr>
          </a:p>
          <a:p>
            <a:pPr algn="l">
              <a:lnSpc>
                <a:spcPts val="9000"/>
              </a:lnSpc>
            </a:pPr>
            <a:endParaRPr lang="en-US" sz="6429" b="1">
              <a:solidFill>
                <a:srgbClr val="000000"/>
              </a:solidFill>
              <a:latin typeface="Open Sans Bold"/>
              <a:ea typeface="Open Sans Bold"/>
              <a:cs typeface="Open Sans Bold"/>
              <a:sym typeface="Open Sans Bold"/>
            </a:endParaRPr>
          </a:p>
          <a:p>
            <a:pPr algn="ctr">
              <a:lnSpc>
                <a:spcPts val="11864"/>
              </a:lnSpc>
            </a:pPr>
            <a:endParaRPr lang="en-US" sz="6429" b="1">
              <a:solidFill>
                <a:srgbClr val="000000"/>
              </a:solidFill>
              <a:latin typeface="Open Sans Bold"/>
              <a:ea typeface="Open Sans Bold"/>
              <a:cs typeface="Open Sans Bold"/>
              <a:sym typeface="Open Sans Bold"/>
            </a:endParaRPr>
          </a:p>
          <a:p>
            <a:pPr algn="just">
              <a:lnSpc>
                <a:spcPts val="7829"/>
              </a:lnSpc>
            </a:pPr>
            <a:endParaRPr lang="en-US" sz="6429" b="1">
              <a:solidFill>
                <a:srgbClr val="000000"/>
              </a:solidFill>
              <a:latin typeface="Open Sans Bold"/>
              <a:ea typeface="Open Sans Bold"/>
              <a:cs typeface="Open Sans Bold"/>
              <a:sym typeface="Open Sans Bold"/>
            </a:endParaRPr>
          </a:p>
          <a:p>
            <a:pPr algn="just">
              <a:lnSpc>
                <a:spcPts val="7829"/>
              </a:lnSpc>
            </a:pPr>
            <a:endParaRPr lang="en-US" sz="6429" b="1">
              <a:solidFill>
                <a:srgbClr val="000000"/>
              </a:solidFill>
              <a:latin typeface="Open Sans Bold"/>
              <a:ea typeface="Open Sans Bold"/>
              <a:cs typeface="Open Sans Bold"/>
              <a:sym typeface="Open Sans Bold"/>
            </a:endParaRPr>
          </a:p>
          <a:p>
            <a:pPr algn="just">
              <a:lnSpc>
                <a:spcPts val="11864"/>
              </a:lnSpc>
            </a:pPr>
            <a:endParaRPr lang="en-US" sz="6429" b="1">
              <a:solidFill>
                <a:srgbClr val="000000"/>
              </a:solidFill>
              <a:latin typeface="Open Sans Bold"/>
              <a:ea typeface="Open Sans Bold"/>
              <a:cs typeface="Open Sans Bold"/>
              <a:sym typeface="Open Sans Bold"/>
            </a:endParaRPr>
          </a:p>
          <a:p>
            <a:pPr algn="just">
              <a:lnSpc>
                <a:spcPts val="11864"/>
              </a:lnSpc>
            </a:pPr>
            <a:endParaRPr lang="en-US" sz="6429" b="1">
              <a:solidFill>
                <a:srgbClr val="000000"/>
              </a:solidFill>
              <a:latin typeface="Open Sans Bold"/>
              <a:ea typeface="Open Sans Bold"/>
              <a:cs typeface="Open Sans Bold"/>
              <a:sym typeface="Open Sans Bold"/>
            </a:endParaRPr>
          </a:p>
          <a:p>
            <a:pPr algn="just">
              <a:lnSpc>
                <a:spcPts val="11864"/>
              </a:lnSpc>
            </a:pPr>
            <a:endParaRPr lang="en-US" sz="6429" b="1">
              <a:solidFill>
                <a:srgbClr val="000000"/>
              </a:solidFill>
              <a:latin typeface="Open Sans Bold"/>
              <a:ea typeface="Open Sans Bold"/>
              <a:cs typeface="Open Sans Bold"/>
              <a:sym typeface="Open Sans Bold"/>
            </a:endParaRPr>
          </a:p>
        </p:txBody>
      </p:sp>
      <p:sp>
        <p:nvSpPr>
          <p:cNvPr id="11" name="Freeform 11"/>
          <p:cNvSpPr/>
          <p:nvPr/>
        </p:nvSpPr>
        <p:spPr>
          <a:xfrm>
            <a:off x="5827299" y="17924253"/>
            <a:ext cx="11729890" cy="10026011"/>
          </a:xfrm>
          <a:custGeom>
            <a:avLst/>
            <a:gdLst/>
            <a:ahLst/>
            <a:cxnLst/>
            <a:rect l="l" t="t" r="r" b="b"/>
            <a:pathLst>
              <a:path w="11729890" h="10026011">
                <a:moveTo>
                  <a:pt x="0" y="0"/>
                </a:moveTo>
                <a:lnTo>
                  <a:pt x="11729890" y="0"/>
                </a:lnTo>
                <a:lnTo>
                  <a:pt x="11729890" y="10026011"/>
                </a:lnTo>
                <a:lnTo>
                  <a:pt x="0" y="10026011"/>
                </a:lnTo>
                <a:lnTo>
                  <a:pt x="0" y="0"/>
                </a:lnTo>
                <a:close/>
              </a:path>
            </a:pathLst>
          </a:custGeom>
          <a:blipFill>
            <a:blip r:embed="rId11"/>
            <a:stretch>
              <a:fillRect r="-28618"/>
            </a:stretch>
          </a:blipFill>
          <a:ln w="248503" cap="rnd">
            <a:solidFill>
              <a:srgbClr val="000000"/>
            </a:solidFill>
            <a:prstDash val="solid"/>
            <a:round/>
          </a:ln>
        </p:spPr>
      </p:sp>
      <p:sp>
        <p:nvSpPr>
          <p:cNvPr id="12" name="Freeform 12"/>
          <p:cNvSpPr/>
          <p:nvPr/>
        </p:nvSpPr>
        <p:spPr>
          <a:xfrm>
            <a:off x="19969548" y="18026382"/>
            <a:ext cx="11172705" cy="9821754"/>
          </a:xfrm>
          <a:custGeom>
            <a:avLst/>
            <a:gdLst/>
            <a:ahLst/>
            <a:cxnLst/>
            <a:rect l="l" t="t" r="r" b="b"/>
            <a:pathLst>
              <a:path w="11172705" h="9821754">
                <a:moveTo>
                  <a:pt x="0" y="0"/>
                </a:moveTo>
                <a:lnTo>
                  <a:pt x="11172704" y="0"/>
                </a:lnTo>
                <a:lnTo>
                  <a:pt x="11172704" y="9821753"/>
                </a:lnTo>
                <a:lnTo>
                  <a:pt x="0" y="9821753"/>
                </a:lnTo>
                <a:lnTo>
                  <a:pt x="0" y="0"/>
                </a:lnTo>
                <a:close/>
              </a:path>
            </a:pathLst>
          </a:custGeom>
          <a:blipFill>
            <a:blip r:embed="rId12"/>
            <a:stretch>
              <a:fillRect t="-3464" b="-3464"/>
            </a:stretch>
          </a:blipFill>
          <a:ln w="319504" cap="rnd">
            <a:solidFill>
              <a:srgbClr val="000000"/>
            </a:solidFill>
            <a:prstDash val="solid"/>
            <a:round/>
          </a:ln>
        </p:spPr>
      </p:sp>
      <p:sp>
        <p:nvSpPr>
          <p:cNvPr id="13" name="Freeform 13"/>
          <p:cNvSpPr/>
          <p:nvPr/>
        </p:nvSpPr>
        <p:spPr>
          <a:xfrm>
            <a:off x="33556284" y="17924253"/>
            <a:ext cx="12428510" cy="9530994"/>
          </a:xfrm>
          <a:custGeom>
            <a:avLst/>
            <a:gdLst/>
            <a:ahLst/>
            <a:cxnLst/>
            <a:rect l="l" t="t" r="r" b="b"/>
            <a:pathLst>
              <a:path w="12428510" h="9530994">
                <a:moveTo>
                  <a:pt x="0" y="0"/>
                </a:moveTo>
                <a:lnTo>
                  <a:pt x="12428511" y="0"/>
                </a:lnTo>
                <a:lnTo>
                  <a:pt x="12428511" y="9530994"/>
                </a:lnTo>
                <a:lnTo>
                  <a:pt x="0" y="9530994"/>
                </a:lnTo>
                <a:lnTo>
                  <a:pt x="0" y="0"/>
                </a:lnTo>
                <a:close/>
              </a:path>
            </a:pathLst>
          </a:custGeom>
          <a:blipFill>
            <a:blip r:embed="rId13"/>
            <a:stretch>
              <a:fillRect l="-7943" r="-7157"/>
            </a:stretch>
          </a:blipFill>
          <a:ln w="266254" cap="rnd">
            <a:solidFill>
              <a:srgbClr val="000000"/>
            </a:solidFill>
            <a:prstDash val="solid"/>
            <a:round/>
          </a:ln>
        </p:spPr>
      </p:sp>
      <p:sp>
        <p:nvSpPr>
          <p:cNvPr id="14" name="TextBox 14"/>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5" name="TextBox 15"/>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transition>
    <p:cover dir="d"/>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646434" y="3418991"/>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31029278" y="12353539"/>
            <a:ext cx="15984913" cy="9990571"/>
          </a:xfrm>
          <a:custGeom>
            <a:avLst/>
            <a:gdLst/>
            <a:ahLst/>
            <a:cxnLst/>
            <a:rect l="l" t="t" r="r" b="b"/>
            <a:pathLst>
              <a:path w="15984913" h="9990571">
                <a:moveTo>
                  <a:pt x="0" y="0"/>
                </a:moveTo>
                <a:lnTo>
                  <a:pt x="15984914" y="0"/>
                </a:lnTo>
                <a:lnTo>
                  <a:pt x="15984914" y="9990571"/>
                </a:lnTo>
                <a:lnTo>
                  <a:pt x="0" y="9990571"/>
                </a:lnTo>
                <a:lnTo>
                  <a:pt x="0" y="0"/>
                </a:lnTo>
                <a:close/>
              </a:path>
            </a:pathLst>
          </a:custGeom>
          <a:blipFill>
            <a:blip r:embed="rId11"/>
            <a:stretch>
              <a:fillRect/>
            </a:stretch>
          </a:blipFill>
        </p:spPr>
      </p:sp>
      <p:sp>
        <p:nvSpPr>
          <p:cNvPr id="10" name="TextBox 10"/>
          <p:cNvSpPr txBox="1"/>
          <p:nvPr/>
        </p:nvSpPr>
        <p:spPr>
          <a:xfrm>
            <a:off x="3976516" y="14032070"/>
            <a:ext cx="25308875" cy="9733288"/>
          </a:xfrm>
          <a:prstGeom prst="rect">
            <a:avLst/>
          </a:prstGeom>
        </p:spPr>
        <p:txBody>
          <a:bodyPr lIns="0" tIns="0" rIns="0" bIns="0" rtlCol="0" anchor="t">
            <a:spAutoFit/>
          </a:bodyPr>
          <a:lstStyle/>
          <a:p>
            <a:pPr algn="l">
              <a:lnSpc>
                <a:spcPts val="9669"/>
              </a:lnSpc>
            </a:pPr>
            <a:r>
              <a:rPr lang="en-US" sz="6319" b="1">
                <a:solidFill>
                  <a:srgbClr val="EA400F"/>
                </a:solidFill>
                <a:latin typeface="Open Sans Bold"/>
                <a:ea typeface="Open Sans Bold"/>
                <a:cs typeface="Open Sans Bold"/>
                <a:sym typeface="Open Sans Bold"/>
              </a:rPr>
              <a:t>1. DETERMINACIÓN DEL PROBLEMA: </a:t>
            </a:r>
          </a:p>
          <a:p>
            <a:pPr algn="l">
              <a:lnSpc>
                <a:spcPts val="9669"/>
              </a:lnSpc>
            </a:pPr>
            <a:endParaRPr lang="en-US" sz="6319" b="1">
              <a:solidFill>
                <a:srgbClr val="EA400F"/>
              </a:solidFill>
              <a:latin typeface="Open Sans Bold"/>
              <a:ea typeface="Open Sans Bold"/>
              <a:cs typeface="Open Sans Bold"/>
              <a:sym typeface="Open Sans Bold"/>
            </a:endParaRPr>
          </a:p>
          <a:p>
            <a:pPr algn="l">
              <a:lnSpc>
                <a:spcPts val="9669"/>
              </a:lnSpc>
            </a:pPr>
            <a:r>
              <a:rPr lang="en-US" sz="6319" b="1">
                <a:solidFill>
                  <a:srgbClr val="000000"/>
                </a:solidFill>
                <a:latin typeface="Open Sans Bold"/>
                <a:ea typeface="Open Sans Bold"/>
                <a:cs typeface="Open Sans Bold"/>
                <a:sym typeface="Open Sans Bold"/>
              </a:rPr>
              <a:t>Para empezar, en esta fase se define cómo se formula el problema. Por ello es necesario revisar tanto los objetivos establecidos, como las alternativas de decisión y las posibles restricciones. Esto con el fin de identificar las restricciones que se puedan tener para alcanzar la solución buscada</a:t>
            </a:r>
          </a:p>
          <a:p>
            <a:pPr algn="l">
              <a:lnSpc>
                <a:spcPts val="9669"/>
              </a:lnSpc>
            </a:pPr>
            <a:endParaRPr lang="en-US" sz="6319" b="1">
              <a:solidFill>
                <a:srgbClr val="000000"/>
              </a:solidFill>
              <a:latin typeface="Open Sans Bold"/>
              <a:ea typeface="Open Sans Bold"/>
              <a:cs typeface="Open Sans Bold"/>
              <a:sym typeface="Open Sans Bold"/>
            </a:endParaRPr>
          </a:p>
        </p:txBody>
      </p:sp>
      <p:sp>
        <p:nvSpPr>
          <p:cNvPr id="11" name="TextBox 11"/>
          <p:cNvSpPr txBox="1"/>
          <p:nvPr/>
        </p:nvSpPr>
        <p:spPr>
          <a:xfrm>
            <a:off x="4961976" y="9873501"/>
            <a:ext cx="23389631" cy="2480038"/>
          </a:xfrm>
          <a:prstGeom prst="rect">
            <a:avLst/>
          </a:prstGeom>
        </p:spPr>
        <p:txBody>
          <a:bodyPr lIns="0" tIns="0" rIns="0" bIns="0" rtlCol="0" anchor="t">
            <a:spAutoFit/>
          </a:bodyPr>
          <a:lstStyle/>
          <a:p>
            <a:pPr algn="ctr">
              <a:lnSpc>
                <a:spcPts val="10076"/>
              </a:lnSpc>
            </a:pPr>
            <a:r>
              <a:rPr lang="en-US" sz="6586" b="1">
                <a:solidFill>
                  <a:srgbClr val="000000"/>
                </a:solidFill>
                <a:latin typeface="Open Sans Bold"/>
                <a:ea typeface="Open Sans Bold"/>
                <a:cs typeface="Open Sans Bold"/>
                <a:sym typeface="Open Sans Bold"/>
              </a:rPr>
              <a:t>Los pasos o fases que sigen en el proceso de su aplicacion son las siguientes:</a:t>
            </a:r>
          </a:p>
        </p:txBody>
      </p:sp>
      <p:sp>
        <p:nvSpPr>
          <p:cNvPr id="12" name="TextBox 12"/>
          <p:cNvSpPr txBox="1"/>
          <p:nvPr/>
        </p:nvSpPr>
        <p:spPr>
          <a:xfrm>
            <a:off x="-9100135" y="5254108"/>
            <a:ext cx="53668431" cy="3740897"/>
          </a:xfrm>
          <a:prstGeom prst="rect">
            <a:avLst/>
          </a:prstGeom>
        </p:spPr>
        <p:txBody>
          <a:bodyPr lIns="0" tIns="0" rIns="0" bIns="0" rtlCol="0" anchor="t">
            <a:spAutoFit/>
          </a:bodyPr>
          <a:lstStyle/>
          <a:p>
            <a:pPr marL="0" lvl="0" indent="0" algn="ctr">
              <a:lnSpc>
                <a:spcPts val="27531"/>
              </a:lnSpc>
              <a:spcBef>
                <a:spcPct val="0"/>
              </a:spcBef>
            </a:pPr>
            <a:r>
              <a:rPr lang="en-US" sz="19665" spc="3933">
                <a:solidFill>
                  <a:srgbClr val="EA400F"/>
                </a:solidFill>
                <a:latin typeface="Cranberry"/>
                <a:ea typeface="Cranberry"/>
                <a:cs typeface="Cranberry"/>
                <a:sym typeface="Cranberry"/>
              </a:rPr>
              <a:t>APLICACION</a:t>
            </a:r>
          </a:p>
        </p:txBody>
      </p:sp>
    </p:spTree>
  </p:cSld>
  <p:clrMapOvr>
    <a:masterClrMapping/>
  </p:clrMapOvr>
  <p:transition>
    <p:cover dir="d"/>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646434" y="3418991"/>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29285391" y="8245021"/>
            <a:ext cx="16428359" cy="16428359"/>
          </a:xfrm>
          <a:custGeom>
            <a:avLst/>
            <a:gdLst/>
            <a:ahLst/>
            <a:cxnLst/>
            <a:rect l="l" t="t" r="r" b="b"/>
            <a:pathLst>
              <a:path w="16428359" h="16428359">
                <a:moveTo>
                  <a:pt x="0" y="0"/>
                </a:moveTo>
                <a:lnTo>
                  <a:pt x="16428359" y="0"/>
                </a:lnTo>
                <a:lnTo>
                  <a:pt x="16428359" y="16428358"/>
                </a:lnTo>
                <a:lnTo>
                  <a:pt x="0" y="16428358"/>
                </a:lnTo>
                <a:lnTo>
                  <a:pt x="0" y="0"/>
                </a:lnTo>
                <a:close/>
              </a:path>
            </a:pathLst>
          </a:custGeom>
          <a:blipFill>
            <a:blip r:embed="rId11"/>
            <a:stretch>
              <a:fillRect/>
            </a:stretch>
          </a:blipFill>
        </p:spPr>
      </p:sp>
      <p:sp>
        <p:nvSpPr>
          <p:cNvPr id="10" name="TextBox 10"/>
          <p:cNvSpPr txBox="1"/>
          <p:nvPr/>
        </p:nvSpPr>
        <p:spPr>
          <a:xfrm>
            <a:off x="3976516" y="6943370"/>
            <a:ext cx="25308875" cy="9733288"/>
          </a:xfrm>
          <a:prstGeom prst="rect">
            <a:avLst/>
          </a:prstGeom>
        </p:spPr>
        <p:txBody>
          <a:bodyPr lIns="0" tIns="0" rIns="0" bIns="0" rtlCol="0" anchor="t">
            <a:spAutoFit/>
          </a:bodyPr>
          <a:lstStyle/>
          <a:p>
            <a:pPr algn="l">
              <a:lnSpc>
                <a:spcPts val="9669"/>
              </a:lnSpc>
            </a:pPr>
            <a:r>
              <a:rPr lang="en-US" sz="6319" b="1">
                <a:solidFill>
                  <a:srgbClr val="EA400F"/>
                </a:solidFill>
                <a:latin typeface="Open Sans Bold"/>
                <a:ea typeface="Open Sans Bold"/>
                <a:cs typeface="Open Sans Bold"/>
                <a:sym typeface="Open Sans Bold"/>
              </a:rPr>
              <a:t>2. CONSTRUCCIÓN DEL MODELO:</a:t>
            </a:r>
          </a:p>
          <a:p>
            <a:pPr algn="l">
              <a:lnSpc>
                <a:spcPts val="9669"/>
              </a:lnSpc>
            </a:pPr>
            <a:endParaRPr lang="en-US" sz="6319" b="1">
              <a:solidFill>
                <a:srgbClr val="EA400F"/>
              </a:solidFill>
              <a:latin typeface="Open Sans Bold"/>
              <a:ea typeface="Open Sans Bold"/>
              <a:cs typeface="Open Sans Bold"/>
              <a:sym typeface="Open Sans Bold"/>
            </a:endParaRPr>
          </a:p>
          <a:p>
            <a:pPr algn="l">
              <a:lnSpc>
                <a:spcPts val="9669"/>
              </a:lnSpc>
            </a:pPr>
            <a:r>
              <a:rPr lang="en-US" sz="6319" b="1">
                <a:solidFill>
                  <a:srgbClr val="000000"/>
                </a:solidFill>
                <a:latin typeface="Open Sans Bold"/>
                <a:ea typeface="Open Sans Bold"/>
                <a:cs typeface="Open Sans Bold"/>
                <a:sym typeface="Open Sans Bold"/>
              </a:rPr>
              <a:t>Luego se procede a construir el modelo matemático que represente el sistema que se estudia. Tratando así, de identificar las variables que se relacionan con el problema, tanto la independiente como dependiente. El modelo puede ser probabilístico o determinístico.</a:t>
            </a:r>
          </a:p>
          <a:p>
            <a:pPr algn="l">
              <a:lnSpc>
                <a:spcPts val="9669"/>
              </a:lnSpc>
            </a:pPr>
            <a:endParaRPr lang="en-US" sz="6319" b="1">
              <a:solidFill>
                <a:srgbClr val="000000"/>
              </a:solidFill>
              <a:latin typeface="Open Sans Bold"/>
              <a:ea typeface="Open Sans Bold"/>
              <a:cs typeface="Open Sans Bold"/>
              <a:sym typeface="Open Sans Bold"/>
            </a:endParaRPr>
          </a:p>
        </p:txBody>
      </p:sp>
      <p:sp>
        <p:nvSpPr>
          <p:cNvPr id="11" name="TextBox 11"/>
          <p:cNvSpPr txBox="1"/>
          <p:nvPr/>
        </p:nvSpPr>
        <p:spPr>
          <a:xfrm>
            <a:off x="3976516" y="18436471"/>
            <a:ext cx="25308875" cy="8508521"/>
          </a:xfrm>
          <a:prstGeom prst="rect">
            <a:avLst/>
          </a:prstGeom>
        </p:spPr>
        <p:txBody>
          <a:bodyPr lIns="0" tIns="0" rIns="0" bIns="0" rtlCol="0" anchor="t">
            <a:spAutoFit/>
          </a:bodyPr>
          <a:lstStyle/>
          <a:p>
            <a:pPr algn="l">
              <a:lnSpc>
                <a:spcPts val="9669"/>
              </a:lnSpc>
            </a:pPr>
            <a:r>
              <a:rPr lang="en-US" sz="6319" b="1">
                <a:solidFill>
                  <a:srgbClr val="EA400F"/>
                </a:solidFill>
                <a:latin typeface="Open Sans Bold"/>
                <a:ea typeface="Open Sans Bold"/>
                <a:cs typeface="Open Sans Bold"/>
                <a:sym typeface="Open Sans Bold"/>
              </a:rPr>
              <a:t>3. SOLUCIÓN DEL MODELO:</a:t>
            </a:r>
          </a:p>
          <a:p>
            <a:pPr algn="l">
              <a:lnSpc>
                <a:spcPts val="9669"/>
              </a:lnSpc>
            </a:pPr>
            <a:endParaRPr lang="en-US" sz="6319" b="1">
              <a:solidFill>
                <a:srgbClr val="EA400F"/>
              </a:solidFill>
              <a:latin typeface="Open Sans Bold"/>
              <a:ea typeface="Open Sans Bold"/>
              <a:cs typeface="Open Sans Bold"/>
              <a:sym typeface="Open Sans Bold"/>
            </a:endParaRPr>
          </a:p>
          <a:p>
            <a:pPr algn="l">
              <a:lnSpc>
                <a:spcPts val="9669"/>
              </a:lnSpc>
            </a:pPr>
            <a:r>
              <a:rPr lang="en-US" sz="6319" b="1">
                <a:solidFill>
                  <a:srgbClr val="000000"/>
                </a:solidFill>
                <a:latin typeface="Open Sans Bold"/>
                <a:ea typeface="Open Sans Bold"/>
                <a:cs typeface="Open Sans Bold"/>
                <a:sym typeface="Open Sans Bold"/>
              </a:rPr>
              <a:t>Una vez se tenga establecido el modelo se deriva la solución matemática. Para ello se emplean técnicas y métodos para resolver ecuaciones y problemas. Se considera si el modelo se puede ajustar a una solución numérica o de forma analítica.</a:t>
            </a:r>
          </a:p>
          <a:p>
            <a:pPr algn="l">
              <a:lnSpc>
                <a:spcPts val="9669"/>
              </a:lnSpc>
            </a:pPr>
            <a:endParaRPr lang="en-US" sz="6319" b="1">
              <a:solidFill>
                <a:srgbClr val="000000"/>
              </a:solidFill>
              <a:latin typeface="Open Sans Bold"/>
              <a:ea typeface="Open Sans Bold"/>
              <a:cs typeface="Open Sans Bold"/>
              <a:sym typeface="Open Sans Bold"/>
            </a:endParaRPr>
          </a:p>
        </p:txBody>
      </p:sp>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646434" y="3418991"/>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30509585" y="11910027"/>
            <a:ext cx="17543849" cy="10379472"/>
          </a:xfrm>
          <a:custGeom>
            <a:avLst/>
            <a:gdLst/>
            <a:ahLst/>
            <a:cxnLst/>
            <a:rect l="l" t="t" r="r" b="b"/>
            <a:pathLst>
              <a:path w="17543849" h="10379472">
                <a:moveTo>
                  <a:pt x="0" y="0"/>
                </a:moveTo>
                <a:lnTo>
                  <a:pt x="17543849" y="0"/>
                </a:lnTo>
                <a:lnTo>
                  <a:pt x="17543849" y="10379472"/>
                </a:lnTo>
                <a:lnTo>
                  <a:pt x="0" y="10379472"/>
                </a:lnTo>
                <a:lnTo>
                  <a:pt x="0" y="0"/>
                </a:lnTo>
                <a:close/>
              </a:path>
            </a:pathLst>
          </a:custGeom>
          <a:blipFill>
            <a:blip r:embed="rId11"/>
            <a:stretch>
              <a:fillRect l="-2689" r="-2689"/>
            </a:stretch>
          </a:blipFill>
        </p:spPr>
      </p:sp>
      <p:sp>
        <p:nvSpPr>
          <p:cNvPr id="10" name="TextBox 10"/>
          <p:cNvSpPr txBox="1"/>
          <p:nvPr/>
        </p:nvSpPr>
        <p:spPr>
          <a:xfrm>
            <a:off x="3976516" y="5718604"/>
            <a:ext cx="25308875" cy="12182820"/>
          </a:xfrm>
          <a:prstGeom prst="rect">
            <a:avLst/>
          </a:prstGeom>
        </p:spPr>
        <p:txBody>
          <a:bodyPr lIns="0" tIns="0" rIns="0" bIns="0" rtlCol="0" anchor="t">
            <a:spAutoFit/>
          </a:bodyPr>
          <a:lstStyle/>
          <a:p>
            <a:pPr algn="l">
              <a:lnSpc>
                <a:spcPts val="9669"/>
              </a:lnSpc>
            </a:pPr>
            <a:r>
              <a:rPr lang="en-US" sz="6319" b="1">
                <a:solidFill>
                  <a:srgbClr val="EA400F"/>
                </a:solidFill>
                <a:latin typeface="Open Sans Bold"/>
                <a:ea typeface="Open Sans Bold"/>
                <a:cs typeface="Open Sans Bold"/>
                <a:sym typeface="Open Sans Bold"/>
              </a:rPr>
              <a:t>4. VALIDACIÓN DEL MODELO:</a:t>
            </a:r>
          </a:p>
          <a:p>
            <a:pPr algn="l">
              <a:lnSpc>
                <a:spcPts val="9669"/>
              </a:lnSpc>
            </a:pPr>
            <a:endParaRPr lang="en-US" sz="6319" b="1">
              <a:solidFill>
                <a:srgbClr val="EA400F"/>
              </a:solidFill>
              <a:latin typeface="Open Sans Bold"/>
              <a:ea typeface="Open Sans Bold"/>
              <a:cs typeface="Open Sans Bold"/>
              <a:sym typeface="Open Sans Bold"/>
            </a:endParaRPr>
          </a:p>
          <a:p>
            <a:pPr algn="l">
              <a:lnSpc>
                <a:spcPts val="9669"/>
              </a:lnSpc>
            </a:pPr>
            <a:r>
              <a:rPr lang="en-US" sz="6319" b="1">
                <a:solidFill>
                  <a:srgbClr val="000000"/>
                </a:solidFill>
                <a:latin typeface="Open Sans Bold"/>
                <a:ea typeface="Open Sans Bold"/>
                <a:cs typeface="Open Sans Bold"/>
                <a:sym typeface="Open Sans Bold"/>
              </a:rPr>
              <a:t>Seguidamente, se determina si el modelo puede predecir con certeza el comportamiento del sistema. Para ello se pueden tomar datos pasados y se observa como se ha comportado el sistema. Luego se verifica la posibilidad de que funcione en casos futuros, o se hacen los cambios necesarios. Además, se revisa que la relación entre las variables identificadas en el modelo siga siendo constante.</a:t>
            </a:r>
          </a:p>
          <a:p>
            <a:pPr algn="l">
              <a:lnSpc>
                <a:spcPts val="9669"/>
              </a:lnSpc>
            </a:pPr>
            <a:endParaRPr lang="en-US" sz="6319" b="1">
              <a:solidFill>
                <a:srgbClr val="000000"/>
              </a:solidFill>
              <a:latin typeface="Open Sans Bold"/>
              <a:ea typeface="Open Sans Bold"/>
              <a:cs typeface="Open Sans Bold"/>
              <a:sym typeface="Open Sans Bold"/>
            </a:endParaRPr>
          </a:p>
        </p:txBody>
      </p:sp>
      <p:sp>
        <p:nvSpPr>
          <p:cNvPr id="11" name="TextBox 11"/>
          <p:cNvSpPr txBox="1"/>
          <p:nvPr/>
        </p:nvSpPr>
        <p:spPr>
          <a:xfrm>
            <a:off x="3976516" y="17701399"/>
            <a:ext cx="25308875" cy="8508521"/>
          </a:xfrm>
          <a:prstGeom prst="rect">
            <a:avLst/>
          </a:prstGeom>
        </p:spPr>
        <p:txBody>
          <a:bodyPr lIns="0" tIns="0" rIns="0" bIns="0" rtlCol="0" anchor="t">
            <a:spAutoFit/>
          </a:bodyPr>
          <a:lstStyle/>
          <a:p>
            <a:pPr algn="l">
              <a:lnSpc>
                <a:spcPts val="9669"/>
              </a:lnSpc>
            </a:pPr>
            <a:endParaRPr/>
          </a:p>
          <a:p>
            <a:pPr algn="l">
              <a:lnSpc>
                <a:spcPts val="9669"/>
              </a:lnSpc>
            </a:pPr>
            <a:r>
              <a:rPr lang="en-US" sz="6319" b="1">
                <a:solidFill>
                  <a:srgbClr val="EA400F"/>
                </a:solidFill>
                <a:latin typeface="Open Sans Bold"/>
                <a:ea typeface="Open Sans Bold"/>
                <a:cs typeface="Open Sans Bold"/>
                <a:sym typeface="Open Sans Bold"/>
              </a:rPr>
              <a:t>5. IMPLEMENTACIÓN DEL MODELO:</a:t>
            </a:r>
          </a:p>
          <a:p>
            <a:pPr algn="l">
              <a:lnSpc>
                <a:spcPts val="9669"/>
              </a:lnSpc>
            </a:pPr>
            <a:endParaRPr lang="en-US" sz="6319" b="1">
              <a:solidFill>
                <a:srgbClr val="EA400F"/>
              </a:solidFill>
              <a:latin typeface="Open Sans Bold"/>
              <a:ea typeface="Open Sans Bold"/>
              <a:cs typeface="Open Sans Bold"/>
              <a:sym typeface="Open Sans Bold"/>
            </a:endParaRPr>
          </a:p>
          <a:p>
            <a:pPr algn="l">
              <a:lnSpc>
                <a:spcPts val="9669"/>
              </a:lnSpc>
            </a:pPr>
            <a:r>
              <a:rPr lang="en-US" sz="6319" b="1">
                <a:solidFill>
                  <a:srgbClr val="000000"/>
                </a:solidFill>
                <a:latin typeface="Open Sans Bold"/>
                <a:ea typeface="Open Sans Bold"/>
                <a:cs typeface="Open Sans Bold"/>
                <a:sym typeface="Open Sans Bold"/>
              </a:rPr>
              <a:t>FInalmente, la solución encontrada del modelo validado se traduce en acciones concretas por medio de una serie de instrucciones. Estas instrucciones deben ser fáciles de entender y aplicarse para poder implementar el modelo</a:t>
            </a:r>
          </a:p>
        </p:txBody>
      </p:sp>
    </p:spTree>
  </p:cSld>
  <p:clrMapOvr>
    <a:masterClrMapping/>
  </p:clrMapOvr>
  <p:transition>
    <p:push/>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3067240"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0" name="Freeform 10"/>
          <p:cNvSpPr/>
          <p:nvPr/>
        </p:nvSpPr>
        <p:spPr>
          <a:xfrm>
            <a:off x="8213901" y="3895499"/>
            <a:ext cx="35631913" cy="24156894"/>
          </a:xfrm>
          <a:custGeom>
            <a:avLst/>
            <a:gdLst/>
            <a:ahLst/>
            <a:cxnLst/>
            <a:rect l="l" t="t" r="r" b="b"/>
            <a:pathLst>
              <a:path w="35631913" h="24156894">
                <a:moveTo>
                  <a:pt x="0" y="0"/>
                </a:moveTo>
                <a:lnTo>
                  <a:pt x="35631912" y="0"/>
                </a:lnTo>
                <a:lnTo>
                  <a:pt x="35631912" y="24156894"/>
                </a:lnTo>
                <a:lnTo>
                  <a:pt x="0" y="241568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1" name="TextBox 11"/>
          <p:cNvSpPr txBox="1"/>
          <p:nvPr/>
        </p:nvSpPr>
        <p:spPr>
          <a:xfrm>
            <a:off x="6358279" y="7405204"/>
            <a:ext cx="41110550" cy="16926893"/>
          </a:xfrm>
          <a:prstGeom prst="rect">
            <a:avLst/>
          </a:prstGeom>
        </p:spPr>
        <p:txBody>
          <a:bodyPr lIns="0" tIns="0" rIns="0" bIns="0" rtlCol="0" anchor="t">
            <a:spAutoFit/>
          </a:bodyPr>
          <a:lstStyle/>
          <a:p>
            <a:pPr algn="ctr">
              <a:lnSpc>
                <a:spcPts val="43463"/>
              </a:lnSpc>
            </a:pPr>
            <a:r>
              <a:rPr lang="en-US" sz="31045">
                <a:solidFill>
                  <a:srgbClr val="FFFFFF"/>
                </a:solidFill>
                <a:latin typeface="Cranberry"/>
                <a:ea typeface="Cranberry"/>
                <a:cs typeface="Cranberry"/>
                <a:sym typeface="Cranberry"/>
              </a:rPr>
              <a:t>opinion critica </a:t>
            </a:r>
          </a:p>
          <a:p>
            <a:pPr algn="ctr">
              <a:lnSpc>
                <a:spcPts val="43463"/>
              </a:lnSpc>
            </a:pPr>
            <a:r>
              <a:rPr lang="en-US" sz="31045">
                <a:solidFill>
                  <a:srgbClr val="FFFFFF"/>
                </a:solidFill>
                <a:latin typeface="Cranberry"/>
                <a:ea typeface="Cranberry"/>
                <a:cs typeface="Cranberry"/>
                <a:sym typeface="Cranberry"/>
              </a:rPr>
              <a:t>frente a esta escuela</a:t>
            </a:r>
          </a:p>
        </p:txBody>
      </p:sp>
      <p:sp>
        <p:nvSpPr>
          <p:cNvPr id="12" name="TextBox 12"/>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3" name="TextBox 13"/>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transition>
    <p:circl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3038979"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0" name="TextBox 10"/>
          <p:cNvSpPr txBox="1"/>
          <p:nvPr/>
        </p:nvSpPr>
        <p:spPr>
          <a:xfrm>
            <a:off x="18109387" y="6626449"/>
            <a:ext cx="21767100" cy="16136982"/>
          </a:xfrm>
          <a:prstGeom prst="rect">
            <a:avLst/>
          </a:prstGeom>
        </p:spPr>
        <p:txBody>
          <a:bodyPr wrap="square" lIns="0" tIns="0" rIns="0" bIns="0" rtlCol="0" anchor="t">
            <a:spAutoFit/>
          </a:bodyPr>
          <a:lstStyle/>
          <a:p>
            <a:pPr algn="ctr">
              <a:lnSpc>
                <a:spcPts val="43463"/>
              </a:lnSpc>
            </a:pPr>
            <a:r>
              <a:rPr lang="en-US" sz="31045" dirty="0">
                <a:solidFill>
                  <a:srgbClr val="000000"/>
                </a:solidFill>
                <a:latin typeface="Cranberry"/>
                <a:ea typeface="Cranberry"/>
                <a:cs typeface="Cranberry"/>
                <a:sym typeface="Cranberry"/>
              </a:rPr>
              <a:t>AREA</a:t>
            </a:r>
          </a:p>
          <a:p>
            <a:pPr algn="ctr">
              <a:lnSpc>
                <a:spcPts val="43463"/>
              </a:lnSpc>
            </a:pPr>
            <a:r>
              <a:rPr lang="en-US" sz="31045" dirty="0">
                <a:solidFill>
                  <a:srgbClr val="000000"/>
                </a:solidFill>
                <a:latin typeface="Cranberry"/>
                <a:ea typeface="Cranberry"/>
                <a:cs typeface="Cranberry"/>
                <a:sym typeface="Cranberry"/>
              </a:rPr>
              <a:t> DE </a:t>
            </a:r>
          </a:p>
          <a:p>
            <a:pPr algn="ctr">
              <a:lnSpc>
                <a:spcPts val="43463"/>
              </a:lnSpc>
            </a:pPr>
            <a:r>
              <a:rPr lang="en-US" sz="31045" dirty="0">
                <a:solidFill>
                  <a:srgbClr val="000000"/>
                </a:solidFill>
                <a:latin typeface="Cranberry"/>
                <a:ea typeface="Cranberry"/>
                <a:cs typeface="Cranberry"/>
                <a:sym typeface="Cranberry"/>
              </a:rPr>
              <a:t>PREGUNTAS</a:t>
            </a:r>
          </a:p>
        </p:txBody>
      </p:sp>
      <p:sp>
        <p:nvSpPr>
          <p:cNvPr id="11" name="Freeform 11"/>
          <p:cNvSpPr/>
          <p:nvPr/>
        </p:nvSpPr>
        <p:spPr>
          <a:xfrm>
            <a:off x="2578547" y="16459200"/>
            <a:ext cx="9302104" cy="12268962"/>
          </a:xfrm>
          <a:custGeom>
            <a:avLst/>
            <a:gdLst/>
            <a:ahLst/>
            <a:cxnLst/>
            <a:rect l="l" t="t" r="r" b="b"/>
            <a:pathLst>
              <a:path w="9302104" h="12268962">
                <a:moveTo>
                  <a:pt x="0" y="0"/>
                </a:moveTo>
                <a:lnTo>
                  <a:pt x="9302104" y="0"/>
                </a:lnTo>
                <a:lnTo>
                  <a:pt x="9302104" y="12268962"/>
                </a:lnTo>
                <a:lnTo>
                  <a:pt x="0" y="1226896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41181417" y="17745500"/>
            <a:ext cx="7867579" cy="10982662"/>
          </a:xfrm>
          <a:custGeom>
            <a:avLst/>
            <a:gdLst/>
            <a:ahLst/>
            <a:cxnLst/>
            <a:rect l="l" t="t" r="r" b="b"/>
            <a:pathLst>
              <a:path w="7867579" h="10982662">
                <a:moveTo>
                  <a:pt x="0" y="0"/>
                </a:moveTo>
                <a:lnTo>
                  <a:pt x="7867580" y="0"/>
                </a:lnTo>
                <a:lnTo>
                  <a:pt x="7867580" y="10982662"/>
                </a:lnTo>
                <a:lnTo>
                  <a:pt x="0" y="1098266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3" name="Freeform 13"/>
          <p:cNvSpPr/>
          <p:nvPr/>
        </p:nvSpPr>
        <p:spPr>
          <a:xfrm>
            <a:off x="36583679" y="3418991"/>
            <a:ext cx="11132126" cy="11132126"/>
          </a:xfrm>
          <a:custGeom>
            <a:avLst/>
            <a:gdLst/>
            <a:ahLst/>
            <a:cxnLst/>
            <a:rect l="l" t="t" r="r" b="b"/>
            <a:pathLst>
              <a:path w="11132126" h="11132126">
                <a:moveTo>
                  <a:pt x="0" y="0"/>
                </a:moveTo>
                <a:lnTo>
                  <a:pt x="11132126" y="0"/>
                </a:lnTo>
                <a:lnTo>
                  <a:pt x="11132126" y="11132126"/>
                </a:lnTo>
                <a:lnTo>
                  <a:pt x="0" y="1113212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4" name="Freeform 14"/>
          <p:cNvSpPr/>
          <p:nvPr/>
        </p:nvSpPr>
        <p:spPr>
          <a:xfrm>
            <a:off x="13435155" y="4190238"/>
            <a:ext cx="10046465" cy="14326510"/>
          </a:xfrm>
          <a:custGeom>
            <a:avLst/>
            <a:gdLst/>
            <a:ahLst/>
            <a:cxnLst/>
            <a:rect l="l" t="t" r="r" b="b"/>
            <a:pathLst>
              <a:path w="10046465" h="14326510">
                <a:moveTo>
                  <a:pt x="0" y="0"/>
                </a:moveTo>
                <a:lnTo>
                  <a:pt x="10046464" y="0"/>
                </a:lnTo>
                <a:lnTo>
                  <a:pt x="10046464" y="14326510"/>
                </a:lnTo>
                <a:lnTo>
                  <a:pt x="0" y="14326510"/>
                </a:lnTo>
                <a:lnTo>
                  <a:pt x="0" y="0"/>
                </a:lnTo>
                <a:close/>
              </a:path>
            </a:pathLst>
          </a:custGeom>
          <a:blipFill>
            <a:blip r:embed="rId17"/>
            <a:stretch>
              <a:fillRect/>
            </a:stretch>
          </a:blipFill>
        </p:spPr>
      </p:sp>
      <p:sp>
        <p:nvSpPr>
          <p:cNvPr id="15" name="Freeform 15"/>
          <p:cNvSpPr/>
          <p:nvPr/>
        </p:nvSpPr>
        <p:spPr>
          <a:xfrm>
            <a:off x="17351496" y="23568356"/>
            <a:ext cx="20448270" cy="2964999"/>
          </a:xfrm>
          <a:custGeom>
            <a:avLst/>
            <a:gdLst/>
            <a:ahLst/>
            <a:cxnLst/>
            <a:rect l="l" t="t" r="r" b="b"/>
            <a:pathLst>
              <a:path w="20448270" h="2964999">
                <a:moveTo>
                  <a:pt x="0" y="0"/>
                </a:moveTo>
                <a:lnTo>
                  <a:pt x="20448270" y="0"/>
                </a:lnTo>
                <a:lnTo>
                  <a:pt x="20448270" y="2965000"/>
                </a:lnTo>
                <a:lnTo>
                  <a:pt x="0" y="296500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6" name="Freeform 16"/>
          <p:cNvSpPr/>
          <p:nvPr/>
        </p:nvSpPr>
        <p:spPr>
          <a:xfrm>
            <a:off x="3038979" y="2647743"/>
            <a:ext cx="10083385" cy="6713854"/>
          </a:xfrm>
          <a:custGeom>
            <a:avLst/>
            <a:gdLst/>
            <a:ahLst/>
            <a:cxnLst/>
            <a:rect l="l" t="t" r="r" b="b"/>
            <a:pathLst>
              <a:path w="10083385" h="6713854">
                <a:moveTo>
                  <a:pt x="0" y="0"/>
                </a:moveTo>
                <a:lnTo>
                  <a:pt x="10083385" y="0"/>
                </a:lnTo>
                <a:lnTo>
                  <a:pt x="10083385" y="6713854"/>
                </a:lnTo>
                <a:lnTo>
                  <a:pt x="0" y="6713854"/>
                </a:lnTo>
                <a:lnTo>
                  <a:pt x="0" y="0"/>
                </a:lnTo>
                <a:close/>
              </a:path>
            </a:pathLst>
          </a:custGeom>
          <a:blipFill>
            <a:blip r:embed="rId20"/>
            <a:stretch>
              <a:fillRect/>
            </a:stretch>
          </a:blipFill>
        </p:spPr>
      </p:sp>
      <p:sp>
        <p:nvSpPr>
          <p:cNvPr id="17" name="TextBox 17"/>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8" name="TextBox 18"/>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3067240"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0" name="TextBox 10"/>
          <p:cNvSpPr txBox="1"/>
          <p:nvPr/>
        </p:nvSpPr>
        <p:spPr>
          <a:xfrm>
            <a:off x="10951650" y="9778951"/>
            <a:ext cx="35007552" cy="5909002"/>
          </a:xfrm>
          <a:prstGeom prst="rect">
            <a:avLst/>
          </a:prstGeom>
        </p:spPr>
        <p:txBody>
          <a:bodyPr lIns="0" tIns="0" rIns="0" bIns="0" rtlCol="0" anchor="t">
            <a:spAutoFit/>
          </a:bodyPr>
          <a:lstStyle/>
          <a:p>
            <a:pPr algn="ctr">
              <a:lnSpc>
                <a:spcPts val="43463"/>
              </a:lnSpc>
            </a:pPr>
            <a:r>
              <a:rPr lang="en-US" sz="31045">
                <a:solidFill>
                  <a:srgbClr val="000000"/>
                </a:solidFill>
                <a:latin typeface="Cranberry"/>
                <a:ea typeface="Cranberry"/>
                <a:cs typeface="Cranberry"/>
                <a:sym typeface="Cranberry"/>
              </a:rPr>
              <a:t>RECOMENDACIONES </a:t>
            </a:r>
          </a:p>
        </p:txBody>
      </p:sp>
      <p:sp>
        <p:nvSpPr>
          <p:cNvPr id="11" name="Freeform 11"/>
          <p:cNvSpPr/>
          <p:nvPr/>
        </p:nvSpPr>
        <p:spPr>
          <a:xfrm>
            <a:off x="3976516" y="12206846"/>
            <a:ext cx="10046465" cy="14326510"/>
          </a:xfrm>
          <a:custGeom>
            <a:avLst/>
            <a:gdLst/>
            <a:ahLst/>
            <a:cxnLst/>
            <a:rect l="l" t="t" r="r" b="b"/>
            <a:pathLst>
              <a:path w="10046465" h="14326510">
                <a:moveTo>
                  <a:pt x="0" y="0"/>
                </a:moveTo>
                <a:lnTo>
                  <a:pt x="10046465" y="0"/>
                </a:lnTo>
                <a:lnTo>
                  <a:pt x="10046465" y="14326510"/>
                </a:lnTo>
                <a:lnTo>
                  <a:pt x="0" y="14326510"/>
                </a:lnTo>
                <a:lnTo>
                  <a:pt x="0" y="0"/>
                </a:lnTo>
                <a:close/>
              </a:path>
            </a:pathLst>
          </a:custGeom>
          <a:blipFill>
            <a:blip r:embed="rId11"/>
            <a:stretch>
              <a:fillRect/>
            </a:stretch>
          </a:blipFill>
        </p:spPr>
      </p:sp>
      <p:sp>
        <p:nvSpPr>
          <p:cNvPr id="12" name="Freeform 12"/>
          <p:cNvSpPr/>
          <p:nvPr/>
        </p:nvSpPr>
        <p:spPr>
          <a:xfrm>
            <a:off x="18831643" y="18823151"/>
            <a:ext cx="20448270" cy="2964999"/>
          </a:xfrm>
          <a:custGeom>
            <a:avLst/>
            <a:gdLst/>
            <a:ahLst/>
            <a:cxnLst/>
            <a:rect l="l" t="t" r="r" b="b"/>
            <a:pathLst>
              <a:path w="20448270" h="2964999">
                <a:moveTo>
                  <a:pt x="0" y="0"/>
                </a:moveTo>
                <a:lnTo>
                  <a:pt x="20448270" y="0"/>
                </a:lnTo>
                <a:lnTo>
                  <a:pt x="20448270" y="2964999"/>
                </a:lnTo>
                <a:lnTo>
                  <a:pt x="0" y="29649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a:off x="3038979" y="2647743"/>
            <a:ext cx="10083385" cy="6713854"/>
          </a:xfrm>
          <a:custGeom>
            <a:avLst/>
            <a:gdLst/>
            <a:ahLst/>
            <a:cxnLst/>
            <a:rect l="l" t="t" r="r" b="b"/>
            <a:pathLst>
              <a:path w="10083385" h="6713854">
                <a:moveTo>
                  <a:pt x="0" y="0"/>
                </a:moveTo>
                <a:lnTo>
                  <a:pt x="10083385" y="0"/>
                </a:lnTo>
                <a:lnTo>
                  <a:pt x="10083385" y="6713854"/>
                </a:lnTo>
                <a:lnTo>
                  <a:pt x="0" y="6713854"/>
                </a:lnTo>
                <a:lnTo>
                  <a:pt x="0" y="0"/>
                </a:lnTo>
                <a:close/>
              </a:path>
            </a:pathLst>
          </a:custGeom>
          <a:blipFill>
            <a:blip r:embed="rId14"/>
            <a:stretch>
              <a:fillRect/>
            </a:stretch>
          </a:blipFill>
        </p:spPr>
      </p:sp>
      <p:sp>
        <p:nvSpPr>
          <p:cNvPr id="14" name="TextBox 14"/>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5" name="TextBox 15"/>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573897" y="403738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0" name="TextBox 10"/>
          <p:cNvSpPr txBox="1"/>
          <p:nvPr/>
        </p:nvSpPr>
        <p:spPr>
          <a:xfrm>
            <a:off x="15605742" y="3009138"/>
            <a:ext cx="27479007" cy="4980081"/>
          </a:xfrm>
          <a:prstGeom prst="rect">
            <a:avLst/>
          </a:prstGeom>
        </p:spPr>
        <p:txBody>
          <a:bodyPr wrap="square" lIns="0" tIns="0" rIns="0" bIns="0" rtlCol="0" anchor="t">
            <a:spAutoFit/>
          </a:bodyPr>
          <a:lstStyle/>
          <a:p>
            <a:pPr algn="ctr">
              <a:lnSpc>
                <a:spcPts val="43463"/>
              </a:lnSpc>
            </a:pPr>
            <a:r>
              <a:rPr lang="en-US" sz="31045" dirty="0">
                <a:solidFill>
                  <a:srgbClr val="000000"/>
                </a:solidFill>
                <a:latin typeface="Cranberry"/>
                <a:ea typeface="Cranberry"/>
                <a:cs typeface="Cranberry"/>
                <a:sym typeface="Cranberry"/>
              </a:rPr>
              <a:t>BIBLIOGRAFIA</a:t>
            </a:r>
          </a:p>
        </p:txBody>
      </p:sp>
      <p:sp>
        <p:nvSpPr>
          <p:cNvPr id="11" name="Freeform 11"/>
          <p:cNvSpPr/>
          <p:nvPr/>
        </p:nvSpPr>
        <p:spPr>
          <a:xfrm>
            <a:off x="20019823" y="8354202"/>
            <a:ext cx="20448270" cy="2964999"/>
          </a:xfrm>
          <a:custGeom>
            <a:avLst/>
            <a:gdLst/>
            <a:ahLst/>
            <a:cxnLst/>
            <a:rect l="l" t="t" r="r" b="b"/>
            <a:pathLst>
              <a:path w="20448270" h="2964999">
                <a:moveTo>
                  <a:pt x="0" y="0"/>
                </a:moveTo>
                <a:lnTo>
                  <a:pt x="20448270" y="0"/>
                </a:lnTo>
                <a:lnTo>
                  <a:pt x="20448270" y="2964999"/>
                </a:lnTo>
                <a:lnTo>
                  <a:pt x="0" y="296499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3038979" y="2647743"/>
            <a:ext cx="10083385" cy="6713854"/>
          </a:xfrm>
          <a:custGeom>
            <a:avLst/>
            <a:gdLst/>
            <a:ahLst/>
            <a:cxnLst/>
            <a:rect l="l" t="t" r="r" b="b"/>
            <a:pathLst>
              <a:path w="10083385" h="6713854">
                <a:moveTo>
                  <a:pt x="0" y="0"/>
                </a:moveTo>
                <a:lnTo>
                  <a:pt x="10083385" y="0"/>
                </a:lnTo>
                <a:lnTo>
                  <a:pt x="10083385" y="6713854"/>
                </a:lnTo>
                <a:lnTo>
                  <a:pt x="0" y="6713854"/>
                </a:lnTo>
                <a:lnTo>
                  <a:pt x="0" y="0"/>
                </a:lnTo>
                <a:close/>
              </a:path>
            </a:pathLst>
          </a:custGeom>
          <a:blipFill>
            <a:blip r:embed="rId13"/>
            <a:stretch>
              <a:fillRect/>
            </a:stretch>
          </a:blipFill>
        </p:spPr>
      </p:sp>
      <p:sp>
        <p:nvSpPr>
          <p:cNvPr id="13" name="TextBox 13"/>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4" name="TextBox 14"/>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
        <p:nvSpPr>
          <p:cNvPr id="15" name="TextBox 15"/>
          <p:cNvSpPr txBox="1"/>
          <p:nvPr/>
        </p:nvSpPr>
        <p:spPr>
          <a:xfrm>
            <a:off x="4434961" y="13241728"/>
            <a:ext cx="43618473" cy="1159924"/>
          </a:xfrm>
          <a:prstGeom prst="rect">
            <a:avLst/>
          </a:prstGeom>
        </p:spPr>
        <p:txBody>
          <a:bodyPr lIns="0" tIns="0" rIns="0" bIns="0" rtlCol="0" anchor="t">
            <a:spAutoFit/>
          </a:bodyPr>
          <a:lstStyle/>
          <a:p>
            <a:pPr marL="1364465" lvl="1" indent="-682233" algn="just">
              <a:lnSpc>
                <a:spcPts val="9669"/>
              </a:lnSpc>
              <a:buFont typeface="Arial"/>
              <a:buChar char="•"/>
            </a:pPr>
            <a:r>
              <a:rPr lang="en-US" sz="6319" b="1">
                <a:solidFill>
                  <a:srgbClr val="000000"/>
                </a:solidFill>
                <a:latin typeface="Open Sans Bold"/>
                <a:ea typeface="Open Sans Bold"/>
                <a:cs typeface="Open Sans Bold"/>
                <a:sym typeface="Open Sans Bold"/>
              </a:rPr>
              <a:t>HTTPS://WWW.YOUTUBE.COM/WATCH?SI=6XLP9MGWEXDAH0AO&amp;V=QW5GHTQDKG4&amp;FEATURE=YOUTU.BE</a:t>
            </a:r>
          </a:p>
        </p:txBody>
      </p:sp>
      <p:sp>
        <p:nvSpPr>
          <p:cNvPr id="16" name="TextBox 16"/>
          <p:cNvSpPr txBox="1"/>
          <p:nvPr/>
        </p:nvSpPr>
        <p:spPr>
          <a:xfrm>
            <a:off x="4434961" y="15154407"/>
            <a:ext cx="43618473" cy="1159924"/>
          </a:xfrm>
          <a:prstGeom prst="rect">
            <a:avLst/>
          </a:prstGeom>
        </p:spPr>
        <p:txBody>
          <a:bodyPr lIns="0" tIns="0" rIns="0" bIns="0" rtlCol="0" anchor="t">
            <a:spAutoFit/>
          </a:bodyPr>
          <a:lstStyle/>
          <a:p>
            <a:pPr marL="1364465" lvl="1" indent="-682233" algn="just">
              <a:lnSpc>
                <a:spcPts val="9669"/>
              </a:lnSpc>
              <a:buFont typeface="Arial"/>
              <a:buChar char="•"/>
            </a:pPr>
            <a:r>
              <a:rPr lang="en-US" sz="6319" b="1">
                <a:solidFill>
                  <a:srgbClr val="000000"/>
                </a:solidFill>
                <a:latin typeface="Open Sans Bold"/>
                <a:ea typeface="Open Sans Bold"/>
                <a:cs typeface="Open Sans Bold"/>
                <a:sym typeface="Open Sans Bold"/>
              </a:rPr>
              <a:t>HTTPS://WWW.LIFEDER.COM/ESCUELA-MATEMATICA-DE-ADMINISTRACION/</a:t>
            </a:r>
          </a:p>
        </p:txBody>
      </p:sp>
      <p:sp>
        <p:nvSpPr>
          <p:cNvPr id="17" name="TextBox 17"/>
          <p:cNvSpPr txBox="1"/>
          <p:nvPr/>
        </p:nvSpPr>
        <p:spPr>
          <a:xfrm>
            <a:off x="4434961" y="16877567"/>
            <a:ext cx="43618473" cy="1159924"/>
          </a:xfrm>
          <a:prstGeom prst="rect">
            <a:avLst/>
          </a:prstGeom>
        </p:spPr>
        <p:txBody>
          <a:bodyPr lIns="0" tIns="0" rIns="0" bIns="0" rtlCol="0" anchor="t">
            <a:spAutoFit/>
          </a:bodyPr>
          <a:lstStyle/>
          <a:p>
            <a:pPr marL="1364465" lvl="1" indent="-682233" algn="l">
              <a:lnSpc>
                <a:spcPts val="9669"/>
              </a:lnSpc>
              <a:buFont typeface="Arial"/>
              <a:buChar char="•"/>
            </a:pPr>
            <a:r>
              <a:rPr lang="en-US" sz="6319" b="1">
                <a:solidFill>
                  <a:srgbClr val="000000"/>
                </a:solidFill>
                <a:latin typeface="Open Sans Bold"/>
                <a:ea typeface="Open Sans Bold"/>
                <a:cs typeface="Open Sans Bold"/>
                <a:sym typeface="Open Sans Bold"/>
              </a:rPr>
              <a:t>HTTPS://ES.SLIDESHARE.NET/SLIDESHOW/ESCUELA-MATEMATICA-DE-LA-ADMINISTRACION-PDF/273628911</a:t>
            </a:r>
          </a:p>
        </p:txBody>
      </p:sp>
      <p:sp>
        <p:nvSpPr>
          <p:cNvPr id="18" name="TextBox 18"/>
          <p:cNvSpPr txBox="1"/>
          <p:nvPr/>
        </p:nvSpPr>
        <p:spPr>
          <a:xfrm>
            <a:off x="4434961" y="18787104"/>
            <a:ext cx="43618473" cy="2384691"/>
          </a:xfrm>
          <a:prstGeom prst="rect">
            <a:avLst/>
          </a:prstGeom>
        </p:spPr>
        <p:txBody>
          <a:bodyPr lIns="0" tIns="0" rIns="0" bIns="0" rtlCol="0" anchor="t">
            <a:spAutoFit/>
          </a:bodyPr>
          <a:lstStyle/>
          <a:p>
            <a:pPr marL="1364465" lvl="1" indent="-682233" algn="l">
              <a:lnSpc>
                <a:spcPts val="9669"/>
              </a:lnSpc>
              <a:buFont typeface="Arial"/>
              <a:buChar char="•"/>
            </a:pPr>
            <a:r>
              <a:rPr lang="en-US" sz="6319" b="1">
                <a:solidFill>
                  <a:srgbClr val="000000"/>
                </a:solidFill>
                <a:latin typeface="Open Sans Bold"/>
                <a:ea typeface="Open Sans Bold"/>
                <a:cs typeface="Open Sans Bold"/>
                <a:sym typeface="Open Sans Bold"/>
              </a:rPr>
              <a:t>HTTPS://ES.SLIDESHARE.NET/SLIDESHOW/ESCUELA-HTTPS://ECONOMIPEDIA.COM/DEFINICIONES/ESCUELA-MATEMATICA-DE-LA-ADMINISTRACION.HTMLATEMATICA-DE-LA-ADMINISTRACION-PDF/273628911</a:t>
            </a:r>
          </a:p>
        </p:txBody>
      </p:sp>
      <p:sp>
        <p:nvSpPr>
          <p:cNvPr id="19" name="TextBox 19"/>
          <p:cNvSpPr txBox="1"/>
          <p:nvPr/>
        </p:nvSpPr>
        <p:spPr>
          <a:xfrm>
            <a:off x="4434961" y="21442151"/>
            <a:ext cx="43618473" cy="1159924"/>
          </a:xfrm>
          <a:prstGeom prst="rect">
            <a:avLst/>
          </a:prstGeom>
        </p:spPr>
        <p:txBody>
          <a:bodyPr lIns="0" tIns="0" rIns="0" bIns="0" rtlCol="0" anchor="t">
            <a:spAutoFit/>
          </a:bodyPr>
          <a:lstStyle/>
          <a:p>
            <a:pPr marL="1364465" lvl="1" indent="-682233" algn="l">
              <a:lnSpc>
                <a:spcPts val="9669"/>
              </a:lnSpc>
              <a:buFont typeface="Arial"/>
              <a:buChar char="•"/>
            </a:pPr>
            <a:r>
              <a:rPr lang="en-US" sz="6319" b="1">
                <a:solidFill>
                  <a:srgbClr val="000000"/>
                </a:solidFill>
                <a:latin typeface="Open Sans Bold"/>
                <a:ea typeface="Open Sans Bold"/>
                <a:cs typeface="Open Sans Bold"/>
                <a:sym typeface="Open Sans Bold"/>
              </a:rPr>
              <a:t>HTTPS://WWW.LIFEDER.COM/ESCUELA-MATEMATICA-DE-ADMINISTRACION/</a:t>
            </a:r>
          </a:p>
        </p:txBody>
      </p:sp>
      <p:sp>
        <p:nvSpPr>
          <p:cNvPr id="20" name="TextBox 20"/>
          <p:cNvSpPr txBox="1"/>
          <p:nvPr/>
        </p:nvSpPr>
        <p:spPr>
          <a:xfrm>
            <a:off x="4434961" y="23165310"/>
            <a:ext cx="43618473" cy="1159924"/>
          </a:xfrm>
          <a:prstGeom prst="rect">
            <a:avLst/>
          </a:prstGeom>
        </p:spPr>
        <p:txBody>
          <a:bodyPr lIns="0" tIns="0" rIns="0" bIns="0" rtlCol="0" anchor="t">
            <a:spAutoFit/>
          </a:bodyPr>
          <a:lstStyle/>
          <a:p>
            <a:pPr marL="1364465" lvl="1" indent="-682233" algn="l">
              <a:lnSpc>
                <a:spcPts val="9669"/>
              </a:lnSpc>
              <a:buFont typeface="Arial"/>
              <a:buChar char="•"/>
            </a:pPr>
            <a:r>
              <a:rPr lang="en-US" sz="6319" b="1">
                <a:solidFill>
                  <a:srgbClr val="000000"/>
                </a:solidFill>
                <a:latin typeface="Open Sans Bold"/>
                <a:ea typeface="Open Sans Bold"/>
                <a:cs typeface="Open Sans Bold"/>
                <a:sym typeface="Open Sans Bold"/>
              </a:rPr>
              <a:t>HTTPS://TANIAACOSTAHURTADO.COM/MATEMATICA-DE-LA-ADMINISTRACION-I/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646434" y="3418991"/>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3067241" y="7256353"/>
            <a:ext cx="44531556" cy="14718709"/>
          </a:xfrm>
          <a:prstGeom prst="rect">
            <a:avLst/>
          </a:prstGeom>
        </p:spPr>
        <p:txBody>
          <a:bodyPr lIns="0" tIns="0" rIns="0" bIns="0" rtlCol="0" anchor="t">
            <a:spAutoFit/>
          </a:bodyPr>
          <a:lstStyle/>
          <a:p>
            <a:pPr algn="l">
              <a:lnSpc>
                <a:spcPts val="8365"/>
              </a:lnSpc>
            </a:pPr>
            <a:r>
              <a:rPr lang="en-US" sz="5467" b="1">
                <a:solidFill>
                  <a:srgbClr val="000000"/>
                </a:solidFill>
                <a:latin typeface="Open Sans Bold"/>
                <a:ea typeface="Open Sans Bold"/>
                <a:cs typeface="Open Sans Bold"/>
                <a:sym typeface="Open Sans Bold"/>
              </a:rPr>
              <a:t>LA ESCUELA MATEMÁTICA, TAMBIÉN CONOCIDA COMO LA ESCUELA CUANTITATIVA DE LA ADMINISTRACIÓN, SURGIÓ A MEDIADOS DEL SIGLO XX COMO UNA RESPUESTA A LA CRECIENTE COMPLEJIDAD DE LAS ORGANIZACIONES Y LA NECESIDAD DE TOMAR DECISIONES MÁS RACIONALES Y EFICIENTES. ESTA CORRIENTE SE BASA EN LA APLICACIÓN DE MODELOS MATEMÁTICOS, ESTADÍSTICOS Y HERRAMIENTAS CUANTITATIVAS PARA RESOLVER PROBLEMAS ADMINISTRATIVOS Y OPTIMIZAR PROCESOS DENTRO DE LAS EMPRESAS </a:t>
            </a:r>
          </a:p>
          <a:p>
            <a:pPr algn="l">
              <a:lnSpc>
                <a:spcPts val="8365"/>
              </a:lnSpc>
            </a:pPr>
            <a:endParaRPr lang="en-US" sz="5467" b="1">
              <a:solidFill>
                <a:srgbClr val="000000"/>
              </a:solidFill>
              <a:latin typeface="Open Sans Bold"/>
              <a:ea typeface="Open Sans Bold"/>
              <a:cs typeface="Open Sans Bold"/>
              <a:sym typeface="Open Sans Bold"/>
            </a:endParaRPr>
          </a:p>
          <a:p>
            <a:pPr algn="l">
              <a:lnSpc>
                <a:spcPts val="8365"/>
              </a:lnSpc>
            </a:pPr>
            <a:r>
              <a:rPr lang="en-US" sz="5467" b="1">
                <a:solidFill>
                  <a:srgbClr val="000000"/>
                </a:solidFill>
                <a:latin typeface="Open Sans Bold"/>
                <a:ea typeface="Open Sans Bold"/>
                <a:cs typeface="Open Sans Bold"/>
                <a:sym typeface="Open Sans Bold"/>
              </a:rPr>
              <a:t>EN EL DÍA DE HOY VAMOS A EXPLICARLES SOBRE LA ESCUELA MATEMÁTICA DE LA ADMINISTRACIÓN, LA CUAL  ES UNA ESTRATEGIA QUE USA LAS MATEMÁTICAS PARA RESOLVER PROBLEMAS DE GESTIÓN Y DE ADMINISTRACIÓN. EN LUGAR DE DEPENDER DE LA INTUICIÓN O LA EXPERIENCIA, ESTA ESCUELA UTILIZA MODELOS MATEMÁTICOS PARA ANALIZAR DATOS, IDENTIFICAR PATRONES Y ENCONTRAR LA MEJOR SOLUCIÓN PARA UNA SITUACIÓN DETERMINADA. ES UN MÉTODO DE SOLUCIÓN EXACTO Y CUANTITATIVO QUE ES INTERESANTE Y MUY ÚTIL</a:t>
            </a:r>
          </a:p>
          <a:p>
            <a:pPr algn="l">
              <a:lnSpc>
                <a:spcPts val="8365"/>
              </a:lnSpc>
            </a:pPr>
            <a:r>
              <a:rPr lang="en-US" sz="5467" b="1">
                <a:solidFill>
                  <a:srgbClr val="000000"/>
                </a:solidFill>
                <a:latin typeface="Open Sans Bold"/>
                <a:ea typeface="Open Sans Bold"/>
                <a:cs typeface="Open Sans Bold"/>
                <a:sym typeface="Open Sans Bold"/>
              </a:rPr>
              <a:t> </a:t>
            </a:r>
          </a:p>
          <a:p>
            <a:pPr algn="l">
              <a:lnSpc>
                <a:spcPts val="8365"/>
              </a:lnSpc>
            </a:pPr>
            <a:endParaRPr lang="en-US" sz="5467" b="1">
              <a:solidFill>
                <a:srgbClr val="000000"/>
              </a:solidFill>
              <a:latin typeface="Open Sans Bold"/>
              <a:ea typeface="Open Sans Bold"/>
              <a:cs typeface="Open Sans Bold"/>
              <a:sym typeface="Open Sans Bold"/>
            </a:endParaRPr>
          </a:p>
          <a:p>
            <a:pPr algn="l">
              <a:lnSpc>
                <a:spcPts val="8365"/>
              </a:lnSpc>
            </a:pPr>
            <a:r>
              <a:rPr lang="en-US" sz="5467" b="1">
                <a:solidFill>
                  <a:srgbClr val="000000"/>
                </a:solidFill>
                <a:latin typeface="Open Sans Bold"/>
                <a:ea typeface="Open Sans Bold"/>
                <a:cs typeface="Open Sans Bold"/>
                <a:sym typeface="Open Sans Bold"/>
              </a:rPr>
              <a:t> </a:t>
            </a:r>
          </a:p>
        </p:txBody>
      </p:sp>
      <p:sp>
        <p:nvSpPr>
          <p:cNvPr id="10" name="Freeform 10"/>
          <p:cNvSpPr/>
          <p:nvPr/>
        </p:nvSpPr>
        <p:spPr>
          <a:xfrm>
            <a:off x="16167705" y="22985927"/>
            <a:ext cx="19724303" cy="8160504"/>
          </a:xfrm>
          <a:custGeom>
            <a:avLst/>
            <a:gdLst/>
            <a:ahLst/>
            <a:cxnLst/>
            <a:rect l="l" t="t" r="r" b="b"/>
            <a:pathLst>
              <a:path w="19724303" h="8160504">
                <a:moveTo>
                  <a:pt x="0" y="0"/>
                </a:moveTo>
                <a:lnTo>
                  <a:pt x="19724303" y="0"/>
                </a:lnTo>
                <a:lnTo>
                  <a:pt x="19724303" y="8160504"/>
                </a:lnTo>
                <a:lnTo>
                  <a:pt x="0" y="8160504"/>
                </a:lnTo>
                <a:lnTo>
                  <a:pt x="0" y="0"/>
                </a:lnTo>
                <a:close/>
              </a:path>
            </a:pathLst>
          </a:custGeom>
          <a:blipFill>
            <a:blip r:embed="rId11"/>
            <a:stretch>
              <a:fillRect t="-17102" b="-18856"/>
            </a:stretch>
          </a:blipFill>
        </p:spPr>
      </p:sp>
      <p:sp>
        <p:nvSpPr>
          <p:cNvPr id="11" name="TextBox 11"/>
          <p:cNvSpPr txBox="1"/>
          <p:nvPr/>
        </p:nvSpPr>
        <p:spPr>
          <a:xfrm>
            <a:off x="-804359" y="2666516"/>
            <a:ext cx="53668431" cy="3740897"/>
          </a:xfrm>
          <a:prstGeom prst="rect">
            <a:avLst/>
          </a:prstGeom>
        </p:spPr>
        <p:txBody>
          <a:bodyPr lIns="0" tIns="0" rIns="0" bIns="0" rtlCol="0" anchor="t">
            <a:spAutoFit/>
          </a:bodyPr>
          <a:lstStyle/>
          <a:p>
            <a:pPr marL="0" lvl="0" indent="0" algn="ctr">
              <a:lnSpc>
                <a:spcPts val="27531"/>
              </a:lnSpc>
              <a:spcBef>
                <a:spcPct val="0"/>
              </a:spcBef>
            </a:pPr>
            <a:r>
              <a:rPr lang="en-US" sz="19665" spc="3933">
                <a:solidFill>
                  <a:srgbClr val="EA400F"/>
                </a:solidFill>
                <a:latin typeface="Cranberry"/>
                <a:ea typeface="Cranberry"/>
                <a:cs typeface="Cranberry"/>
                <a:sym typeface="Cranberry"/>
              </a:rPr>
              <a:t>INTRODUCCION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3067240"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0" name="TextBox 10"/>
          <p:cNvSpPr txBox="1"/>
          <p:nvPr/>
        </p:nvSpPr>
        <p:spPr>
          <a:xfrm>
            <a:off x="14989504" y="1868756"/>
            <a:ext cx="21150543" cy="25688620"/>
          </a:xfrm>
          <a:prstGeom prst="rect">
            <a:avLst/>
          </a:prstGeom>
        </p:spPr>
        <p:txBody>
          <a:bodyPr lIns="0" tIns="0" rIns="0" bIns="0" rtlCol="0" anchor="t">
            <a:spAutoFit/>
          </a:bodyPr>
          <a:lstStyle/>
          <a:p>
            <a:pPr algn="ctr">
              <a:lnSpc>
                <a:spcPts val="49692"/>
              </a:lnSpc>
            </a:pPr>
            <a:r>
              <a:rPr lang="en-US" sz="35494">
                <a:solidFill>
                  <a:srgbClr val="000000"/>
                </a:solidFill>
                <a:latin typeface="Cranberry"/>
                <a:ea typeface="Cranberry"/>
                <a:cs typeface="Cranberry"/>
                <a:sym typeface="Cranberry"/>
              </a:rPr>
              <a:t>MUCHAS </a:t>
            </a:r>
          </a:p>
          <a:p>
            <a:pPr algn="ctr">
              <a:lnSpc>
                <a:spcPts val="49692"/>
              </a:lnSpc>
            </a:pPr>
            <a:endParaRPr lang="en-US" sz="35494">
              <a:solidFill>
                <a:srgbClr val="000000"/>
              </a:solidFill>
              <a:latin typeface="Cranberry"/>
              <a:ea typeface="Cranberry"/>
              <a:cs typeface="Cranberry"/>
              <a:sym typeface="Cranberry"/>
            </a:endParaRPr>
          </a:p>
          <a:p>
            <a:pPr algn="ctr">
              <a:lnSpc>
                <a:spcPts val="49692"/>
              </a:lnSpc>
            </a:pPr>
            <a:r>
              <a:rPr lang="en-US" sz="35494">
                <a:solidFill>
                  <a:srgbClr val="000000"/>
                </a:solidFill>
                <a:latin typeface="Cranberry"/>
                <a:ea typeface="Cranberry"/>
                <a:cs typeface="Cranberry"/>
                <a:sym typeface="Cranberry"/>
              </a:rPr>
              <a:t>POR SU </a:t>
            </a:r>
          </a:p>
          <a:p>
            <a:pPr algn="ctr">
              <a:lnSpc>
                <a:spcPts val="49692"/>
              </a:lnSpc>
            </a:pPr>
            <a:r>
              <a:rPr lang="en-US" sz="35494">
                <a:solidFill>
                  <a:srgbClr val="000000"/>
                </a:solidFill>
                <a:latin typeface="Cranberry"/>
                <a:ea typeface="Cranberry"/>
                <a:cs typeface="Cranberry"/>
                <a:sym typeface="Cranberry"/>
              </a:rPr>
              <a:t>ATENCIÓN </a:t>
            </a:r>
          </a:p>
        </p:txBody>
      </p:sp>
      <p:sp>
        <p:nvSpPr>
          <p:cNvPr id="11" name="Freeform 11"/>
          <p:cNvSpPr/>
          <p:nvPr/>
        </p:nvSpPr>
        <p:spPr>
          <a:xfrm>
            <a:off x="16011350" y="8364179"/>
            <a:ext cx="16853874" cy="7323774"/>
          </a:xfrm>
          <a:custGeom>
            <a:avLst/>
            <a:gdLst/>
            <a:ahLst/>
            <a:cxnLst/>
            <a:rect l="l" t="t" r="r" b="b"/>
            <a:pathLst>
              <a:path w="16853874" h="7323774">
                <a:moveTo>
                  <a:pt x="0" y="0"/>
                </a:moveTo>
                <a:lnTo>
                  <a:pt x="16853873" y="0"/>
                </a:lnTo>
                <a:lnTo>
                  <a:pt x="16853873" y="7323774"/>
                </a:lnTo>
                <a:lnTo>
                  <a:pt x="0" y="73237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a:off x="37304566" y="12895501"/>
            <a:ext cx="11716169" cy="15832661"/>
          </a:xfrm>
          <a:custGeom>
            <a:avLst/>
            <a:gdLst/>
            <a:ahLst/>
            <a:cxnLst/>
            <a:rect l="l" t="t" r="r" b="b"/>
            <a:pathLst>
              <a:path w="11716169" h="15832661">
                <a:moveTo>
                  <a:pt x="0" y="0"/>
                </a:moveTo>
                <a:lnTo>
                  <a:pt x="11716169" y="0"/>
                </a:lnTo>
                <a:lnTo>
                  <a:pt x="11716169" y="15832661"/>
                </a:lnTo>
                <a:lnTo>
                  <a:pt x="0" y="15832661"/>
                </a:lnTo>
                <a:lnTo>
                  <a:pt x="0" y="0"/>
                </a:lnTo>
                <a:close/>
              </a:path>
            </a:pathLst>
          </a:custGeom>
          <a:blipFill>
            <a:blip r:embed="rId13"/>
            <a:stretch>
              <a:fillRect/>
            </a:stretch>
          </a:blipFill>
        </p:spPr>
      </p:sp>
      <p:sp>
        <p:nvSpPr>
          <p:cNvPr id="13" name="Freeform 13"/>
          <p:cNvSpPr/>
          <p:nvPr/>
        </p:nvSpPr>
        <p:spPr>
          <a:xfrm>
            <a:off x="4849878" y="12623306"/>
            <a:ext cx="5363676" cy="17514044"/>
          </a:xfrm>
          <a:custGeom>
            <a:avLst/>
            <a:gdLst/>
            <a:ahLst/>
            <a:cxnLst/>
            <a:rect l="l" t="t" r="r" b="b"/>
            <a:pathLst>
              <a:path w="5363676" h="17514044">
                <a:moveTo>
                  <a:pt x="0" y="0"/>
                </a:moveTo>
                <a:lnTo>
                  <a:pt x="5363676" y="0"/>
                </a:lnTo>
                <a:lnTo>
                  <a:pt x="5363676" y="17514044"/>
                </a:lnTo>
                <a:lnTo>
                  <a:pt x="0" y="17514044"/>
                </a:lnTo>
                <a:lnTo>
                  <a:pt x="0" y="0"/>
                </a:lnTo>
                <a:close/>
              </a:path>
            </a:pathLst>
          </a:custGeom>
          <a:blipFill>
            <a:blip r:embed="rId14"/>
            <a:stretch>
              <a:fillRect/>
            </a:stretch>
          </a:blipFill>
        </p:spPr>
      </p:sp>
      <p:sp>
        <p:nvSpPr>
          <p:cNvPr id="14" name="Freeform 14"/>
          <p:cNvSpPr/>
          <p:nvPr/>
        </p:nvSpPr>
        <p:spPr>
          <a:xfrm>
            <a:off x="2717514" y="2647743"/>
            <a:ext cx="7496040" cy="8071106"/>
          </a:xfrm>
          <a:custGeom>
            <a:avLst/>
            <a:gdLst/>
            <a:ahLst/>
            <a:cxnLst/>
            <a:rect l="l" t="t" r="r" b="b"/>
            <a:pathLst>
              <a:path w="7496040" h="8071106">
                <a:moveTo>
                  <a:pt x="0" y="0"/>
                </a:moveTo>
                <a:lnTo>
                  <a:pt x="7496040" y="0"/>
                </a:lnTo>
                <a:lnTo>
                  <a:pt x="7496040" y="8071107"/>
                </a:lnTo>
                <a:lnTo>
                  <a:pt x="0" y="8071107"/>
                </a:lnTo>
                <a:lnTo>
                  <a:pt x="0" y="0"/>
                </a:lnTo>
                <a:close/>
              </a:path>
            </a:pathLst>
          </a:custGeom>
          <a:blipFill>
            <a:blip r:embed="rId15"/>
            <a:stretch>
              <a:fillRect/>
            </a:stretch>
          </a:blipFill>
        </p:spPr>
      </p:sp>
      <p:sp>
        <p:nvSpPr>
          <p:cNvPr id="15" name="Freeform 15"/>
          <p:cNvSpPr/>
          <p:nvPr/>
        </p:nvSpPr>
        <p:spPr>
          <a:xfrm>
            <a:off x="44521321" y="2013587"/>
            <a:ext cx="4985741" cy="8705263"/>
          </a:xfrm>
          <a:custGeom>
            <a:avLst/>
            <a:gdLst/>
            <a:ahLst/>
            <a:cxnLst/>
            <a:rect l="l" t="t" r="r" b="b"/>
            <a:pathLst>
              <a:path w="4985741" h="8705263">
                <a:moveTo>
                  <a:pt x="0" y="0"/>
                </a:moveTo>
                <a:lnTo>
                  <a:pt x="4985741" y="0"/>
                </a:lnTo>
                <a:lnTo>
                  <a:pt x="4985741" y="8705263"/>
                </a:lnTo>
                <a:lnTo>
                  <a:pt x="0" y="870526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6" name="TextBox 16"/>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646434" y="3418991"/>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Freeform 9"/>
          <p:cNvSpPr/>
          <p:nvPr/>
        </p:nvSpPr>
        <p:spPr>
          <a:xfrm>
            <a:off x="29088200" y="4190238"/>
            <a:ext cx="17925992" cy="11483838"/>
          </a:xfrm>
          <a:custGeom>
            <a:avLst/>
            <a:gdLst/>
            <a:ahLst/>
            <a:cxnLst/>
            <a:rect l="l" t="t" r="r" b="b"/>
            <a:pathLst>
              <a:path w="17925992" h="11483838">
                <a:moveTo>
                  <a:pt x="0" y="0"/>
                </a:moveTo>
                <a:lnTo>
                  <a:pt x="17925992" y="0"/>
                </a:lnTo>
                <a:lnTo>
                  <a:pt x="17925992" y="11483838"/>
                </a:lnTo>
                <a:lnTo>
                  <a:pt x="0" y="11483838"/>
                </a:lnTo>
                <a:lnTo>
                  <a:pt x="0" y="0"/>
                </a:lnTo>
                <a:close/>
              </a:path>
            </a:pathLst>
          </a:custGeom>
          <a:blipFill>
            <a:blip r:embed="rId11"/>
            <a:stretch>
              <a:fillRect/>
            </a:stretch>
          </a:blipFill>
        </p:spPr>
      </p:sp>
      <p:sp>
        <p:nvSpPr>
          <p:cNvPr id="10" name="Freeform 10"/>
          <p:cNvSpPr/>
          <p:nvPr/>
        </p:nvSpPr>
        <p:spPr>
          <a:xfrm>
            <a:off x="24672494" y="16954217"/>
            <a:ext cx="14860534" cy="11098176"/>
          </a:xfrm>
          <a:custGeom>
            <a:avLst/>
            <a:gdLst/>
            <a:ahLst/>
            <a:cxnLst/>
            <a:rect l="l" t="t" r="r" b="b"/>
            <a:pathLst>
              <a:path w="14860534" h="11098176">
                <a:moveTo>
                  <a:pt x="0" y="0"/>
                </a:moveTo>
                <a:lnTo>
                  <a:pt x="14860534" y="0"/>
                </a:lnTo>
                <a:lnTo>
                  <a:pt x="14860534" y="11098176"/>
                </a:lnTo>
                <a:lnTo>
                  <a:pt x="0" y="11098176"/>
                </a:lnTo>
                <a:lnTo>
                  <a:pt x="0" y="0"/>
                </a:lnTo>
                <a:close/>
              </a:path>
            </a:pathLst>
          </a:custGeom>
          <a:blipFill>
            <a:blip r:embed="rId12"/>
            <a:stretch>
              <a:fillRect l="-14812" t="-7389" r="-17274" b="-10426"/>
            </a:stretch>
          </a:blipFill>
        </p:spPr>
      </p:sp>
      <p:sp>
        <p:nvSpPr>
          <p:cNvPr id="11" name="TextBox 11"/>
          <p:cNvSpPr txBox="1"/>
          <p:nvPr/>
        </p:nvSpPr>
        <p:spPr>
          <a:xfrm>
            <a:off x="3976516" y="6763957"/>
            <a:ext cx="21506793" cy="20320200"/>
          </a:xfrm>
          <a:prstGeom prst="rect">
            <a:avLst/>
          </a:prstGeom>
        </p:spPr>
        <p:txBody>
          <a:bodyPr lIns="0" tIns="0" rIns="0" bIns="0" rtlCol="0" anchor="t">
            <a:spAutoFit/>
          </a:bodyPr>
          <a:lstStyle/>
          <a:p>
            <a:pPr algn="l">
              <a:lnSpc>
                <a:spcPts val="9481"/>
              </a:lnSpc>
            </a:pPr>
            <a:endParaRPr/>
          </a:p>
          <a:p>
            <a:pPr marL="1462158" lvl="1" indent="-731079" algn="l">
              <a:lnSpc>
                <a:spcPts val="9481"/>
              </a:lnSpc>
              <a:buFont typeface="Arial"/>
              <a:buChar char="•"/>
            </a:pPr>
            <a:r>
              <a:rPr lang="en-US" sz="6772" spc="1354">
                <a:solidFill>
                  <a:srgbClr val="000000"/>
                </a:solidFill>
                <a:latin typeface="Loubag"/>
                <a:ea typeface="Loubag"/>
                <a:cs typeface="Loubag"/>
                <a:sym typeface="Loubag"/>
              </a:rPr>
              <a:t>Se basa en datos y ofrece soluciones objetivas.</a:t>
            </a:r>
          </a:p>
          <a:p>
            <a:pPr algn="l">
              <a:lnSpc>
                <a:spcPts val="9481"/>
              </a:lnSpc>
            </a:pPr>
            <a:endParaRPr lang="en-US" sz="6772" spc="1354">
              <a:solidFill>
                <a:srgbClr val="000000"/>
              </a:solidFill>
              <a:latin typeface="Loubag"/>
              <a:ea typeface="Loubag"/>
              <a:cs typeface="Loubag"/>
              <a:sym typeface="Loubag"/>
            </a:endParaRPr>
          </a:p>
          <a:p>
            <a:pPr marL="1462158" lvl="1" indent="-731079" algn="l">
              <a:lnSpc>
                <a:spcPts val="9481"/>
              </a:lnSpc>
              <a:buFont typeface="Arial"/>
              <a:buChar char="•"/>
            </a:pPr>
            <a:r>
              <a:rPr lang="en-US" sz="6772" spc="1354">
                <a:solidFill>
                  <a:srgbClr val="000000"/>
                </a:solidFill>
                <a:latin typeface="Loubag"/>
                <a:ea typeface="Loubag"/>
                <a:cs typeface="Loubag"/>
                <a:sym typeface="Loubag"/>
              </a:rPr>
              <a:t>Es una herramienta útil para optimizar recursos y alcanzar mejores resultados.</a:t>
            </a:r>
          </a:p>
          <a:p>
            <a:pPr algn="l">
              <a:lnSpc>
                <a:spcPts val="9481"/>
              </a:lnSpc>
            </a:pPr>
            <a:endParaRPr lang="en-US" sz="6772" spc="1354">
              <a:solidFill>
                <a:srgbClr val="000000"/>
              </a:solidFill>
              <a:latin typeface="Loubag"/>
              <a:ea typeface="Loubag"/>
              <a:cs typeface="Loubag"/>
              <a:sym typeface="Loubag"/>
            </a:endParaRPr>
          </a:p>
          <a:p>
            <a:pPr marL="1462158" lvl="1" indent="-731079" algn="l">
              <a:lnSpc>
                <a:spcPts val="9481"/>
              </a:lnSpc>
              <a:buFont typeface="Arial"/>
              <a:buChar char="•"/>
            </a:pPr>
            <a:r>
              <a:rPr lang="en-US" sz="6772" spc="1354">
                <a:solidFill>
                  <a:srgbClr val="000000"/>
                </a:solidFill>
                <a:latin typeface="Loubag"/>
                <a:ea typeface="Loubag"/>
                <a:cs typeface="Loubag"/>
                <a:sym typeface="Loubag"/>
              </a:rPr>
              <a:t>Tiene aplicaciones en diversas áreas como la gestión empresarial, la logística, la planificación militar y la toma de decisiones en general.</a:t>
            </a:r>
          </a:p>
          <a:p>
            <a:pPr algn="l">
              <a:lnSpc>
                <a:spcPts val="9481"/>
              </a:lnSpc>
            </a:pPr>
            <a:endParaRPr lang="en-US" sz="6772" spc="1354">
              <a:solidFill>
                <a:srgbClr val="000000"/>
              </a:solidFill>
              <a:latin typeface="Loubag"/>
              <a:ea typeface="Loubag"/>
              <a:cs typeface="Loubag"/>
              <a:sym typeface="Loubag"/>
            </a:endParaRPr>
          </a:p>
          <a:p>
            <a:pPr algn="l">
              <a:lnSpc>
                <a:spcPts val="9481"/>
              </a:lnSpc>
            </a:pPr>
            <a:endParaRPr lang="en-US" sz="6772" spc="1354">
              <a:solidFill>
                <a:srgbClr val="000000"/>
              </a:solidFill>
              <a:latin typeface="Loubag"/>
              <a:ea typeface="Loubag"/>
              <a:cs typeface="Loubag"/>
              <a:sym typeface="Loubag"/>
            </a:endParaRPr>
          </a:p>
        </p:txBody>
      </p:sp>
      <p:sp>
        <p:nvSpPr>
          <p:cNvPr id="12" name="TextBox 12"/>
          <p:cNvSpPr txBox="1"/>
          <p:nvPr/>
        </p:nvSpPr>
        <p:spPr>
          <a:xfrm>
            <a:off x="-12104303" y="4513521"/>
            <a:ext cx="53668431" cy="3290685"/>
          </a:xfrm>
          <a:prstGeom prst="rect">
            <a:avLst/>
          </a:prstGeom>
        </p:spPr>
        <p:txBody>
          <a:bodyPr lIns="0" tIns="0" rIns="0" bIns="0" rtlCol="0" anchor="t">
            <a:spAutoFit/>
          </a:bodyPr>
          <a:lstStyle/>
          <a:p>
            <a:pPr marL="0" lvl="0" indent="0" algn="ctr">
              <a:lnSpc>
                <a:spcPts val="24140"/>
              </a:lnSpc>
              <a:spcBef>
                <a:spcPct val="0"/>
              </a:spcBef>
            </a:pPr>
            <a:r>
              <a:rPr lang="en-US" sz="17243" spc="3448">
                <a:solidFill>
                  <a:srgbClr val="EA400F"/>
                </a:solidFill>
                <a:latin typeface="Cranberry"/>
                <a:ea typeface="Cranberry"/>
                <a:cs typeface="Cranberry"/>
                <a:sym typeface="Cranberry"/>
              </a:rPr>
              <a:t>PUNTOS CLAVE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2646434" y="3418991"/>
            <a:ext cx="45981756" cy="26080419"/>
            <a:chOff x="0" y="0"/>
            <a:chExt cx="6428188" cy="3646008"/>
          </a:xfrm>
        </p:grpSpPr>
        <p:sp>
          <p:nvSpPr>
            <p:cNvPr id="5" name="Freeform 5"/>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6" name="Freeform 6"/>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2646434" y="25693832"/>
            <a:ext cx="45981756" cy="3805577"/>
          </a:xfrm>
          <a:custGeom>
            <a:avLst/>
            <a:gdLst/>
            <a:ahLst/>
            <a:cxnLst/>
            <a:rect l="l" t="t" r="r" b="b"/>
            <a:pathLst>
              <a:path w="45981756" h="3805577">
                <a:moveTo>
                  <a:pt x="0" y="0"/>
                </a:moveTo>
                <a:lnTo>
                  <a:pt x="45981757" y="0"/>
                </a:lnTo>
                <a:lnTo>
                  <a:pt x="45981757" y="3805577"/>
                </a:lnTo>
                <a:lnTo>
                  <a:pt x="0" y="3805577"/>
                </a:lnTo>
                <a:lnTo>
                  <a:pt x="0" y="0"/>
                </a:lnTo>
                <a:close/>
              </a:path>
            </a:pathLst>
          </a:custGeom>
          <a:blipFill>
            <a:blip r:embed="rId10"/>
            <a:stretch>
              <a:fillRect t="-2861" b="-2861"/>
            </a:stretch>
          </a:blipFill>
        </p:spPr>
      </p:sp>
      <p:sp>
        <p:nvSpPr>
          <p:cNvPr id="9" name="Freeform 9"/>
          <p:cNvSpPr/>
          <p:nvPr/>
        </p:nvSpPr>
        <p:spPr>
          <a:xfrm>
            <a:off x="3294559" y="5180271"/>
            <a:ext cx="44531556" cy="18862347"/>
          </a:xfrm>
          <a:custGeom>
            <a:avLst/>
            <a:gdLst/>
            <a:ahLst/>
            <a:cxnLst/>
            <a:rect l="l" t="t" r="r" b="b"/>
            <a:pathLst>
              <a:path w="44531556" h="18862347">
                <a:moveTo>
                  <a:pt x="0" y="0"/>
                </a:moveTo>
                <a:lnTo>
                  <a:pt x="44531557" y="0"/>
                </a:lnTo>
                <a:lnTo>
                  <a:pt x="44531557" y="18862347"/>
                </a:lnTo>
                <a:lnTo>
                  <a:pt x="0" y="18862347"/>
                </a:lnTo>
                <a:lnTo>
                  <a:pt x="0" y="0"/>
                </a:lnTo>
                <a:close/>
              </a:path>
            </a:pathLst>
          </a:custGeom>
          <a:blipFill>
            <a:blip r:embed="rId11"/>
            <a:stretch>
              <a:fillRect l="-2374"/>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071678" y="3418991"/>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grpSp>
        <p:nvGrpSpPr>
          <p:cNvPr id="9" name="Group 9"/>
          <p:cNvGrpSpPr/>
          <p:nvPr/>
        </p:nvGrpSpPr>
        <p:grpSpPr>
          <a:xfrm>
            <a:off x="31347428" y="18834413"/>
            <a:ext cx="14871196" cy="8722963"/>
            <a:chOff x="0" y="0"/>
            <a:chExt cx="1385688" cy="812800"/>
          </a:xfrm>
        </p:grpSpPr>
        <p:sp>
          <p:nvSpPr>
            <p:cNvPr id="10" name="Freeform 10"/>
            <p:cNvSpPr/>
            <p:nvPr/>
          </p:nvSpPr>
          <p:spPr>
            <a:xfrm>
              <a:off x="0" y="0"/>
              <a:ext cx="1385688" cy="812800"/>
            </a:xfrm>
            <a:custGeom>
              <a:avLst/>
              <a:gdLst/>
              <a:ahLst/>
              <a:cxnLst/>
              <a:rect l="l" t="t" r="r" b="b"/>
              <a:pathLst>
                <a:path w="1385688" h="812800">
                  <a:moveTo>
                    <a:pt x="48508" y="0"/>
                  </a:moveTo>
                  <a:lnTo>
                    <a:pt x="1337181" y="0"/>
                  </a:lnTo>
                  <a:cubicBezTo>
                    <a:pt x="1363971" y="0"/>
                    <a:pt x="1385688" y="21718"/>
                    <a:pt x="1385688" y="48508"/>
                  </a:cubicBezTo>
                  <a:lnTo>
                    <a:pt x="1385688" y="764292"/>
                  </a:lnTo>
                  <a:cubicBezTo>
                    <a:pt x="1385688" y="777157"/>
                    <a:pt x="1380578" y="789495"/>
                    <a:pt x="1371481" y="798592"/>
                  </a:cubicBezTo>
                  <a:cubicBezTo>
                    <a:pt x="1362384" y="807689"/>
                    <a:pt x="1350046" y="812800"/>
                    <a:pt x="1337181" y="812800"/>
                  </a:cubicBezTo>
                  <a:lnTo>
                    <a:pt x="48508" y="812800"/>
                  </a:lnTo>
                  <a:cubicBezTo>
                    <a:pt x="35643" y="812800"/>
                    <a:pt x="23305" y="807689"/>
                    <a:pt x="14208" y="798592"/>
                  </a:cubicBezTo>
                  <a:cubicBezTo>
                    <a:pt x="5111" y="789495"/>
                    <a:pt x="0" y="777157"/>
                    <a:pt x="0" y="764292"/>
                  </a:cubicBezTo>
                  <a:lnTo>
                    <a:pt x="0" y="48508"/>
                  </a:lnTo>
                  <a:cubicBezTo>
                    <a:pt x="0" y="35643"/>
                    <a:pt x="5111" y="23305"/>
                    <a:pt x="14208" y="14208"/>
                  </a:cubicBezTo>
                  <a:cubicBezTo>
                    <a:pt x="23305" y="5111"/>
                    <a:pt x="35643" y="0"/>
                    <a:pt x="48508" y="0"/>
                  </a:cubicBezTo>
                  <a:close/>
                </a:path>
              </a:pathLst>
            </a:custGeom>
            <a:blipFill>
              <a:blip r:embed="rId11"/>
              <a:stretch>
                <a:fillRect t="-3276" b="-3276"/>
              </a:stretch>
            </a:blipFill>
          </p:spPr>
        </p:sp>
      </p:grpSp>
      <p:grpSp>
        <p:nvGrpSpPr>
          <p:cNvPr id="11" name="Group 11"/>
          <p:cNvGrpSpPr/>
          <p:nvPr/>
        </p:nvGrpSpPr>
        <p:grpSpPr>
          <a:xfrm>
            <a:off x="31347428" y="7473335"/>
            <a:ext cx="14298841" cy="10299942"/>
            <a:chOff x="0" y="0"/>
            <a:chExt cx="1128365" cy="812800"/>
          </a:xfrm>
        </p:grpSpPr>
        <p:sp>
          <p:nvSpPr>
            <p:cNvPr id="12" name="Freeform 12"/>
            <p:cNvSpPr/>
            <p:nvPr/>
          </p:nvSpPr>
          <p:spPr>
            <a:xfrm>
              <a:off x="0" y="0"/>
              <a:ext cx="1128365" cy="812800"/>
            </a:xfrm>
            <a:custGeom>
              <a:avLst/>
              <a:gdLst/>
              <a:ahLst/>
              <a:cxnLst/>
              <a:rect l="l" t="t" r="r" b="b"/>
              <a:pathLst>
                <a:path w="1128365" h="812800">
                  <a:moveTo>
                    <a:pt x="50450" y="0"/>
                  </a:moveTo>
                  <a:lnTo>
                    <a:pt x="1077916" y="0"/>
                  </a:lnTo>
                  <a:cubicBezTo>
                    <a:pt x="1091296" y="0"/>
                    <a:pt x="1104128" y="5315"/>
                    <a:pt x="1113589" y="14776"/>
                  </a:cubicBezTo>
                  <a:cubicBezTo>
                    <a:pt x="1123050" y="24237"/>
                    <a:pt x="1128365" y="37069"/>
                    <a:pt x="1128365" y="50450"/>
                  </a:cubicBezTo>
                  <a:lnTo>
                    <a:pt x="1128365" y="762351"/>
                  </a:lnTo>
                  <a:cubicBezTo>
                    <a:pt x="1128365" y="775731"/>
                    <a:pt x="1123050" y="788563"/>
                    <a:pt x="1113589" y="798024"/>
                  </a:cubicBezTo>
                  <a:cubicBezTo>
                    <a:pt x="1104128" y="807485"/>
                    <a:pt x="1091296" y="812800"/>
                    <a:pt x="1077916" y="812800"/>
                  </a:cubicBezTo>
                  <a:lnTo>
                    <a:pt x="50450" y="812800"/>
                  </a:lnTo>
                  <a:cubicBezTo>
                    <a:pt x="37069" y="812800"/>
                    <a:pt x="24237" y="807485"/>
                    <a:pt x="14776" y="798024"/>
                  </a:cubicBezTo>
                  <a:cubicBezTo>
                    <a:pt x="5315" y="788563"/>
                    <a:pt x="0" y="775731"/>
                    <a:pt x="0" y="762351"/>
                  </a:cubicBezTo>
                  <a:lnTo>
                    <a:pt x="0" y="50450"/>
                  </a:lnTo>
                  <a:cubicBezTo>
                    <a:pt x="0" y="37069"/>
                    <a:pt x="5315" y="24237"/>
                    <a:pt x="14776" y="14776"/>
                  </a:cubicBezTo>
                  <a:cubicBezTo>
                    <a:pt x="24237" y="5315"/>
                    <a:pt x="37069" y="0"/>
                    <a:pt x="50450" y="0"/>
                  </a:cubicBezTo>
                  <a:close/>
                </a:path>
              </a:pathLst>
            </a:custGeom>
            <a:blipFill>
              <a:blip r:embed="rId12"/>
              <a:stretch>
                <a:fillRect l="-11756" r="-11756"/>
              </a:stretch>
            </a:blipFill>
          </p:spPr>
        </p:sp>
      </p:grpSp>
      <p:sp>
        <p:nvSpPr>
          <p:cNvPr id="13" name="TextBox 13"/>
          <p:cNvSpPr txBox="1"/>
          <p:nvPr/>
        </p:nvSpPr>
        <p:spPr>
          <a:xfrm>
            <a:off x="2553643" y="8270242"/>
            <a:ext cx="26760762" cy="19208035"/>
          </a:xfrm>
          <a:prstGeom prst="rect">
            <a:avLst/>
          </a:prstGeom>
        </p:spPr>
        <p:txBody>
          <a:bodyPr lIns="0" tIns="0" rIns="0" bIns="0" rtlCol="0" anchor="t">
            <a:spAutoFit/>
          </a:bodyPr>
          <a:lstStyle/>
          <a:p>
            <a:pPr algn="ctr">
              <a:lnSpc>
                <a:spcPts val="11698"/>
              </a:lnSpc>
            </a:pPr>
            <a:r>
              <a:rPr lang="en-US" sz="8356" spc="1671">
                <a:solidFill>
                  <a:srgbClr val="000000"/>
                </a:solidFill>
                <a:latin typeface="Loubag"/>
                <a:ea typeface="Loubag"/>
                <a:cs typeface="Loubag"/>
                <a:sym typeface="Loubag"/>
              </a:rPr>
              <a:t>LA ESCUELA MATEMÁTICA DE LA ADMINISTRACIÓN ES UNA ESTRATEGIA QUE USA LAS MATEMÁTICAS PARA RESOLVER PROBLEMAS DE GESTIÓN. EN LUGAR DE DEPENDER DE LA INTUICIÓN O LA EXPERIENCIA, ESTA ESCUELA UTILIZA MODELOS MATEMÁTICOS PARA ANALIZAR DATOS, IDENTIFICAR PATRONES Y ENCONTRAR LA MEJOR SOLUCIÓN PARA UNA SITUACIÓN DETERMINADA.</a:t>
            </a:r>
          </a:p>
          <a:p>
            <a:pPr algn="l">
              <a:lnSpc>
                <a:spcPts val="11698"/>
              </a:lnSpc>
            </a:pPr>
            <a:endParaRPr lang="en-US" sz="8356" spc="1671">
              <a:solidFill>
                <a:srgbClr val="000000"/>
              </a:solidFill>
              <a:latin typeface="Loubag"/>
              <a:ea typeface="Loubag"/>
              <a:cs typeface="Loubag"/>
              <a:sym typeface="Loubag"/>
            </a:endParaRPr>
          </a:p>
        </p:txBody>
      </p:sp>
      <p:sp>
        <p:nvSpPr>
          <p:cNvPr id="14" name="TextBox 14"/>
          <p:cNvSpPr txBox="1"/>
          <p:nvPr/>
        </p:nvSpPr>
        <p:spPr>
          <a:xfrm>
            <a:off x="3521878" y="4132805"/>
            <a:ext cx="40889428" cy="2765302"/>
          </a:xfrm>
          <a:prstGeom prst="rect">
            <a:avLst/>
          </a:prstGeom>
        </p:spPr>
        <p:txBody>
          <a:bodyPr lIns="0" tIns="0" rIns="0" bIns="0" rtlCol="0" anchor="t">
            <a:spAutoFit/>
          </a:bodyPr>
          <a:lstStyle/>
          <a:p>
            <a:pPr marL="0" lvl="0" indent="0" algn="ctr">
              <a:lnSpc>
                <a:spcPts val="20383"/>
              </a:lnSpc>
              <a:spcBef>
                <a:spcPct val="0"/>
              </a:spcBef>
            </a:pPr>
            <a:r>
              <a:rPr lang="en-US" sz="14559" spc="2911">
                <a:solidFill>
                  <a:srgbClr val="EA400F"/>
                </a:solidFill>
                <a:latin typeface="Cranberry"/>
                <a:ea typeface="Cranberry"/>
                <a:cs typeface="Cranberry"/>
                <a:sym typeface="Cranberry"/>
              </a:rPr>
              <a:t>QUE ES LA ESCUELA MATEMATICA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27995678" y="18944047"/>
            <a:ext cx="32212407" cy="25477085"/>
          </a:xfrm>
          <a:custGeom>
            <a:avLst/>
            <a:gdLst/>
            <a:ahLst/>
            <a:cxnLst/>
            <a:rect l="l" t="t" r="r" b="b"/>
            <a:pathLst>
              <a:path w="32212407" h="25477085">
                <a:moveTo>
                  <a:pt x="0" y="0"/>
                </a:moveTo>
                <a:lnTo>
                  <a:pt x="32212406" y="0"/>
                </a:lnTo>
                <a:lnTo>
                  <a:pt x="32212406"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3543718" y="3849167"/>
            <a:ext cx="43470473" cy="2765302"/>
          </a:xfrm>
          <a:prstGeom prst="rect">
            <a:avLst/>
          </a:prstGeom>
        </p:spPr>
        <p:txBody>
          <a:bodyPr lIns="0" tIns="0" rIns="0" bIns="0" rtlCol="0" anchor="t">
            <a:spAutoFit/>
          </a:bodyPr>
          <a:lstStyle/>
          <a:p>
            <a:pPr marL="0" lvl="0" indent="0" algn="ctr">
              <a:lnSpc>
                <a:spcPts val="20383"/>
              </a:lnSpc>
              <a:spcBef>
                <a:spcPct val="0"/>
              </a:spcBef>
            </a:pPr>
            <a:r>
              <a:rPr lang="en-US" sz="14559" spc="2911">
                <a:solidFill>
                  <a:srgbClr val="EA400F"/>
                </a:solidFill>
                <a:latin typeface="Cranberry"/>
                <a:ea typeface="Cranberry"/>
                <a:cs typeface="Cranberry"/>
                <a:sym typeface="Cranberry"/>
              </a:rPr>
              <a:t>ORIGEN  DE LA ESCUELA MATEMATICA</a:t>
            </a:r>
          </a:p>
        </p:txBody>
      </p:sp>
      <p:sp>
        <p:nvSpPr>
          <p:cNvPr id="10" name="TextBox 10"/>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1" name="TextBox 11"/>
          <p:cNvSpPr txBox="1"/>
          <p:nvPr/>
        </p:nvSpPr>
        <p:spPr>
          <a:xfrm>
            <a:off x="3827399" y="7689939"/>
            <a:ext cx="41943735" cy="17419142"/>
          </a:xfrm>
          <a:prstGeom prst="rect">
            <a:avLst/>
          </a:prstGeom>
        </p:spPr>
        <p:txBody>
          <a:bodyPr lIns="0" tIns="0" rIns="0" bIns="0" rtlCol="0" anchor="t">
            <a:spAutoFit/>
          </a:bodyPr>
          <a:lstStyle/>
          <a:p>
            <a:pPr algn="just">
              <a:lnSpc>
                <a:spcPts val="12534"/>
              </a:lnSpc>
            </a:pPr>
            <a:r>
              <a:rPr lang="en-US" sz="8953">
                <a:solidFill>
                  <a:srgbClr val="000000"/>
                </a:solidFill>
                <a:latin typeface="Open Sans"/>
                <a:ea typeface="Open Sans"/>
                <a:cs typeface="Open Sans"/>
                <a:sym typeface="Open Sans"/>
              </a:rPr>
              <a:t>La escuela matemática de la administración (también llamada escuela cuantitativa) surge después de la Segunda Guerra Mundial, aproximadamente en la década de 1940 y 1950. Su origen está profundamente ligado al desarrollo de métodos matemáticos aplicados a problemas militares durante la guerra, como la investigación de operaciones. Luego, esos métodos se adaptaron al mundo de los negocios y de la administración de empresas.</a:t>
            </a:r>
          </a:p>
          <a:p>
            <a:pPr algn="just">
              <a:lnSpc>
                <a:spcPts val="12534"/>
              </a:lnSpc>
            </a:pPr>
            <a:endParaRPr lang="en-US" sz="8953">
              <a:solidFill>
                <a:srgbClr val="000000"/>
              </a:solidFill>
              <a:latin typeface="Open Sans"/>
              <a:ea typeface="Open Sans"/>
              <a:cs typeface="Open Sans"/>
              <a:sym typeface="Open Sans"/>
            </a:endParaRPr>
          </a:p>
          <a:p>
            <a:pPr marL="1933021" lvl="1" indent="-966510" algn="just">
              <a:lnSpc>
                <a:spcPts val="12534"/>
              </a:lnSpc>
              <a:buFont typeface="Arial"/>
              <a:buChar char="•"/>
            </a:pPr>
            <a:r>
              <a:rPr lang="en-US" sz="8953" b="1">
                <a:solidFill>
                  <a:srgbClr val="000000"/>
                </a:solidFill>
                <a:latin typeface="Open Sans Bold"/>
                <a:ea typeface="Open Sans Bold"/>
                <a:cs typeface="Open Sans Bold"/>
                <a:sym typeface="Open Sans Bold"/>
              </a:rPr>
              <a:t>Segunda Guerra Mundial.</a:t>
            </a:r>
          </a:p>
          <a:p>
            <a:pPr algn="just">
              <a:lnSpc>
                <a:spcPts val="12534"/>
              </a:lnSpc>
            </a:pPr>
            <a:endParaRPr lang="en-US" sz="8953" b="1">
              <a:solidFill>
                <a:srgbClr val="000000"/>
              </a:solidFill>
              <a:latin typeface="Open Sans Bold"/>
              <a:ea typeface="Open Sans Bold"/>
              <a:cs typeface="Open Sans Bold"/>
              <a:sym typeface="Open Sans Bold"/>
            </a:endParaRPr>
          </a:p>
          <a:p>
            <a:pPr algn="just">
              <a:lnSpc>
                <a:spcPts val="12534"/>
              </a:lnSpc>
            </a:pPr>
            <a:endParaRPr lang="en-US" sz="8953" b="1">
              <a:solidFill>
                <a:srgbClr val="000000"/>
              </a:solidFill>
              <a:latin typeface="Open Sans Bold"/>
              <a:ea typeface="Open Sans Bold"/>
              <a:cs typeface="Open Sans Bold"/>
              <a:sym typeface="Open Sans Bold"/>
            </a:endParaRPr>
          </a:p>
          <a:p>
            <a:pPr marL="1933021" lvl="1" indent="-966510" algn="just">
              <a:lnSpc>
                <a:spcPts val="12534"/>
              </a:lnSpc>
              <a:buFont typeface="Arial"/>
              <a:buChar char="•"/>
            </a:pPr>
            <a:r>
              <a:rPr lang="en-US" sz="8953" b="1">
                <a:solidFill>
                  <a:srgbClr val="000000"/>
                </a:solidFill>
                <a:latin typeface="Open Sans Bold"/>
                <a:ea typeface="Open Sans Bold"/>
                <a:cs typeface="Open Sans Bold"/>
                <a:sym typeface="Open Sans Bold"/>
              </a:rPr>
              <a:t>Investigación de operaciones.</a:t>
            </a:r>
          </a:p>
        </p:txBody>
      </p:sp>
      <p:grpSp>
        <p:nvGrpSpPr>
          <p:cNvPr id="12" name="Group 12"/>
          <p:cNvGrpSpPr/>
          <p:nvPr/>
        </p:nvGrpSpPr>
        <p:grpSpPr>
          <a:xfrm>
            <a:off x="26029857" y="17402383"/>
            <a:ext cx="13624698" cy="13165842"/>
            <a:chOff x="0" y="0"/>
            <a:chExt cx="841128" cy="812800"/>
          </a:xfrm>
        </p:grpSpPr>
        <p:sp>
          <p:nvSpPr>
            <p:cNvPr id="13" name="Freeform 13"/>
            <p:cNvSpPr/>
            <p:nvPr/>
          </p:nvSpPr>
          <p:spPr>
            <a:xfrm>
              <a:off x="0" y="0"/>
              <a:ext cx="841128" cy="812800"/>
            </a:xfrm>
            <a:custGeom>
              <a:avLst/>
              <a:gdLst/>
              <a:ahLst/>
              <a:cxnLst/>
              <a:rect l="l" t="t" r="r" b="b"/>
              <a:pathLst>
                <a:path w="841128" h="812800">
                  <a:moveTo>
                    <a:pt x="420564" y="0"/>
                  </a:moveTo>
                  <a:cubicBezTo>
                    <a:pt x="188293" y="0"/>
                    <a:pt x="0" y="181951"/>
                    <a:pt x="0" y="406400"/>
                  </a:cubicBezTo>
                  <a:cubicBezTo>
                    <a:pt x="0" y="630849"/>
                    <a:pt x="188293" y="812800"/>
                    <a:pt x="420564" y="812800"/>
                  </a:cubicBezTo>
                  <a:cubicBezTo>
                    <a:pt x="652835" y="812800"/>
                    <a:pt x="841128" y="630849"/>
                    <a:pt x="841128" y="406400"/>
                  </a:cubicBezTo>
                  <a:cubicBezTo>
                    <a:pt x="841128" y="181951"/>
                    <a:pt x="652835" y="0"/>
                    <a:pt x="420564" y="0"/>
                  </a:cubicBezTo>
                  <a:close/>
                </a:path>
              </a:pathLst>
            </a:custGeom>
            <a:blipFill>
              <a:blip r:embed="rId11"/>
              <a:stretch>
                <a:fillRect t="-1742" b="-1742"/>
              </a:stretch>
            </a:blipFill>
          </p:spPr>
        </p:sp>
      </p:grpSp>
      <p:sp>
        <p:nvSpPr>
          <p:cNvPr id="14" name="TextBox 14"/>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5" name="TextBox 15"/>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E6"/>
        </a:solidFill>
        <a:effectLst/>
      </p:bgPr>
    </p:bg>
    <p:spTree>
      <p:nvGrpSpPr>
        <p:cNvPr id="1" name=""/>
        <p:cNvGrpSpPr/>
        <p:nvPr/>
      </p:nvGrpSpPr>
      <p:grpSpPr>
        <a:xfrm>
          <a:off x="0" y="0"/>
          <a:ext cx="0" cy="0"/>
          <a:chOff x="0" y="0"/>
          <a:chExt cx="0" cy="0"/>
        </a:xfrm>
      </p:grpSpPr>
      <p:sp>
        <p:nvSpPr>
          <p:cNvPr id="2" name="Freeform 2"/>
          <p:cNvSpPr/>
          <p:nvPr/>
        </p:nvSpPr>
        <p:spPr>
          <a:xfrm rot="4172884">
            <a:off x="-3441866" y="-9573868"/>
            <a:ext cx="20734538" cy="27950970"/>
          </a:xfrm>
          <a:custGeom>
            <a:avLst/>
            <a:gdLst/>
            <a:ahLst/>
            <a:cxnLst/>
            <a:rect l="l" t="t" r="r" b="b"/>
            <a:pathLst>
              <a:path w="20734538" h="27950970">
                <a:moveTo>
                  <a:pt x="0" y="0"/>
                </a:moveTo>
                <a:lnTo>
                  <a:pt x="20734538" y="0"/>
                </a:lnTo>
                <a:lnTo>
                  <a:pt x="20734538" y="27950970"/>
                </a:lnTo>
                <a:lnTo>
                  <a:pt x="0" y="279509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788383">
            <a:off x="38516482" y="10722358"/>
            <a:ext cx="32212407" cy="25477085"/>
          </a:xfrm>
          <a:custGeom>
            <a:avLst/>
            <a:gdLst/>
            <a:ahLst/>
            <a:cxnLst/>
            <a:rect l="l" t="t" r="r" b="b"/>
            <a:pathLst>
              <a:path w="32212407" h="25477085">
                <a:moveTo>
                  <a:pt x="0" y="0"/>
                </a:moveTo>
                <a:lnTo>
                  <a:pt x="32212407" y="0"/>
                </a:lnTo>
                <a:lnTo>
                  <a:pt x="32212407" y="25477085"/>
                </a:lnTo>
                <a:lnTo>
                  <a:pt x="0" y="254770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3067241" y="4190238"/>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1808388" y="2647743"/>
            <a:ext cx="45981756" cy="26080419"/>
            <a:chOff x="0" y="0"/>
            <a:chExt cx="6428188" cy="3646008"/>
          </a:xfrm>
        </p:grpSpPr>
        <p:sp>
          <p:nvSpPr>
            <p:cNvPr id="6" name="Freeform 6"/>
            <p:cNvSpPr/>
            <p:nvPr/>
          </p:nvSpPr>
          <p:spPr>
            <a:xfrm>
              <a:off x="0" y="0"/>
              <a:ext cx="6428188" cy="3646008"/>
            </a:xfrm>
            <a:custGeom>
              <a:avLst/>
              <a:gdLst/>
              <a:ahLst/>
              <a:cxnLst/>
              <a:rect l="l" t="t" r="r" b="b"/>
              <a:pathLst>
                <a:path w="6428188" h="3646008">
                  <a:moveTo>
                    <a:pt x="0" y="0"/>
                  </a:moveTo>
                  <a:lnTo>
                    <a:pt x="6428188" y="0"/>
                  </a:lnTo>
                  <a:lnTo>
                    <a:pt x="6428188" y="3646008"/>
                  </a:lnTo>
                  <a:lnTo>
                    <a:pt x="0" y="3646008"/>
                  </a:lnTo>
                  <a:close/>
                </a:path>
              </a:pathLst>
            </a:custGeom>
            <a:solidFill>
              <a:srgbClr val="FFFFFF"/>
            </a:solidFill>
          </p:spPr>
        </p:sp>
      </p:grpSp>
      <p:sp>
        <p:nvSpPr>
          <p:cNvPr id="7" name="Freeform 7"/>
          <p:cNvSpPr/>
          <p:nvPr/>
        </p:nvSpPr>
        <p:spPr>
          <a:xfrm>
            <a:off x="46559554" y="27557376"/>
            <a:ext cx="909275" cy="990033"/>
          </a:xfrm>
          <a:custGeom>
            <a:avLst/>
            <a:gdLst/>
            <a:ahLst/>
            <a:cxnLst/>
            <a:rect l="l" t="t" r="r" b="b"/>
            <a:pathLst>
              <a:path w="909275" h="990033">
                <a:moveTo>
                  <a:pt x="0" y="0"/>
                </a:moveTo>
                <a:lnTo>
                  <a:pt x="909275" y="0"/>
                </a:lnTo>
                <a:lnTo>
                  <a:pt x="909275" y="990033"/>
                </a:lnTo>
                <a:lnTo>
                  <a:pt x="0" y="9900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3038979" y="28052393"/>
            <a:ext cx="45981756" cy="3805577"/>
          </a:xfrm>
          <a:custGeom>
            <a:avLst/>
            <a:gdLst/>
            <a:ahLst/>
            <a:cxnLst/>
            <a:rect l="l" t="t" r="r" b="b"/>
            <a:pathLst>
              <a:path w="45981756" h="3805577">
                <a:moveTo>
                  <a:pt x="0" y="0"/>
                </a:moveTo>
                <a:lnTo>
                  <a:pt x="45981756" y="0"/>
                </a:lnTo>
                <a:lnTo>
                  <a:pt x="45981756" y="3805577"/>
                </a:lnTo>
                <a:lnTo>
                  <a:pt x="0" y="3805577"/>
                </a:lnTo>
                <a:lnTo>
                  <a:pt x="0" y="0"/>
                </a:lnTo>
                <a:close/>
              </a:path>
            </a:pathLst>
          </a:custGeom>
          <a:blipFill>
            <a:blip r:embed="rId10"/>
            <a:stretch>
              <a:fillRect t="-2861" b="-2861"/>
            </a:stretch>
          </a:blipFill>
        </p:spPr>
      </p:sp>
      <p:sp>
        <p:nvSpPr>
          <p:cNvPr id="9" name="TextBox 9"/>
          <p:cNvSpPr txBox="1"/>
          <p:nvPr/>
        </p:nvSpPr>
        <p:spPr>
          <a:xfrm>
            <a:off x="25555900" y="13887302"/>
            <a:ext cx="8875" cy="4629445"/>
          </a:xfrm>
          <a:prstGeom prst="rect">
            <a:avLst/>
          </a:prstGeom>
        </p:spPr>
        <p:txBody>
          <a:bodyPr lIns="0" tIns="0" rIns="0" bIns="0" rtlCol="0" anchor="t">
            <a:spAutoFit/>
          </a:bodyPr>
          <a:lstStyle/>
          <a:p>
            <a:pPr algn="ctr">
              <a:lnSpc>
                <a:spcPts val="37829"/>
              </a:lnSpc>
            </a:pPr>
            <a:endParaRPr/>
          </a:p>
        </p:txBody>
      </p:sp>
      <p:sp>
        <p:nvSpPr>
          <p:cNvPr id="10" name="TextBox 10"/>
          <p:cNvSpPr txBox="1"/>
          <p:nvPr/>
        </p:nvSpPr>
        <p:spPr>
          <a:xfrm>
            <a:off x="3038979" y="6075258"/>
            <a:ext cx="41943735" cy="20596433"/>
          </a:xfrm>
          <a:prstGeom prst="rect">
            <a:avLst/>
          </a:prstGeom>
        </p:spPr>
        <p:txBody>
          <a:bodyPr lIns="0" tIns="0" rIns="0" bIns="0" rtlCol="0" anchor="t">
            <a:spAutoFit/>
          </a:bodyPr>
          <a:lstStyle/>
          <a:p>
            <a:pPr marL="1933021" lvl="1" indent="-966510" algn="just">
              <a:lnSpc>
                <a:spcPts val="12534"/>
              </a:lnSpc>
              <a:buFont typeface="Arial"/>
              <a:buChar char="•"/>
            </a:pPr>
            <a:r>
              <a:rPr lang="en-US" sz="8953">
                <a:solidFill>
                  <a:srgbClr val="000000"/>
                </a:solidFill>
                <a:latin typeface="Open Sans"/>
                <a:ea typeface="Open Sans"/>
                <a:cs typeface="Open Sans"/>
                <a:sym typeface="Open Sans"/>
              </a:rPr>
              <a:t>Décadas de 1950 y 1960: Crece el interés en la aplicación de modelos matemáticos para resolver problemas empresariales como la programación de producción, gestión de inventarios, asignación de recursos, planificación y control de proyectos.</a:t>
            </a:r>
          </a:p>
          <a:p>
            <a:pPr algn="just">
              <a:lnSpc>
                <a:spcPts val="12534"/>
              </a:lnSpc>
            </a:pPr>
            <a:endParaRPr lang="en-US" sz="8953">
              <a:solidFill>
                <a:srgbClr val="000000"/>
              </a:solidFill>
              <a:latin typeface="Open Sans"/>
              <a:ea typeface="Open Sans"/>
              <a:cs typeface="Open Sans"/>
              <a:sym typeface="Open Sans"/>
            </a:endParaRPr>
          </a:p>
          <a:p>
            <a:pPr algn="just">
              <a:lnSpc>
                <a:spcPts val="12534"/>
              </a:lnSpc>
            </a:pPr>
            <a:r>
              <a:rPr lang="en-US" sz="8953" b="1" u="sng">
                <a:solidFill>
                  <a:srgbClr val="000000"/>
                </a:solidFill>
                <a:latin typeface="Open Sans Bold"/>
                <a:ea typeface="Open Sans Bold"/>
                <a:cs typeface="Open Sans Bold"/>
                <a:sym typeface="Open Sans Bold"/>
              </a:rPr>
              <a:t>Modelos y técnicas utilizadas:</a:t>
            </a:r>
          </a:p>
          <a:p>
            <a:pPr marL="1933021" lvl="1" indent="-966510" algn="just">
              <a:lnSpc>
                <a:spcPts val="12534"/>
              </a:lnSpc>
              <a:buFont typeface="Arial"/>
              <a:buChar char="•"/>
            </a:pPr>
            <a:r>
              <a:rPr lang="en-US" sz="8953">
                <a:solidFill>
                  <a:srgbClr val="000000"/>
                </a:solidFill>
                <a:latin typeface="Open Sans"/>
                <a:ea typeface="Open Sans"/>
                <a:cs typeface="Open Sans"/>
                <a:sym typeface="Open Sans"/>
              </a:rPr>
              <a:t>Programación lineal (como el método simplex de George Dantzig)</a:t>
            </a:r>
          </a:p>
          <a:p>
            <a:pPr marL="1933021" lvl="1" indent="-966510" algn="just">
              <a:lnSpc>
                <a:spcPts val="12534"/>
              </a:lnSpc>
              <a:buFont typeface="Arial"/>
              <a:buChar char="•"/>
            </a:pPr>
            <a:r>
              <a:rPr lang="en-US" sz="8953">
                <a:solidFill>
                  <a:srgbClr val="000000"/>
                </a:solidFill>
                <a:latin typeface="Open Sans"/>
                <a:ea typeface="Open Sans"/>
                <a:cs typeface="Open Sans"/>
                <a:sym typeface="Open Sans"/>
              </a:rPr>
              <a:t>Teoría de colas</a:t>
            </a:r>
          </a:p>
          <a:p>
            <a:pPr marL="1933021" lvl="1" indent="-966510" algn="just">
              <a:lnSpc>
                <a:spcPts val="12534"/>
              </a:lnSpc>
              <a:buFont typeface="Arial"/>
              <a:buChar char="•"/>
            </a:pPr>
            <a:r>
              <a:rPr lang="en-US" sz="8953">
                <a:solidFill>
                  <a:srgbClr val="000000"/>
                </a:solidFill>
                <a:latin typeface="Open Sans"/>
                <a:ea typeface="Open Sans"/>
                <a:cs typeface="Open Sans"/>
                <a:sym typeface="Open Sans"/>
              </a:rPr>
              <a:t>Teoría de juegos (de John von Neumann y Oskar Morgenstern)</a:t>
            </a:r>
          </a:p>
          <a:p>
            <a:pPr marL="1933021" lvl="1" indent="-966510" algn="just">
              <a:lnSpc>
                <a:spcPts val="12534"/>
              </a:lnSpc>
              <a:buFont typeface="Arial"/>
              <a:buChar char="•"/>
            </a:pPr>
            <a:r>
              <a:rPr lang="en-US" sz="8953">
                <a:solidFill>
                  <a:srgbClr val="000000"/>
                </a:solidFill>
                <a:latin typeface="Open Sans"/>
                <a:ea typeface="Open Sans"/>
                <a:cs typeface="Open Sans"/>
                <a:sym typeface="Open Sans"/>
              </a:rPr>
              <a:t>Simulación</a:t>
            </a:r>
          </a:p>
          <a:p>
            <a:pPr marL="1933021" lvl="1" indent="-966510" algn="just">
              <a:lnSpc>
                <a:spcPts val="12534"/>
              </a:lnSpc>
              <a:buFont typeface="Arial"/>
              <a:buChar char="•"/>
            </a:pPr>
            <a:r>
              <a:rPr lang="en-US" sz="8953">
                <a:solidFill>
                  <a:srgbClr val="000000"/>
                </a:solidFill>
                <a:latin typeface="Open Sans"/>
                <a:ea typeface="Open Sans"/>
                <a:cs typeface="Open Sans"/>
                <a:sym typeface="Open Sans"/>
              </a:rPr>
              <a:t>Modelos de redes (como el PERT y el CPM para planificación de proyectos)</a:t>
            </a:r>
          </a:p>
          <a:p>
            <a:pPr marL="1933021" lvl="1" indent="-966510" algn="just">
              <a:lnSpc>
                <a:spcPts val="12534"/>
              </a:lnSpc>
              <a:buFont typeface="Arial"/>
              <a:buChar char="•"/>
            </a:pPr>
            <a:r>
              <a:rPr lang="en-US" sz="8953">
                <a:solidFill>
                  <a:srgbClr val="000000"/>
                </a:solidFill>
                <a:latin typeface="Open Sans"/>
                <a:ea typeface="Open Sans"/>
                <a:cs typeface="Open Sans"/>
                <a:sym typeface="Open Sans"/>
              </a:rPr>
              <a:t>Avances tecnológicos</a:t>
            </a:r>
          </a:p>
          <a:p>
            <a:pPr algn="just">
              <a:lnSpc>
                <a:spcPts val="12534"/>
              </a:lnSpc>
            </a:pPr>
            <a:endParaRPr lang="en-US" sz="8953">
              <a:solidFill>
                <a:srgbClr val="000000"/>
              </a:solidFill>
              <a:latin typeface="Open Sans"/>
              <a:ea typeface="Open Sans"/>
              <a:cs typeface="Open Sans"/>
              <a:sym typeface="Open Sans"/>
            </a:endParaRPr>
          </a:p>
        </p:txBody>
      </p:sp>
      <p:sp>
        <p:nvSpPr>
          <p:cNvPr id="11" name="Freeform 11"/>
          <p:cNvSpPr/>
          <p:nvPr/>
        </p:nvSpPr>
        <p:spPr>
          <a:xfrm>
            <a:off x="26413536" y="23958438"/>
            <a:ext cx="12107731" cy="7197876"/>
          </a:xfrm>
          <a:custGeom>
            <a:avLst/>
            <a:gdLst/>
            <a:ahLst/>
            <a:cxnLst/>
            <a:rect l="l" t="t" r="r" b="b"/>
            <a:pathLst>
              <a:path w="12107731" h="7197876">
                <a:moveTo>
                  <a:pt x="0" y="0"/>
                </a:moveTo>
                <a:lnTo>
                  <a:pt x="12107731" y="0"/>
                </a:lnTo>
                <a:lnTo>
                  <a:pt x="12107731" y="7197876"/>
                </a:lnTo>
                <a:lnTo>
                  <a:pt x="0" y="7197876"/>
                </a:lnTo>
                <a:lnTo>
                  <a:pt x="0" y="0"/>
                </a:lnTo>
                <a:close/>
              </a:path>
            </a:pathLst>
          </a:custGeom>
          <a:blipFill>
            <a:blip r:embed="rId11"/>
            <a:stretch>
              <a:fillRect t="-13079" b="-13079"/>
            </a:stretch>
          </a:blipFill>
        </p:spPr>
      </p:sp>
      <p:sp>
        <p:nvSpPr>
          <p:cNvPr id="12" name="TextBox 12"/>
          <p:cNvSpPr txBox="1"/>
          <p:nvPr/>
        </p:nvSpPr>
        <p:spPr>
          <a:xfrm>
            <a:off x="2328010" y="3178581"/>
            <a:ext cx="44942513" cy="2508523"/>
          </a:xfrm>
          <a:prstGeom prst="rect">
            <a:avLst/>
          </a:prstGeom>
        </p:spPr>
        <p:txBody>
          <a:bodyPr lIns="0" tIns="0" rIns="0" bIns="0" rtlCol="0" anchor="t">
            <a:spAutoFit/>
          </a:bodyPr>
          <a:lstStyle/>
          <a:p>
            <a:pPr marL="0" lvl="0" indent="0" algn="ctr">
              <a:lnSpc>
                <a:spcPts val="18456"/>
              </a:lnSpc>
              <a:spcBef>
                <a:spcPct val="0"/>
              </a:spcBef>
            </a:pPr>
            <a:r>
              <a:rPr lang="en-US" sz="13183" spc="2636">
                <a:solidFill>
                  <a:srgbClr val="EA400F"/>
                </a:solidFill>
                <a:latin typeface="Cranberry"/>
                <a:ea typeface="Cranberry"/>
                <a:cs typeface="Cranberry"/>
                <a:sym typeface="Cranberry"/>
              </a:rPr>
              <a:t>DESARROLLO DE LA ESCUELA MATEMÁTICA </a:t>
            </a:r>
          </a:p>
        </p:txBody>
      </p:sp>
      <p:sp>
        <p:nvSpPr>
          <p:cNvPr id="13" name="TextBox 13"/>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TEXTO</a:t>
            </a:r>
          </a:p>
        </p:txBody>
      </p:sp>
      <p:sp>
        <p:nvSpPr>
          <p:cNvPr id="14" name="TextBox 14"/>
          <p:cNvSpPr txBox="1"/>
          <p:nvPr/>
        </p:nvSpPr>
        <p:spPr>
          <a:xfrm>
            <a:off x="2071678" y="29451784"/>
            <a:ext cx="45981756" cy="214477"/>
          </a:xfrm>
          <a:prstGeom prst="rect">
            <a:avLst/>
          </a:prstGeom>
        </p:spPr>
        <p:txBody>
          <a:bodyPr lIns="0" tIns="0" rIns="0" bIns="0" rtlCol="0" anchor="t">
            <a:spAutoFit/>
          </a:bodyPr>
          <a:lstStyle/>
          <a:p>
            <a:pPr algn="ctr">
              <a:lnSpc>
                <a:spcPts val="1565"/>
              </a:lnSpc>
              <a:spcBef>
                <a:spcPct val="0"/>
              </a:spcBef>
            </a:pPr>
            <a:r>
              <a:rPr lang="en-US" sz="1118" spc="223">
                <a:solidFill>
                  <a:srgbClr val="000000"/>
                </a:solidFill>
                <a:latin typeface="Cranberry"/>
                <a:ea typeface="Cranberry"/>
                <a:cs typeface="Cranberry"/>
                <a:sym typeface="Cranberry"/>
              </a:rPr>
              <a:t>KNIKIK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3051</Words>
  <Application>Microsoft Office PowerPoint</Application>
  <PresentationFormat>Personalizado</PresentationFormat>
  <Paragraphs>333</Paragraphs>
  <Slides>40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40</vt:i4>
      </vt:variant>
    </vt:vector>
  </HeadingPairs>
  <TitlesOfParts>
    <vt:vector size="50" baseType="lpstr">
      <vt:lpstr>Loubag</vt:lpstr>
      <vt:lpstr>Canva Sans</vt:lpstr>
      <vt:lpstr>Glacial Indifference Bold</vt:lpstr>
      <vt:lpstr>Arial</vt:lpstr>
      <vt:lpstr>Loubag Bold</vt:lpstr>
      <vt:lpstr>Cranberry</vt:lpstr>
      <vt:lpstr>Calibri</vt:lpstr>
      <vt:lpstr>Open Sans Bold</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MATEMATICA DE LA ADMINISTRACION </dc:title>
  <cp:lastModifiedBy>angela españa jojoa</cp:lastModifiedBy>
  <cp:revision>2</cp:revision>
  <dcterms:created xsi:type="dcterms:W3CDTF">2006-08-16T00:00:00Z</dcterms:created>
  <dcterms:modified xsi:type="dcterms:W3CDTF">2025-05-10T00:13:26Z</dcterms:modified>
  <dc:identifier>DAGjCMzBAXQ</dc:identifier>
</cp:coreProperties>
</file>