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74" r:id="rId3"/>
    <p:sldId id="259" r:id="rId4"/>
    <p:sldId id="262" r:id="rId5"/>
    <p:sldId id="273" r:id="rId6"/>
    <p:sldId id="268" r:id="rId7"/>
    <p:sldId id="271" r:id="rId8"/>
    <p:sldId id="272" r:id="rId9"/>
    <p:sldId id="278" r:id="rId10"/>
    <p:sldId id="267" r:id="rId11"/>
    <p:sldId id="280" r:id="rId12"/>
    <p:sldId id="279" r:id="rId13"/>
    <p:sldId id="276" r:id="rId14"/>
    <p:sldId id="275" r:id="rId15"/>
    <p:sldId id="265" r:id="rId16"/>
    <p:sldId id="266" r:id="rId17"/>
    <p:sldId id="270" r:id="rId18"/>
    <p:sldId id="264" r:id="rId19"/>
    <p:sldId id="269" r:id="rId20"/>
    <p:sldId id="263" r:id="rId21"/>
    <p:sldId id="261" r:id="rId22"/>
    <p:sldId id="258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ana Benavidez Gomez" initials="VB" lastIdx="1" clrIdx="0">
    <p:extLst>
      <p:ext uri="{19B8F6BF-5375-455C-9EA6-DF929625EA0E}">
        <p15:presenceInfo xmlns:p15="http://schemas.microsoft.com/office/powerpoint/2012/main" userId="cd5c1b95f769ef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8T18:23:13.132" idx="1">
    <p:pos x="5760" y="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10407adb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10407adb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499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32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97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813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703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259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816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815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795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98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443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910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434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10407ad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10407ad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50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8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20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282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607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917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87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f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fif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5818BBAD-5C44-DBDF-9FBC-0532834F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6989782" y="3991928"/>
            <a:ext cx="1998370" cy="86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D284E34-9D00-2558-1003-DA917F6A7B4F}"/>
              </a:ext>
            </a:extLst>
          </p:cNvPr>
          <p:cNvSpPr txBox="1"/>
          <p:nvPr/>
        </p:nvSpPr>
        <p:spPr>
          <a:xfrm>
            <a:off x="657787" y="419685"/>
            <a:ext cx="78284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spc="50" dirty="0" smtClean="0">
                <a:ln w="0"/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Condensed" panose="020B0502040204020203" pitchFamily="34" charset="0"/>
              </a:rPr>
              <a:t>TEORÍA DE LA BUROCRACIA </a:t>
            </a:r>
            <a:endParaRPr lang="es-MX" sz="6600" b="1" spc="50" dirty="0">
              <a:ln w="0"/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06624" y="1662431"/>
            <a:ext cx="3913632" cy="140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B736B3-0FB1-1005-7950-1F2F6072A96F}"/>
              </a:ext>
            </a:extLst>
          </p:cNvPr>
          <p:cNvSpPr txBox="1"/>
          <p:nvPr/>
        </p:nvSpPr>
        <p:spPr>
          <a:xfrm>
            <a:off x="2270574" y="1691907"/>
            <a:ext cx="6023615" cy="24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MX" sz="1800" dirty="0">
                <a:latin typeface="Bahnschrift Light" panose="020B0502040204020203" pitchFamily="34" charset="0"/>
              </a:rPr>
              <a:t>Diana Carolina </a:t>
            </a:r>
            <a:r>
              <a:rPr lang="es-MX" sz="1800" dirty="0" err="1">
                <a:latin typeface="Bahnschrift Light" panose="020B0502040204020203" pitchFamily="34" charset="0"/>
              </a:rPr>
              <a:t>Valdéz</a:t>
            </a:r>
            <a:r>
              <a:rPr lang="es-MX" sz="1800" dirty="0">
                <a:latin typeface="Bahnschrift Light" panose="020B0502040204020203" pitchFamily="34" charset="0"/>
              </a:rPr>
              <a:t> </a:t>
            </a:r>
            <a:r>
              <a:rPr lang="es-MX" sz="1800" dirty="0" smtClean="0">
                <a:latin typeface="Bahnschrift Light" panose="020B0502040204020203" pitchFamily="34" charset="0"/>
              </a:rPr>
              <a:t>Cortés</a:t>
            </a:r>
          </a:p>
          <a:p>
            <a:pPr marL="285750" indent="-285750" algn="just" rtl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Bahnschrift Light" panose="020B0502040204020203" pitchFamily="34" charset="0"/>
              </a:rPr>
              <a:t>Ingrid </a:t>
            </a:r>
            <a:r>
              <a:rPr lang="en-US" sz="1800" dirty="0">
                <a:latin typeface="Bahnschrift Light" panose="020B0502040204020203" pitchFamily="34" charset="0"/>
              </a:rPr>
              <a:t>Tatiana Gonzalez Zambrano</a:t>
            </a:r>
            <a:endParaRPr lang="es-MX" sz="1800" dirty="0">
              <a:latin typeface="Bahnschrift Light" panose="020B0502040204020203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latin typeface="Bahnschrift Light" panose="020B0502040204020203" pitchFamily="34" charset="0"/>
              </a:rPr>
              <a:t>Mauricio Alexander Benavides </a:t>
            </a:r>
            <a:r>
              <a:rPr lang="en-US" sz="1800" dirty="0" err="1">
                <a:latin typeface="Bahnschrift Light" panose="020B0502040204020203" pitchFamily="34" charset="0"/>
              </a:rPr>
              <a:t>Quiñones</a:t>
            </a:r>
            <a:endParaRPr lang="en-US" sz="1800" dirty="0">
              <a:latin typeface="Bahnschrift Light" panose="020B0502040204020203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latin typeface="Bahnschrift Light" panose="020B0502040204020203" pitchFamily="34" charset="0"/>
              </a:rPr>
              <a:t>Oscar Miguel Micolta </a:t>
            </a:r>
            <a:r>
              <a:rPr lang="en-US" sz="1800" dirty="0" err="1">
                <a:latin typeface="Bahnschrift Light" panose="020B0502040204020203" pitchFamily="34" charset="0"/>
              </a:rPr>
              <a:t>Quiñones</a:t>
            </a:r>
            <a:endParaRPr lang="en-US" sz="1800" dirty="0">
              <a:latin typeface="Bahnschrift Light" panose="020B0502040204020203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latin typeface="Bahnschrift Light" panose="020B0502040204020203" pitchFamily="34" charset="0"/>
              </a:rPr>
              <a:t>Jimmy Alexander </a:t>
            </a:r>
            <a:r>
              <a:rPr lang="en-US" sz="1800" dirty="0" err="1">
                <a:latin typeface="Bahnschrift Light" panose="020B0502040204020203" pitchFamily="34" charset="0"/>
              </a:rPr>
              <a:t>Mejía</a:t>
            </a:r>
            <a:r>
              <a:rPr lang="en-US" sz="1800" dirty="0">
                <a:latin typeface="Bahnschrift Light" panose="020B0502040204020203" pitchFamily="34" charset="0"/>
              </a:rPr>
              <a:t> Salazar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35844" y="422987"/>
            <a:ext cx="7379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Bahnschrift Condensed" panose="020B0502040204020203" pitchFamily="34" charset="0"/>
              </a:rPr>
              <a:t>S</a:t>
            </a:r>
            <a:r>
              <a:rPr lang="es-ES" sz="2400" dirty="0" smtClean="0">
                <a:latin typeface="Bahnschrift Condensed" panose="020B0502040204020203" pitchFamily="34" charset="0"/>
              </a:rPr>
              <a:t>egún </a:t>
            </a:r>
            <a:r>
              <a:rPr lang="es-ES" sz="2400" dirty="0">
                <a:latin typeface="Bahnschrift Condensed" panose="020B0502040204020203" pitchFamily="34" charset="0"/>
              </a:rPr>
              <a:t>Weber</a:t>
            </a:r>
            <a:r>
              <a:rPr lang="es-ES" sz="2400" dirty="0" smtClean="0">
                <a:latin typeface="Bahnschrift Condensed" panose="020B0502040204020203" pitchFamily="34" charset="0"/>
              </a:rPr>
              <a:t>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18154" y="1140588"/>
            <a:ext cx="66091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Bahnschrift Light" panose="020B0502040204020203" pitchFamily="34" charset="0"/>
              </a:rPr>
              <a:t>"Una organización continua de funciones oficiales ligadas por reglas“.</a:t>
            </a:r>
          </a:p>
          <a:p>
            <a:pPr algn="just"/>
            <a:endParaRPr lang="es-ES" sz="1800" dirty="0">
              <a:latin typeface="Bahnschrift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Bahnschrift Light" panose="020B0502040204020203" pitchFamily="34" charset="0"/>
              </a:rPr>
              <a:t>"Una esfera específica de competencias“.</a:t>
            </a:r>
          </a:p>
          <a:p>
            <a:pPr algn="just"/>
            <a:endParaRPr lang="es-ES" sz="1800" dirty="0">
              <a:latin typeface="Bahnschrift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Bahnschrift Light" panose="020B0502040204020203" pitchFamily="34" charset="0"/>
              </a:rPr>
              <a:t>"Organización de Oficinas sigue el principio de Jerarquía...”.</a:t>
            </a:r>
          </a:p>
          <a:p>
            <a:pPr algn="just"/>
            <a:endParaRPr lang="es-ES" sz="1800" dirty="0">
              <a:latin typeface="Bahnschrift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Bahnschrift Light" panose="020B0502040204020203" pitchFamily="34" charset="0"/>
              </a:rPr>
              <a:t>"Las reglas que regulan la conducta de una oficina pueden ser técnicas o normas“.</a:t>
            </a:r>
          </a:p>
        </p:txBody>
      </p:sp>
    </p:spTree>
    <p:extLst>
      <p:ext uri="{BB962C8B-B14F-4D97-AF65-F5344CB8AC3E}">
        <p14:creationId xmlns:p14="http://schemas.microsoft.com/office/powerpoint/2010/main" val="20490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335024" y="947607"/>
            <a:ext cx="7031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Bahnschrift Light" panose="020B0502040204020203" pitchFamily="34" charset="0"/>
              </a:rPr>
              <a:t>“Es cuestión de principios que los miembros del equipo administrativo estén totalmente separadas de la propiedad de los medios de producción o administración...“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Bahnschrift Light" panose="020B0502040204020203" pitchFamily="34" charset="0"/>
              </a:rPr>
              <a:t>“A fin de fortalecer esta libertad, los recursos de la organización han de estar libres de cualquier control exterior..."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Bahnschrift Light" panose="020B0502040204020203" pitchFamily="34" charset="0"/>
              </a:rPr>
              <a:t>"Los actos administrativos, las reglas y las decisiones se formulan y se registran por escrito..."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284E34-9D00-2558-1003-DA917F6A7B4F}"/>
              </a:ext>
            </a:extLst>
          </p:cNvPr>
          <p:cNvSpPr txBox="1"/>
          <p:nvPr/>
        </p:nvSpPr>
        <p:spPr>
          <a:xfrm>
            <a:off x="1584960" y="1192181"/>
            <a:ext cx="63577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Condensed" panose="020B0502040204020203" pitchFamily="34" charset="0"/>
              </a:rPr>
              <a:t>TIPOS DE AUTORIDAD</a:t>
            </a:r>
          </a:p>
          <a:p>
            <a:pPr algn="ctr"/>
            <a:r>
              <a:rPr lang="es-MX" sz="66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Condensed" panose="020B0502040204020203" pitchFamily="34" charset="0"/>
              </a:rPr>
              <a:t>SEGÚN WEBER</a:t>
            </a:r>
            <a:endParaRPr lang="es-MX" sz="66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19170" y="2748633"/>
            <a:ext cx="1723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Bahnschrift Condensed" panose="020B0502040204020203" pitchFamily="34" charset="0"/>
              </a:rPr>
              <a:t>Carismática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25416" y="546216"/>
            <a:ext cx="4293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Tipología de la Autoridad de Weber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13819" y="1364089"/>
            <a:ext cx="4716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  <a:latin typeface="Bahnschrift Light" panose="020B0502040204020203" pitchFamily="34" charset="0"/>
              </a:rPr>
              <a:t>Se basa en la manera de emplear la legitimación.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10343" y="2748634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latin typeface="Bahnschrift Condensed" panose="020B0502040204020203" pitchFamily="34" charset="0"/>
              </a:rPr>
              <a:t>Tradicional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92057" y="2748095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latin typeface="Bahnschrift Condensed" panose="020B0502040204020203" pitchFamily="34" charset="0"/>
              </a:rPr>
              <a:t>Racional - Legal o burocrático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4526479" y="1042004"/>
            <a:ext cx="0" cy="384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1892808" y="1702643"/>
            <a:ext cx="2633671" cy="1008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571997" y="1702643"/>
            <a:ext cx="0" cy="1008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4654296" y="1702643"/>
            <a:ext cx="2412637" cy="1045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06" y="2571750"/>
            <a:ext cx="1461288" cy="2516338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722376" y="2711519"/>
            <a:ext cx="1792224" cy="60775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redondeado 20"/>
          <p:cNvSpPr/>
          <p:nvPr/>
        </p:nvSpPr>
        <p:spPr>
          <a:xfrm>
            <a:off x="6170821" y="2711519"/>
            <a:ext cx="1792224" cy="6077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redondeado 21"/>
          <p:cNvSpPr/>
          <p:nvPr/>
        </p:nvSpPr>
        <p:spPr>
          <a:xfrm>
            <a:off x="2875787" y="2711519"/>
            <a:ext cx="3221882" cy="6077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284E34-9D00-2558-1003-DA917F6A7B4F}"/>
              </a:ext>
            </a:extLst>
          </p:cNvPr>
          <p:cNvSpPr txBox="1"/>
          <p:nvPr/>
        </p:nvSpPr>
        <p:spPr>
          <a:xfrm>
            <a:off x="1584960" y="1256189"/>
            <a:ext cx="63577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Condensed" panose="020B0502040204020203" pitchFamily="34" charset="0"/>
              </a:rPr>
              <a:t>CARACTERÍSTICAS DE LA BUROCRACIA </a:t>
            </a:r>
            <a:endParaRPr lang="es-MX" sz="6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1082070" y="1608259"/>
            <a:ext cx="1636776" cy="536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ahnschrift Light" panose="020B0502040204020203" pitchFamily="34" charset="0"/>
              </a:rPr>
              <a:t>Impersonalidad de las relaciones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520983" y="852038"/>
            <a:ext cx="1636776" cy="536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ahnschrift Light" panose="020B0502040204020203" pitchFamily="34" charset="0"/>
              </a:rPr>
              <a:t>Orden jerárquico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60213" y="2455979"/>
            <a:ext cx="1636776" cy="536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ahnschrift Light" panose="020B0502040204020203" pitchFamily="34" charset="0"/>
              </a:rPr>
              <a:t>Meritocracia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313933" y="3227277"/>
            <a:ext cx="1636776" cy="536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ahnschrift Light" panose="020B0502040204020203" pitchFamily="34" charset="0"/>
              </a:rPr>
              <a:t>Dedicación laboral completa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861334" y="801732"/>
            <a:ext cx="2313401" cy="536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ahnschrift Light" panose="020B0502040204020203" pitchFamily="34" charset="0"/>
              </a:rPr>
              <a:t>Carácter legal de las normas y reglamentos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50894" y="1570262"/>
            <a:ext cx="2313401" cy="536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ahnschrift Light" panose="020B0502040204020203" pitchFamily="34" charset="0"/>
              </a:rPr>
              <a:t>Formalidad de las comunicaciones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176793" y="2419366"/>
            <a:ext cx="2313401" cy="536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ahnschrift Light" panose="020B0502040204020203" pitchFamily="34" charset="0"/>
              </a:rPr>
              <a:t>Procedimientos estandarizados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945145" y="3449617"/>
            <a:ext cx="2313401" cy="536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ahnschrift Light" panose="020B0502040204020203" pitchFamily="34" charset="0"/>
              </a:rPr>
              <a:t>División del trabajo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2858513" y="1396628"/>
            <a:ext cx="3178829" cy="205298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ahnschrift Condensed" panose="020B0502040204020203" pitchFamily="34" charset="0"/>
              </a:rPr>
              <a:t>CARACTERISTICAS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B8E2A32-C89D-5421-AEC6-C185A3E67491}"/>
              </a:ext>
            </a:extLst>
          </p:cNvPr>
          <p:cNvSpPr txBox="1"/>
          <p:nvPr/>
        </p:nvSpPr>
        <p:spPr>
          <a:xfrm>
            <a:off x="954200" y="1630786"/>
            <a:ext cx="7363611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CO" sz="1800" kern="100" dirty="0" smtClean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Gautami" panose="020B0502040204020203" pitchFamily="34" charset="0"/>
              </a:rPr>
              <a:t>La </a:t>
            </a:r>
            <a:r>
              <a:rPr lang="es-CO" sz="1800" kern="1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Gautami" panose="020B0502040204020203" pitchFamily="34" charset="0"/>
              </a:rPr>
              <a:t>estandarización y homogeneización de los procesos </a:t>
            </a:r>
            <a:r>
              <a:rPr lang="es-CO" sz="1800" kern="100" dirty="0" smtClean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Gautami" panose="020B0502040204020203" pitchFamily="34" charset="0"/>
              </a:rPr>
              <a:t>administrativos.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CO" sz="1800" kern="100" dirty="0" smtClean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Gautami" panose="020B0502040204020203" pitchFamily="34" charset="0"/>
              </a:rPr>
              <a:t>Un </a:t>
            </a:r>
            <a:r>
              <a:rPr lang="es-CO" sz="1800" kern="1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mayor control del proceso </a:t>
            </a:r>
            <a:r>
              <a:rPr lang="es-CO" sz="1800" kern="100" dirty="0" smtClean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Gautami" panose="020B0502040204020203" pitchFamily="34" charset="0"/>
              </a:rPr>
              <a:t>administrativo.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CO" sz="1800" kern="100" dirty="0" smtClean="0">
                <a:latin typeface="Bahnschrift Light" panose="020B0502040204020203" pitchFamily="34" charset="0"/>
                <a:ea typeface="Calibri" panose="020F0502020204030204" pitchFamily="34" charset="0"/>
                <a:cs typeface="Gautami" panose="020B0502040204020203" pitchFamily="34" charset="0"/>
              </a:rPr>
              <a:t>Carácter </a:t>
            </a:r>
            <a:r>
              <a:rPr lang="es-CO" sz="1800" kern="100" dirty="0" smtClean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Gautami" panose="020B0502040204020203" pitchFamily="34" charset="0"/>
              </a:rPr>
              <a:t>democrático.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CO" sz="1800" kern="100" dirty="0" smtClean="0">
                <a:latin typeface="Bahnschrift Light" panose="020B0502040204020203" pitchFamily="34" charset="0"/>
                <a:ea typeface="Calibri" panose="020F0502020204030204" pitchFamily="34" charset="0"/>
                <a:cs typeface="Gautami" panose="020B0502040204020203" pitchFamily="34" charset="0"/>
              </a:rPr>
              <a:t>Eficiencia </a:t>
            </a:r>
            <a:r>
              <a:rPr lang="es-CO" sz="1800" kern="100" dirty="0">
                <a:latin typeface="Bahnschrift Light" panose="020B0502040204020203" pitchFamily="34" charset="0"/>
                <a:ea typeface="Calibri" panose="020F0502020204030204" pitchFamily="34" charset="0"/>
                <a:cs typeface="Gautami" panose="020B0502040204020203" pitchFamily="34" charset="0"/>
              </a:rPr>
              <a:t>a gran escala.</a:t>
            </a:r>
            <a:endParaRPr lang="es-CO" dirty="0">
              <a:latin typeface="Bahnschrift Light" panose="020B0502040204020203" pitchFamily="34" charset="0"/>
              <a:cs typeface="Gautami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4A2C72-3B9E-3E63-B5F1-231E65D6AFA5}"/>
              </a:ext>
            </a:extLst>
          </p:cNvPr>
          <p:cNvSpPr txBox="1"/>
          <p:nvPr/>
        </p:nvSpPr>
        <p:spPr>
          <a:xfrm>
            <a:off x="2019210" y="430383"/>
            <a:ext cx="4647304" cy="632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600" b="1" dirty="0">
                <a:solidFill>
                  <a:srgbClr val="00B050"/>
                </a:solidFill>
                <a:latin typeface="Bahnschrift Condensed" panose="020B0502040204020203" pitchFamily="34" charset="0"/>
              </a:rPr>
              <a:t>VENTAJAS DE LA BUROCRACIA</a:t>
            </a:r>
          </a:p>
        </p:txBody>
      </p:sp>
    </p:spTree>
    <p:extLst>
      <p:ext uri="{BB962C8B-B14F-4D97-AF65-F5344CB8AC3E}">
        <p14:creationId xmlns:p14="http://schemas.microsoft.com/office/powerpoint/2010/main" val="34157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A2A8C69-2FB0-D1CB-4419-8C9E452F9800}"/>
              </a:ext>
            </a:extLst>
          </p:cNvPr>
          <p:cNvSpPr txBox="1"/>
          <p:nvPr/>
        </p:nvSpPr>
        <p:spPr>
          <a:xfrm>
            <a:off x="1957891" y="397151"/>
            <a:ext cx="5454127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DESVENTAJAS DE LA BUROCRACIA</a:t>
            </a:r>
            <a:endParaRPr lang="es-CO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46C14B-E27B-1520-059C-C68D5657D0AF}"/>
              </a:ext>
            </a:extLst>
          </p:cNvPr>
          <p:cNvSpPr txBox="1"/>
          <p:nvPr/>
        </p:nvSpPr>
        <p:spPr>
          <a:xfrm>
            <a:off x="1129553" y="1169854"/>
            <a:ext cx="711080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5EC3A7-EF2C-01EA-D77E-4AC623871E3B}"/>
              </a:ext>
            </a:extLst>
          </p:cNvPr>
          <p:cNvSpPr txBox="1"/>
          <p:nvPr/>
        </p:nvSpPr>
        <p:spPr>
          <a:xfrm>
            <a:off x="1129553" y="1533902"/>
            <a:ext cx="7243661" cy="2075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sz="1800" dirty="0" smtClean="0">
                <a:latin typeface="Bahnschrift Light" panose="020B0502040204020203" pitchFamily="34" charset="0"/>
              </a:rPr>
              <a:t>Inflexibilidad</a:t>
            </a:r>
            <a:r>
              <a:rPr lang="es-CO" sz="1800" dirty="0">
                <a:latin typeface="Bahnschrift Light" panose="020B0502040204020203" pitchFamily="34" charset="0"/>
              </a:rPr>
              <a:t>: La burocracia puede ser lenta para adaptarse a cambios.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sz="1800" dirty="0" smtClean="0">
                <a:latin typeface="Bahnschrift Light" panose="020B0502040204020203" pitchFamily="34" charset="0"/>
              </a:rPr>
              <a:t>Resistencia </a:t>
            </a:r>
            <a:r>
              <a:rPr lang="es-CO" sz="1800" dirty="0">
                <a:latin typeface="Bahnschrift Light" panose="020B0502040204020203" pitchFamily="34" charset="0"/>
              </a:rPr>
              <a:t>al cambio: La estructura burocrática puede resistir cambios y innovaciones.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O" sz="1800" dirty="0" smtClean="0">
                <a:latin typeface="Bahnschrift Light" panose="020B0502040204020203" pitchFamily="34" charset="0"/>
              </a:rPr>
              <a:t>Deshumanización</a:t>
            </a:r>
            <a:r>
              <a:rPr lang="es-CO" sz="1800" dirty="0">
                <a:latin typeface="Bahnschrift Light" panose="020B0502040204020203" pitchFamily="34" charset="0"/>
              </a:rPr>
              <a:t>: La burocracia puede deshumanizar a los empleados y clientes.</a:t>
            </a:r>
          </a:p>
        </p:txBody>
      </p:sp>
    </p:spTree>
    <p:extLst>
      <p:ext uri="{BB962C8B-B14F-4D97-AF65-F5344CB8AC3E}">
        <p14:creationId xmlns:p14="http://schemas.microsoft.com/office/powerpoint/2010/main" val="4132306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77BB4C6-0395-43D6-4C15-D9129B365FAB}"/>
              </a:ext>
            </a:extLst>
          </p:cNvPr>
          <p:cNvSpPr txBox="1"/>
          <p:nvPr/>
        </p:nvSpPr>
        <p:spPr>
          <a:xfrm>
            <a:off x="1653449" y="302563"/>
            <a:ext cx="6314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¿Qué problemas pretende resolver la teoría de la burocracia</a:t>
            </a:r>
            <a:r>
              <a:rPr lang="es-MX" sz="3600" dirty="0" smtClean="0">
                <a:solidFill>
                  <a:srgbClr val="FFC000"/>
                </a:solidFill>
                <a:latin typeface="Bahnschrift Condensed" panose="020B0502040204020203" pitchFamily="34" charset="0"/>
              </a:rPr>
              <a:t>?</a:t>
            </a:r>
            <a:endParaRPr lang="es-MX" sz="3600" dirty="0">
              <a:solidFill>
                <a:srgbClr val="FFC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D73779-209F-EF70-51FF-95A0F2622DCC}"/>
              </a:ext>
            </a:extLst>
          </p:cNvPr>
          <p:cNvSpPr txBox="1"/>
          <p:nvPr/>
        </p:nvSpPr>
        <p:spPr>
          <a:xfrm>
            <a:off x="918970" y="1805456"/>
            <a:ext cx="7306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Bahnschrift Light" panose="020B0502040204020203" pitchFamily="34" charset="0"/>
              </a:rPr>
              <a:t>La teoría de la burocracia pretendía resolver varios problemas en la administración y organización de instituciones, tanto públicas como privadas.</a:t>
            </a:r>
          </a:p>
          <a:p>
            <a:pPr algn="just"/>
            <a:endParaRPr lang="es-MX" sz="1600" dirty="0">
              <a:latin typeface="Bahnschrift Light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Bahnschrift Light" panose="020B0502040204020203" pitchFamily="34" charset="0"/>
              </a:rPr>
              <a:t>Ineficiencia e </a:t>
            </a:r>
            <a:r>
              <a:rPr lang="es-CO" sz="1600" dirty="0" smtClean="0">
                <a:latin typeface="Bahnschrift Light" panose="020B0502040204020203" pitchFamily="34" charset="0"/>
              </a:rPr>
              <a:t>improvisación.</a:t>
            </a:r>
            <a:endParaRPr lang="es-CO" sz="1600" dirty="0">
              <a:latin typeface="Bahnschrift Light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Bahnschrift Light" panose="020B0502040204020203" pitchFamily="34" charset="0"/>
              </a:rPr>
              <a:t>Arbitrariedad en la toma de </a:t>
            </a:r>
            <a:r>
              <a:rPr lang="es-MX" sz="1600" dirty="0" smtClean="0">
                <a:latin typeface="Bahnschrift Light" panose="020B0502040204020203" pitchFamily="34" charset="0"/>
              </a:rPr>
              <a:t>decisiones.</a:t>
            </a:r>
            <a:endParaRPr lang="es-MX" sz="1600" dirty="0">
              <a:latin typeface="Bahnschrift Light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Bahnschrift Light" panose="020B0502040204020203" pitchFamily="34" charset="0"/>
              </a:rPr>
              <a:t>Falta de </a:t>
            </a:r>
            <a:r>
              <a:rPr lang="es-CO" sz="1600" dirty="0" smtClean="0">
                <a:latin typeface="Bahnschrift Light" panose="020B0502040204020203" pitchFamily="34" charset="0"/>
              </a:rPr>
              <a:t>profesionalización.</a:t>
            </a:r>
            <a:endParaRPr lang="es-CO" sz="1600" dirty="0">
              <a:latin typeface="Bahnschrift Light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Bahnschrift Light" panose="020B0502040204020203" pitchFamily="34" charset="0"/>
              </a:rPr>
              <a:t>Desorganización y falta de </a:t>
            </a:r>
            <a:r>
              <a:rPr lang="es-MX" sz="1600" dirty="0" smtClean="0">
                <a:latin typeface="Bahnschrift Light" panose="020B0502040204020203" pitchFamily="34" charset="0"/>
              </a:rPr>
              <a:t>coordinación.</a:t>
            </a:r>
            <a:endParaRPr lang="es-MX" sz="1600" dirty="0">
              <a:latin typeface="Bahnschrift Light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Bahnschrift Light" panose="020B0502040204020203" pitchFamily="34" charset="0"/>
              </a:rPr>
              <a:t>Sustentabilidad a largo </a:t>
            </a:r>
            <a:r>
              <a:rPr lang="es-MX" sz="1600" dirty="0" smtClean="0">
                <a:latin typeface="Bahnschrift Light" panose="020B0502040204020203" pitchFamily="34" charset="0"/>
              </a:rPr>
              <a:t>plazo.</a:t>
            </a:r>
            <a:endParaRPr lang="es-MX" sz="16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85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284E34-9D00-2558-1003-DA917F6A7B4F}"/>
              </a:ext>
            </a:extLst>
          </p:cNvPr>
          <p:cNvSpPr txBox="1"/>
          <p:nvPr/>
        </p:nvSpPr>
        <p:spPr>
          <a:xfrm>
            <a:off x="657785" y="1809573"/>
            <a:ext cx="78284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spc="50" dirty="0" smtClean="0">
                <a:ln w="0"/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Condensed" panose="020B0502040204020203" pitchFamily="34" charset="0"/>
              </a:rPr>
              <a:t>RETROALIMENTACIÓN</a:t>
            </a:r>
            <a:endParaRPr lang="es-MX" sz="6600" b="1" spc="50" dirty="0">
              <a:ln w="0"/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9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D19B90-3AF0-836E-E35C-AF540BF37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656" y="1009650"/>
            <a:ext cx="6042369" cy="270281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13192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3463679" y="4425635"/>
            <a:ext cx="4121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https://www.youtube.com/watch?v=cr-WyCOp00k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39945" y="2196882"/>
            <a:ext cx="5864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Video: </a:t>
            </a:r>
            <a:r>
              <a:rPr lang="es-CO" dirty="0"/>
              <a:t>Clase Modelo de la Burocracia-Tipos de Autoridad (Max Weber)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CDAFD2-ED08-75BF-C0D3-E45E08B96B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46" r="20454"/>
          <a:stretch/>
        </p:blipFill>
        <p:spPr>
          <a:xfrm rot="20229121">
            <a:off x="1490237" y="521215"/>
            <a:ext cx="2659736" cy="18657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CE7880-4F4C-22B1-07BE-7A1A79B5C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351" y="2327970"/>
            <a:ext cx="2936569" cy="15395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AB5876-9390-A7E7-21C0-102FB0D54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18065">
            <a:off x="6176483" y="673517"/>
            <a:ext cx="2594216" cy="183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9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5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A23C12-06EA-C55F-FEBD-CBC62F925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47" y="666975"/>
            <a:ext cx="5723067" cy="2947594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53D3D05E-3AAA-8C11-F9FB-316498F58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6409060" y="17850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59CEB0-5180-44A7-9727-DDB7C406C28D}"/>
              </a:ext>
            </a:extLst>
          </p:cNvPr>
          <p:cNvSpPr txBox="1"/>
          <p:nvPr/>
        </p:nvSpPr>
        <p:spPr>
          <a:xfrm>
            <a:off x="2606040" y="320940"/>
            <a:ext cx="406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C000"/>
                </a:solidFill>
                <a:latin typeface="Bahnschrift Condensed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¿QUÉ ES LA BUROCRACIA?</a:t>
            </a:r>
            <a:endParaRPr lang="es-CO" sz="3600" b="1" dirty="0">
              <a:solidFill>
                <a:srgbClr val="FFC000"/>
              </a:solidFill>
              <a:latin typeface="Bahnschrift Condensed" panose="020B05020402040202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B736B3-0FB1-1005-7950-1F2F6072A96F}"/>
              </a:ext>
            </a:extLst>
          </p:cNvPr>
          <p:cNvSpPr txBox="1"/>
          <p:nvPr/>
        </p:nvSpPr>
        <p:spPr>
          <a:xfrm>
            <a:off x="1309873" y="977785"/>
            <a:ext cx="67248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1800"/>
              </a:spcAft>
            </a:pPr>
            <a:r>
              <a:rPr lang="es-MX" sz="1800" b="0" i="0" u="none" strike="noStrike" dirty="0">
                <a:solidFill>
                  <a:srgbClr val="000000"/>
                </a:solidFill>
                <a:latin typeface="Bahnschrift Light" panose="020B0502040204020203" pitchFamily="34" charset="0"/>
              </a:rPr>
              <a:t>Es un método de organización mediante procedimientos o procesos </a:t>
            </a:r>
            <a:r>
              <a:rPr lang="es-MX" sz="1800" b="0" i="0" u="none" strike="noStrike" dirty="0" smtClean="0">
                <a:solidFill>
                  <a:srgbClr val="000000"/>
                </a:solidFill>
                <a:latin typeface="Bahnschrift Light" panose="020B0502040204020203" pitchFamily="34" charset="0"/>
              </a:rPr>
              <a:t>administrativos.</a:t>
            </a:r>
          </a:p>
          <a:p>
            <a:pPr algn="just" rtl="0">
              <a:spcBef>
                <a:spcPts val="0"/>
              </a:spcBef>
              <a:spcAft>
                <a:spcPts val="1800"/>
              </a:spcAft>
            </a:pPr>
            <a:r>
              <a:rPr lang="es-MX" sz="1800" b="0" i="0" u="none" strike="noStrike" dirty="0" smtClean="0">
                <a:solidFill>
                  <a:srgbClr val="000000"/>
                </a:solidFill>
                <a:latin typeface="Bahnschrift Light" panose="020B0502040204020203" pitchFamily="34" charset="0"/>
              </a:rPr>
              <a:t>Se </a:t>
            </a:r>
            <a:r>
              <a:rPr lang="es-MX" sz="1800" b="0" i="0" u="none" strike="noStrike" dirty="0">
                <a:solidFill>
                  <a:srgbClr val="000000"/>
                </a:solidFill>
                <a:latin typeface="Bahnschrift Light" panose="020B0502040204020203" pitchFamily="34" charset="0"/>
              </a:rPr>
              <a:t>caracteriza por una distribución racional y formal de las responsabilidades y del trabajo, así como por un control jerárquico de las </a:t>
            </a:r>
            <a:r>
              <a:rPr lang="es-MX" sz="1800" b="0" i="0" u="none" strike="noStrike" dirty="0" smtClean="0">
                <a:solidFill>
                  <a:srgbClr val="000000"/>
                </a:solidFill>
                <a:latin typeface="Bahnschrift Light" panose="020B0502040204020203" pitchFamily="34" charset="0"/>
              </a:rPr>
              <a:t>relaciones administrativas</a:t>
            </a:r>
            <a:r>
              <a:rPr lang="es-MX" sz="1800" dirty="0" smtClean="0">
                <a:latin typeface="Bahnschrift Light" panose="020B0502040204020203" pitchFamily="34" charset="0"/>
              </a:rPr>
              <a:t>.</a:t>
            </a:r>
            <a:endParaRPr lang="es-CO" sz="1800" dirty="0">
              <a:latin typeface="Bahnschrift Light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1428FB-1500-74F5-D820-248C5D53F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913" y="2732110"/>
            <a:ext cx="6198964" cy="24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3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58" y="-4409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284E34-9D00-2558-1003-DA917F6A7B4F}"/>
              </a:ext>
            </a:extLst>
          </p:cNvPr>
          <p:cNvSpPr txBox="1"/>
          <p:nvPr/>
        </p:nvSpPr>
        <p:spPr>
          <a:xfrm>
            <a:off x="1339328" y="229208"/>
            <a:ext cx="644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INICIO DE LA BUROCRACIA</a:t>
            </a:r>
            <a:endParaRPr lang="es-MX" sz="4000" b="1" dirty="0">
              <a:solidFill>
                <a:srgbClr val="00B05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2520F-B0B0-665A-94C2-AA7E17236919}"/>
              </a:ext>
            </a:extLst>
          </p:cNvPr>
          <p:cNvSpPr txBox="1"/>
          <p:nvPr/>
        </p:nvSpPr>
        <p:spPr>
          <a:xfrm>
            <a:off x="1158241" y="965193"/>
            <a:ext cx="6980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dirty="0">
                <a:latin typeface="Bahnschrift Light" panose="020B0502040204020203" pitchFamily="34" charset="0"/>
              </a:rPr>
              <a:t>La teoría de la burocracia comenzó a finales del siglo XIX y principios del siglo XX, en un contexto de cambios sociales y económicos profundos debido a la industrialización y la expansión de los Estados modernos. </a:t>
            </a:r>
            <a:endParaRPr lang="es-CO" sz="1800" dirty="0">
              <a:latin typeface="Bahnschrift Light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0312" y="3657600"/>
            <a:ext cx="4736592" cy="12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517B2B-D99C-0EA9-1560-C68346C19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943" y="2255176"/>
            <a:ext cx="4177078" cy="25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6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284E34-9D00-2558-1003-DA917F6A7B4F}"/>
              </a:ext>
            </a:extLst>
          </p:cNvPr>
          <p:cNvSpPr txBox="1"/>
          <p:nvPr/>
        </p:nvSpPr>
        <p:spPr>
          <a:xfrm>
            <a:off x="1584960" y="1256189"/>
            <a:ext cx="63577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Condensed" panose="020B0502040204020203" pitchFamily="34" charset="0"/>
              </a:rPr>
              <a:t>EXPONENTES DE LA BUROCRACIA </a:t>
            </a:r>
            <a:endParaRPr lang="es-MX" sz="6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0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6EC6503-B8CE-0B79-6E08-537DF1E979CB}"/>
              </a:ext>
            </a:extLst>
          </p:cNvPr>
          <p:cNvSpPr txBox="1"/>
          <p:nvPr/>
        </p:nvSpPr>
        <p:spPr>
          <a:xfrm>
            <a:off x="660604" y="2242586"/>
            <a:ext cx="566704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b="1" kern="1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Maximilian Weber (</a:t>
            </a:r>
            <a:r>
              <a:rPr lang="es-CO" sz="2000" b="1" kern="100" dirty="0" smtClean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1864 - 1920</a:t>
            </a:r>
            <a:r>
              <a:rPr lang="es-CO" sz="2000" b="1" kern="1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fue filósofo, economista, jurista, historiador, politólogo y sociólogo</a:t>
            </a:r>
            <a:r>
              <a:rPr lang="es-CO" sz="2000" kern="1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alemán. Se le considera el fundador del estudio moderno de la sociología y la administración pública</a:t>
            </a:r>
            <a:r>
              <a:rPr lang="es-CO" sz="2000" kern="100" dirty="0" smtClean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2000" kern="1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558034-4078-F64A-E886-1CC82FBA5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228" y="805720"/>
            <a:ext cx="1461641" cy="2113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2DEC70-0E2B-9CA8-4931-87B17A541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788" y="900880"/>
            <a:ext cx="3549668" cy="11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43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A8E6BBE-ABD1-6E95-148E-8090692C7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204" y="3082289"/>
            <a:ext cx="1885769" cy="1823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3DAEB79-0732-2774-EB31-AC2861153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27" y="1056757"/>
            <a:ext cx="1557950" cy="159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FC4B76E-C8F5-05D1-3542-717967EE1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6856" y="527385"/>
            <a:ext cx="1430287" cy="180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F09E924-678D-7B37-ED3E-8E8E9E24FDFF}"/>
              </a:ext>
            </a:extLst>
          </p:cNvPr>
          <p:cNvSpPr txBox="1"/>
          <p:nvPr/>
        </p:nvSpPr>
        <p:spPr>
          <a:xfrm>
            <a:off x="6318504" y="265288"/>
            <a:ext cx="2435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atin typeface="Bahnschrift Condensed" panose="020B0502040204020203" pitchFamily="34" charset="0"/>
              </a:rPr>
              <a:t>Philip Selznick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3A25236-C11C-51A6-5D66-7BE9720EE5AC}"/>
              </a:ext>
            </a:extLst>
          </p:cNvPr>
          <p:cNvSpPr txBox="1"/>
          <p:nvPr/>
        </p:nvSpPr>
        <p:spPr>
          <a:xfrm>
            <a:off x="1015986" y="317314"/>
            <a:ext cx="3034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Bahnschrift Condensed" panose="020B0502040204020203" pitchFamily="34" charset="0"/>
              </a:rPr>
              <a:t>Robert King Merton</a:t>
            </a:r>
            <a:endParaRPr lang="es-CO" sz="3200" b="1" dirty="0">
              <a:latin typeface="Bahnschrift Condensed" panose="020B05020402040202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E3ECEDF-1D9D-0741-036C-82488CDF11C7}"/>
              </a:ext>
            </a:extLst>
          </p:cNvPr>
          <p:cNvSpPr txBox="1"/>
          <p:nvPr/>
        </p:nvSpPr>
        <p:spPr>
          <a:xfrm>
            <a:off x="3460638" y="3138678"/>
            <a:ext cx="2857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latin typeface="Bahnschrift Condensed" panose="020B0502040204020203" pitchFamily="34" charset="0"/>
              </a:rPr>
              <a:t>Alvin W. Gouldner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DA06040-FDCD-8653-F114-C553BF99E083}"/>
              </a:ext>
            </a:extLst>
          </p:cNvPr>
          <p:cNvSpPr txBox="1"/>
          <p:nvPr/>
        </p:nvSpPr>
        <p:spPr>
          <a:xfrm>
            <a:off x="3360054" y="3735832"/>
            <a:ext cx="42568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Bahnschrift Light" panose="020B0502040204020203" pitchFamily="34" charset="0"/>
              </a:rPr>
              <a:t>Introdujo el concepto de “burocracia representativa” y examino como la burocracia puede variar en diferentes contexto, enfocándose en la dinámica del poder y los conflictos dentro de las organizaciones burocráticas.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3EA3188-8EC9-A841-1FE0-888CDE62D249}"/>
              </a:ext>
            </a:extLst>
          </p:cNvPr>
          <p:cNvSpPr txBox="1"/>
          <p:nvPr/>
        </p:nvSpPr>
        <p:spPr>
          <a:xfrm>
            <a:off x="6385962" y="850063"/>
            <a:ext cx="23288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Bahnschrift Light" panose="020B0502040204020203" pitchFamily="34" charset="0"/>
              </a:rPr>
              <a:t>Contribuy</a:t>
            </a:r>
            <a:r>
              <a:rPr lang="es-CO" dirty="0">
                <a:latin typeface="Bahnschrift Light" panose="020B0502040204020203" pitchFamily="34" charset="0"/>
              </a:rPr>
              <a:t>ó</a:t>
            </a:r>
            <a:r>
              <a:rPr lang="es-CO" dirty="0" smtClean="0">
                <a:latin typeface="Bahnschrift Light" panose="020B0502040204020203" pitchFamily="34" charset="0"/>
              </a:rPr>
              <a:t> </a:t>
            </a:r>
            <a:r>
              <a:rPr lang="es-CO" dirty="0">
                <a:latin typeface="Bahnschrift Light" panose="020B0502040204020203" pitchFamily="34" charset="0"/>
              </a:rPr>
              <a:t>al desarrollo de la teoría con su enfoque sobre como las organizaciones burocráticas tienden a desarrollar una “vida propia”, donde los intereses de la organización pueden desviarse de sus objetos originales.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B112EDA-28BA-34A5-CA8B-4D33A1328090}"/>
              </a:ext>
            </a:extLst>
          </p:cNvPr>
          <p:cNvSpPr txBox="1"/>
          <p:nvPr/>
        </p:nvSpPr>
        <p:spPr>
          <a:xfrm>
            <a:off x="2029761" y="850063"/>
            <a:ext cx="2633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Bahnschrift Light" panose="020B0502040204020203" pitchFamily="34" charset="0"/>
              </a:rPr>
              <a:t>Expansor de la teoría de weber, Merton señalo algunas disfunciones de la burocracia, como la tendencia a la rigidez y el apego excesivo a las normas, lo que puede llevar a la ineficiencia y a la deshumanización en las organizaciones.</a:t>
            </a:r>
          </a:p>
        </p:txBody>
      </p:sp>
    </p:spTree>
    <p:extLst>
      <p:ext uri="{BB962C8B-B14F-4D97-AF65-F5344CB8AC3E}">
        <p14:creationId xmlns:p14="http://schemas.microsoft.com/office/powerpoint/2010/main" val="195492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3375863" y="4254051"/>
            <a:ext cx="4160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https://www.youtube.com/watch?v=23eusOyvhTM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63443" y="2189262"/>
            <a:ext cx="2869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Video: </a:t>
            </a:r>
            <a:r>
              <a:rPr lang="en-US" i="1" dirty="0" smtClean="0"/>
              <a:t>La </a:t>
            </a:r>
            <a:r>
              <a:rPr lang="en-US" i="1" dirty="0" err="1"/>
              <a:t>b</a:t>
            </a:r>
            <a:r>
              <a:rPr lang="en-US" i="1" dirty="0" err="1" smtClean="0"/>
              <a:t>urocracia</a:t>
            </a:r>
            <a:r>
              <a:rPr lang="en-US" i="1" dirty="0" smtClean="0"/>
              <a:t> - </a:t>
            </a:r>
            <a:r>
              <a:rPr lang="en-US" i="1" dirty="0" err="1" smtClean="0"/>
              <a:t>Cantinflas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00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DEA5B0FD-A917-419B-83EC-DB19335F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8979" r="20570" b="26645"/>
          <a:stretch>
            <a:fillRect/>
          </a:stretch>
        </p:blipFill>
        <p:spPr bwMode="auto">
          <a:xfrm>
            <a:off x="3760186" y="3867559"/>
            <a:ext cx="2730525" cy="1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284E34-9D00-2558-1003-DA917F6A7B4F}"/>
              </a:ext>
            </a:extLst>
          </p:cNvPr>
          <p:cNvSpPr txBox="1"/>
          <p:nvPr/>
        </p:nvSpPr>
        <p:spPr>
          <a:xfrm>
            <a:off x="1584960" y="1192181"/>
            <a:ext cx="63577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Condensed" panose="020B0502040204020203" pitchFamily="34" charset="0"/>
              </a:rPr>
              <a:t>ESTRUCTURA BUROCRÁTICA </a:t>
            </a:r>
            <a:endParaRPr lang="es-MX" sz="66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581</Words>
  <Application>Microsoft Office PowerPoint</Application>
  <PresentationFormat>Presentación en pantalla (16:9)</PresentationFormat>
  <Paragraphs>73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SimSun</vt:lpstr>
      <vt:lpstr>Arial</vt:lpstr>
      <vt:lpstr>Bahnschrift Condensed</vt:lpstr>
      <vt:lpstr>Bahnschrift Light</vt:lpstr>
      <vt:lpstr>Calibri</vt:lpstr>
      <vt:lpstr>Courier New</vt:lpstr>
      <vt:lpstr>Gautami</vt:lpstr>
      <vt:lpstr>Times New Roman</vt:lpstr>
      <vt:lpstr>Wingdings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MAURICIO ENRIQUEZ</dc:creator>
  <cp:lastModifiedBy>PcPersonal</cp:lastModifiedBy>
  <cp:revision>80</cp:revision>
  <dcterms:modified xsi:type="dcterms:W3CDTF">2024-09-19T01:09:33Z</dcterms:modified>
</cp:coreProperties>
</file>