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6"/>
  </p:notesMasterIdLst>
  <p:sldIdLst>
    <p:sldId id="256" r:id="rId2"/>
    <p:sldId id="269" r:id="rId3"/>
    <p:sldId id="322" r:id="rId4"/>
    <p:sldId id="313" r:id="rId5"/>
    <p:sldId id="314" r:id="rId6"/>
    <p:sldId id="316" r:id="rId7"/>
    <p:sldId id="317" r:id="rId8"/>
    <p:sldId id="319" r:id="rId9"/>
    <p:sldId id="257" r:id="rId10"/>
    <p:sldId id="270" r:id="rId11"/>
    <p:sldId id="274" r:id="rId12"/>
    <p:sldId id="271" r:id="rId13"/>
    <p:sldId id="272" r:id="rId14"/>
    <p:sldId id="273" r:id="rId15"/>
    <p:sldId id="289" r:id="rId16"/>
    <p:sldId id="276" r:id="rId17"/>
    <p:sldId id="277" r:id="rId18"/>
    <p:sldId id="278" r:id="rId19"/>
    <p:sldId id="279" r:id="rId20"/>
    <p:sldId id="281" r:id="rId21"/>
    <p:sldId id="323" r:id="rId22"/>
    <p:sldId id="275" r:id="rId23"/>
    <p:sldId id="282" r:id="rId24"/>
    <p:sldId id="283" r:id="rId25"/>
    <p:sldId id="284" r:id="rId26"/>
    <p:sldId id="285" r:id="rId27"/>
    <p:sldId id="309" r:id="rId28"/>
    <p:sldId id="310" r:id="rId29"/>
    <p:sldId id="321" r:id="rId30"/>
    <p:sldId id="320" r:id="rId31"/>
    <p:sldId id="286" r:id="rId32"/>
    <p:sldId id="311" r:id="rId33"/>
    <p:sldId id="312" r:id="rId34"/>
    <p:sldId id="287" r:id="rId35"/>
    <p:sldId id="280" r:id="rId36"/>
    <p:sldId id="290" r:id="rId37"/>
    <p:sldId id="291" r:id="rId38"/>
    <p:sldId id="292" r:id="rId39"/>
    <p:sldId id="293" r:id="rId40"/>
    <p:sldId id="294" r:id="rId41"/>
    <p:sldId id="295" r:id="rId42"/>
    <p:sldId id="296" r:id="rId43"/>
    <p:sldId id="297" r:id="rId44"/>
    <p:sldId id="301" r:id="rId45"/>
    <p:sldId id="298" r:id="rId46"/>
    <p:sldId id="299" r:id="rId47"/>
    <p:sldId id="306" r:id="rId48"/>
    <p:sldId id="302" r:id="rId49"/>
    <p:sldId id="303" r:id="rId50"/>
    <p:sldId id="304" r:id="rId51"/>
    <p:sldId id="300" r:id="rId52"/>
    <p:sldId id="288" r:id="rId53"/>
    <p:sldId id="259" r:id="rId54"/>
    <p:sldId id="268" r:id="rId5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1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2" autoAdjust="0"/>
    <p:restoredTop sz="94696"/>
  </p:normalViewPr>
  <p:slideViewPr>
    <p:cSldViewPr snapToGrid="0">
      <p:cViewPr varScale="1">
        <p:scale>
          <a:sx n="85" d="100"/>
          <a:sy n="85" d="100"/>
        </p:scale>
        <p:origin x="1182"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LKF6NuGFl4I?si=aDCXa4lNhlJYqvt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youtu.be/uLRD9Qh1QRk?si=WWR-OqyJFb4Bud" TargetMode="External"/><Relationship Id="rId13" Type="http://schemas.openxmlformats.org/officeDocument/2006/relationships/hyperlink" Target="https://prezi.com/sa1lxygs6mtt/escuela-neo-humano-relacionismo/#:~:text=1)Actualiza%20conceptos%20del%20neo,es%20la%20administraci%C3%B3n%20por%20objetivos" TargetMode="External"/><Relationship Id="rId3" Type="http://schemas.openxmlformats.org/officeDocument/2006/relationships/hyperlink" Target="https://drive.google.com/drive/folders/1CHHzfZkUF5ZTh8N1zP8MPjTx585TTBlw?usp=drive_link" TargetMode="External"/><Relationship Id="rId7" Type="http://schemas.openxmlformats.org/officeDocument/2006/relationships/hyperlink" Target="https://youtu.be/QbBy20GPlqc?si=P5Sgr9K9T9NanBtthttps://youtu.be/uLRD9Qh1QRk?si=WWR" TargetMode="External"/><Relationship Id="rId12" Type="http://schemas.openxmlformats.org/officeDocument/2006/relationships/hyperlink" Target="https://psicologiaymente.com/organizaciones/escuela-humano-relacionista-administracio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xK9PbpoGAgA" TargetMode="External"/><Relationship Id="rId11" Type="http://schemas.openxmlformats.org/officeDocument/2006/relationships/hyperlink" Target="https://prezi.com/mznnrdo-lnjw/escuelas-del-neo-humano-relacionista/" TargetMode="External"/><Relationship Id="rId5" Type="http://schemas.openxmlformats.org/officeDocument/2006/relationships/hyperlink" Target="https://concepto.de/relaciones-humanas/" TargetMode="External"/><Relationship Id="rId15" Type="http://schemas.openxmlformats.org/officeDocument/2006/relationships/hyperlink" Target="https://www.youtube.com/watch?v=YkD_qAt9R9I" TargetMode="External"/><Relationship Id="rId10" Type="http://schemas.openxmlformats.org/officeDocument/2006/relationships/hyperlink" Target="https://prezi.com/rkkvvhwvqnlq/la-teoria-neo-humano-relacionista-propuesta-para-la-organiz/" TargetMode="External"/><Relationship Id="rId4" Type="http://schemas.openxmlformats.org/officeDocument/2006/relationships/hyperlink" Target="https://concepto.de/teoria-clasica-de-la-administracion/" TargetMode="External"/><Relationship Id="rId9" Type="http://schemas.openxmlformats.org/officeDocument/2006/relationships/hyperlink" Target="https://youtu.be/L19AYM6zdcU?si=EWm_v77E-J9fGt5f" TargetMode="External"/><Relationship Id="rId14" Type="http://schemas.openxmlformats.org/officeDocument/2006/relationships/hyperlink" Target="https://neuro-class.com/abraham-maslow-y-la-psicologia-humanista/#:~:text=El%20psic%C3%B3logo%20estadounidense%20Abraham%20Maslow,ser%20humano%20%C2%BFDe%20qu%C3%A9%20forma%3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65234F2-7181-1F52-6DC8-111F7D21DE07}"/>
              </a:ext>
            </a:extLst>
          </p:cNvPr>
          <p:cNvPicPr>
            <a:picLocks noChangeAspect="1"/>
          </p:cNvPicPr>
          <p:nvPr/>
        </p:nvPicPr>
        <p:blipFill>
          <a:blip r:embed="rId2"/>
          <a:stretch>
            <a:fillRect/>
          </a:stretch>
        </p:blipFill>
        <p:spPr>
          <a:xfrm>
            <a:off x="0" y="11289"/>
            <a:ext cx="9175975" cy="5125641"/>
          </a:xfrm>
          <a:prstGeom prst="rect">
            <a:avLst/>
          </a:prstGeom>
        </p:spPr>
      </p:pic>
      <p:sp>
        <p:nvSpPr>
          <p:cNvPr id="2" name="Diagrama de flujo: cinta perforada 1">
            <a:extLst>
              <a:ext uri="{FF2B5EF4-FFF2-40B4-BE49-F238E27FC236}">
                <a16:creationId xmlns:a16="http://schemas.microsoft.com/office/drawing/2014/main" id="{EB28DE64-A0FB-08B1-907A-ACDA872924CB}"/>
              </a:ext>
            </a:extLst>
          </p:cNvPr>
          <p:cNvSpPr/>
          <p:nvPr/>
        </p:nvSpPr>
        <p:spPr>
          <a:xfrm>
            <a:off x="3017365" y="224421"/>
            <a:ext cx="3109270" cy="959836"/>
          </a:xfrm>
          <a:prstGeom prst="flowChartPunchedTape">
            <a:avLst/>
          </a:prstGeom>
          <a:solidFill>
            <a:srgbClr val="E3A11D"/>
          </a:solidFill>
          <a:ln>
            <a:solidFill>
              <a:srgbClr val="E3A1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1">
                <a:solidFill>
                  <a:schemeClr val="tx1"/>
                </a:solidFill>
              </a:rPr>
              <a:t>SEDE PASTO</a:t>
            </a:r>
            <a:endParaRPr lang="es-CO" sz="1800" b="1" dirty="0">
              <a:solidFill>
                <a:schemeClr val="tx1"/>
              </a:solidFill>
            </a:endParaRPr>
          </a:p>
        </p:txBody>
      </p:sp>
    </p:spTree>
    <p:extLst>
      <p:ext uri="{BB962C8B-B14F-4D97-AF65-F5344CB8AC3E}">
        <p14:creationId xmlns:p14="http://schemas.microsoft.com/office/powerpoint/2010/main" val="194238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8CC41-641A-1482-29A2-9FE8CACA003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88144CFF-2529-CC38-6CAB-F8C640FF7650}"/>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E2A2D97B-67B8-F1DA-A477-E20BADBF190A}"/>
              </a:ext>
            </a:extLst>
          </p:cNvPr>
          <p:cNvSpPr txBox="1"/>
          <p:nvPr/>
        </p:nvSpPr>
        <p:spPr>
          <a:xfrm>
            <a:off x="318406" y="494618"/>
            <a:ext cx="8213271" cy="1660391"/>
          </a:xfrm>
          <a:prstGeom prst="rect">
            <a:avLst/>
          </a:prstGeom>
          <a:noFill/>
        </p:spPr>
        <p:txBody>
          <a:bodyPr wrap="square">
            <a:spAutoFit/>
          </a:bodyPr>
          <a:lstStyle>
            <a:defPPr marR="0" lvl="0" algn="l" rtl="0">
              <a:lnSpc>
                <a:spcPct val="100000"/>
              </a:lnSpc>
              <a:spcBef>
                <a:spcPts val="0"/>
              </a:spcBef>
              <a:spcAft>
                <a:spcPts val="0"/>
              </a:spcAft>
            </a:defPPr>
            <a:lvl1pPr>
              <a:lnSpc>
                <a:spcPct val="115000"/>
              </a:lnSpc>
              <a:spcAft>
                <a:spcPts val="800"/>
              </a:spcAft>
              <a:defRPr b="1" kern="100">
                <a:effectLst/>
                <a:latin typeface="+mj-lt"/>
                <a:ea typeface="Aptos" panose="020B0004020202020204" pitchFamily="34" charset="0"/>
                <a:cs typeface="Times New Roman" panose="02020603050405020304" pitchFamily="18" charset="0"/>
              </a:defRPr>
            </a:lvl1pPr>
          </a:lstStyle>
          <a:p>
            <a:r>
              <a:rPr lang="es-ES" dirty="0"/>
              <a:t>Henri Fayol (1841-1925)</a:t>
            </a:r>
            <a:endParaRPr lang="es-CO" dirty="0"/>
          </a:p>
          <a:p>
            <a:r>
              <a:rPr lang="es-ES" b="0" dirty="0"/>
              <a:t>Nació en Constantinopla y falleció en París. Fayol expuso su </a:t>
            </a:r>
            <a:r>
              <a:rPr lang="es-ES" dirty="0"/>
              <a:t>Teoría de la administración </a:t>
            </a:r>
            <a:r>
              <a:rPr lang="es-ES" b="0" dirty="0"/>
              <a:t>en su famoso libro “</a:t>
            </a:r>
            <a:r>
              <a:rPr lang="es-ES" b="0" dirty="0" err="1"/>
              <a:t>Administration</a:t>
            </a:r>
            <a:r>
              <a:rPr lang="es-ES" b="0" dirty="0"/>
              <a:t> </a:t>
            </a:r>
            <a:r>
              <a:rPr lang="es-ES" b="0" dirty="0" err="1"/>
              <a:t>Industrielle</a:t>
            </a:r>
            <a:r>
              <a:rPr lang="es-ES" b="0" dirty="0"/>
              <a:t> et Genérale”, publicado en 1916. Propuso aumentar la eficiencia de la empresa al poner a disposición de la administración a todas las partes que conforman a la organización. Postuló cinco funciones básicas para el proceso de administración que deben efectuarse los bajo catorce principios del </a:t>
            </a:r>
            <a:r>
              <a:rPr lang="es-ES" b="0" dirty="0" err="1"/>
              <a:t>fayolismo</a:t>
            </a:r>
            <a:r>
              <a:rPr lang="es-ES" b="0" dirty="0"/>
              <a:t>. </a:t>
            </a:r>
            <a:endParaRPr lang="es-CO" b="0" dirty="0"/>
          </a:p>
        </p:txBody>
      </p:sp>
      <p:pic>
        <p:nvPicPr>
          <p:cNvPr id="4" name="Imagen 3" descr="Henri Fayol - EcuRed">
            <a:extLst>
              <a:ext uri="{FF2B5EF4-FFF2-40B4-BE49-F238E27FC236}">
                <a16:creationId xmlns:a16="http://schemas.microsoft.com/office/drawing/2014/main" id="{94C348A0-6542-D775-2C7E-074BF5EBC2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8652" y="2085058"/>
            <a:ext cx="1770380" cy="2204720"/>
          </a:xfrm>
          <a:prstGeom prst="rect">
            <a:avLst/>
          </a:prstGeom>
          <a:noFill/>
          <a:ln>
            <a:noFill/>
          </a:ln>
        </p:spPr>
      </p:pic>
    </p:spTree>
    <p:extLst>
      <p:ext uri="{BB962C8B-B14F-4D97-AF65-F5344CB8AC3E}">
        <p14:creationId xmlns:p14="http://schemas.microsoft.com/office/powerpoint/2010/main" val="274514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1C40A-88C6-8D94-8FCB-81AC916F739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1A6FA82-E7CA-444C-016C-B52E43D1B3DB}"/>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716049D1-BB8D-68B6-5B6D-33FD45D6DB53}"/>
              </a:ext>
            </a:extLst>
          </p:cNvPr>
          <p:cNvSpPr txBox="1"/>
          <p:nvPr/>
        </p:nvSpPr>
        <p:spPr>
          <a:xfrm>
            <a:off x="204106" y="690561"/>
            <a:ext cx="8213271" cy="2428037"/>
          </a:xfrm>
          <a:prstGeom prst="rect">
            <a:avLst/>
          </a:prstGeom>
          <a:noFill/>
        </p:spPr>
        <p:txBody>
          <a:bodyPr wrap="square">
            <a:spAutoFit/>
          </a:bodyPr>
          <a:lstStyle>
            <a:defPPr marR="0" lvl="0" algn="l" rtl="0">
              <a:lnSpc>
                <a:spcPct val="100000"/>
              </a:lnSpc>
              <a:spcBef>
                <a:spcPts val="0"/>
              </a:spcBef>
              <a:spcAft>
                <a:spcPts val="0"/>
              </a:spcAft>
              <a:defRPr/>
            </a:defPPr>
            <a:lvl1pPr>
              <a:lnSpc>
                <a:spcPct val="115000"/>
              </a:lnSpc>
              <a:spcAft>
                <a:spcPts val="800"/>
              </a:spcAft>
              <a:defRPr b="1" kern="100">
                <a:effectLst/>
                <a:latin typeface="+mj-lt"/>
                <a:ea typeface="Aptos" panose="020B0004020202020204" pitchFamily="34" charset="0"/>
                <a:cs typeface="Times New Roman" panose="02020603050405020304" pitchFamily="18" charset="0"/>
              </a:defRPr>
            </a:lvl1pPr>
          </a:lstStyle>
          <a:p>
            <a:r>
              <a:rPr lang="es-ES" dirty="0"/>
              <a:t>Funciones de la administración clásica:</a:t>
            </a:r>
            <a:endParaRPr lang="es-CO" dirty="0"/>
          </a:p>
          <a:p>
            <a:r>
              <a:rPr lang="es-ES" b="0" dirty="0"/>
              <a:t>1. Técnica (producción, manufactura).</a:t>
            </a:r>
            <a:endParaRPr lang="es-CO" b="0" dirty="0"/>
          </a:p>
          <a:p>
            <a:r>
              <a:rPr lang="es-ES" b="0" dirty="0"/>
              <a:t> 2. Comercial (compra, venta, intercambio).</a:t>
            </a:r>
            <a:endParaRPr lang="es-CO" b="0" dirty="0"/>
          </a:p>
          <a:p>
            <a:r>
              <a:rPr lang="es-ES" b="0" dirty="0"/>
              <a:t> 3. Financiera (obtención y utilización de capital).</a:t>
            </a:r>
            <a:endParaRPr lang="es-CO" b="0" dirty="0"/>
          </a:p>
          <a:p>
            <a:r>
              <a:rPr lang="es-ES" b="0" dirty="0"/>
              <a:t> 4. Seguridad (protección de la propiedad y de las personas).</a:t>
            </a:r>
            <a:endParaRPr lang="es-CO" b="0" dirty="0"/>
          </a:p>
          <a:p>
            <a:r>
              <a:rPr lang="es-ES" b="0" dirty="0"/>
              <a:t> 5. Contabilidad (registro de existencias, balances, costos, estadísticas).</a:t>
            </a:r>
            <a:endParaRPr lang="es-CO" b="0" dirty="0"/>
          </a:p>
          <a:p>
            <a:r>
              <a:rPr lang="es-ES" b="0" dirty="0"/>
              <a:t> 6. Administración (planeación, organización, dirección, coordinación y control</a:t>
            </a:r>
            <a:r>
              <a:rPr lang="es-ES" dirty="0"/>
              <a:t>)</a:t>
            </a:r>
            <a:endParaRPr lang="es-CO" dirty="0"/>
          </a:p>
        </p:txBody>
      </p:sp>
      <p:pic>
        <p:nvPicPr>
          <p:cNvPr id="2" name="Imagen 1" descr="1920s Companies">
            <a:extLst>
              <a:ext uri="{FF2B5EF4-FFF2-40B4-BE49-F238E27FC236}">
                <a16:creationId xmlns:a16="http://schemas.microsoft.com/office/drawing/2014/main" id="{F1F4FC90-DB00-153D-EA6B-60A8F1D0CB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432" y="182789"/>
            <a:ext cx="2804160" cy="2165350"/>
          </a:xfrm>
          <a:prstGeom prst="rect">
            <a:avLst/>
          </a:prstGeom>
          <a:noFill/>
          <a:ln>
            <a:noFill/>
          </a:ln>
        </p:spPr>
      </p:pic>
    </p:spTree>
    <p:extLst>
      <p:ext uri="{BB962C8B-B14F-4D97-AF65-F5344CB8AC3E}">
        <p14:creationId xmlns:p14="http://schemas.microsoft.com/office/powerpoint/2010/main" val="355608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E89FF-6EB5-FD6B-D458-FB6E792DF81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7F31D15-ED93-E8F8-8E20-F3A8FF02346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A8511B2E-9A81-14BC-2D66-94D7162C83FB}"/>
              </a:ext>
            </a:extLst>
          </p:cNvPr>
          <p:cNvSpPr txBox="1"/>
          <p:nvPr/>
        </p:nvSpPr>
        <p:spPr>
          <a:xfrm>
            <a:off x="261257" y="270671"/>
            <a:ext cx="8621486" cy="2336473"/>
          </a:xfrm>
          <a:prstGeom prst="rect">
            <a:avLst/>
          </a:prstGeom>
          <a:noFill/>
        </p:spPr>
        <p:txBody>
          <a:bodyPr wrap="square">
            <a:spAutoFit/>
          </a:bodyPr>
          <a:lstStyle/>
          <a:p>
            <a:pPr lvl="0">
              <a:lnSpc>
                <a:spcPct val="115000"/>
              </a:lnSpc>
            </a:pPr>
            <a:r>
              <a:rPr lang="es-CO" sz="1600" b="1" kern="100" dirty="0">
                <a:effectLst/>
                <a:latin typeface="+mj-lt"/>
                <a:ea typeface="Aptos" panose="020B0004020202020204" pitchFamily="34" charset="0"/>
                <a:cs typeface="Times New Roman" panose="02020603050405020304" pitchFamily="18" charset="0"/>
              </a:rPr>
              <a:t>Concepto de administración:</a:t>
            </a:r>
          </a:p>
          <a:p>
            <a:pPr lvl="0">
              <a:lnSpc>
                <a:spcPct val="115000"/>
              </a:lnSpc>
            </a:pPr>
            <a:endParaRPr lang="es-CO" b="1" kern="100" dirty="0">
              <a:latin typeface="+mj-lt"/>
              <a:ea typeface="Aptos" panose="020B0004020202020204" pitchFamily="34" charset="0"/>
              <a:cs typeface="Times New Roman" panose="02020603050405020304" pitchFamily="18" charset="0"/>
            </a:endParaRPr>
          </a:p>
          <a:p>
            <a:pPr lvl="0">
              <a:lnSpc>
                <a:spcPct val="115000"/>
              </a:lnSpc>
            </a:pPr>
            <a:r>
              <a:rPr lang="es-ES" kern="100" dirty="0">
                <a:effectLst/>
                <a:latin typeface="+mj-lt"/>
                <a:ea typeface="Aptos" panose="020B0004020202020204" pitchFamily="34" charset="0"/>
                <a:cs typeface="Times New Roman" panose="02020603050405020304" pitchFamily="18" charset="0"/>
              </a:rPr>
              <a:t>Fayol define el acto de administrar como planear, organizar, dirigir, coordinar y controlar. Las funciones administrativas abarcan los elementos de la administración, es decir, las funciones del administrador </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buNone/>
            </a:pPr>
            <a:r>
              <a:rPr lang="es-ES" kern="100" dirty="0">
                <a:effectLst/>
                <a:latin typeface="+mj-lt"/>
                <a:ea typeface="Aptos" panose="020B0004020202020204" pitchFamily="34" charset="0"/>
                <a:cs typeface="Times New Roman" panose="02020603050405020304" pitchFamily="18" charset="0"/>
              </a:rPr>
              <a:t> 1. Planeación: avizorar el futuro y trazar el programa de acción.</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buNone/>
            </a:pPr>
            <a:r>
              <a:rPr lang="es-ES" kern="100" dirty="0">
                <a:effectLst/>
                <a:latin typeface="+mj-lt"/>
                <a:ea typeface="Aptos" panose="020B0004020202020204" pitchFamily="34" charset="0"/>
                <a:cs typeface="Times New Roman" panose="02020603050405020304" pitchFamily="18" charset="0"/>
              </a:rPr>
              <a:t> 2. Organización: construir las estructuras material y social de la empresa.</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buNone/>
            </a:pPr>
            <a:r>
              <a:rPr lang="es-ES" kern="100" dirty="0">
                <a:effectLst/>
                <a:latin typeface="+mj-lt"/>
                <a:ea typeface="Aptos" panose="020B0004020202020204" pitchFamily="34" charset="0"/>
                <a:cs typeface="Times New Roman" panose="02020603050405020304" pitchFamily="18" charset="0"/>
              </a:rPr>
              <a:t> 3. Dirección: guiar y orientar al personal.</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buNone/>
            </a:pPr>
            <a:r>
              <a:rPr lang="es-ES" kern="100" dirty="0">
                <a:effectLst/>
                <a:latin typeface="+mj-lt"/>
                <a:ea typeface="Aptos" panose="020B0004020202020204" pitchFamily="34" charset="0"/>
                <a:cs typeface="Times New Roman" panose="02020603050405020304" pitchFamily="18" charset="0"/>
              </a:rPr>
              <a:t> 4. Coordinación: enlazar, unir y armonizar todos los actos y esfuerzos colectivos.</a:t>
            </a:r>
            <a:endParaRPr lang="es-CO" kern="100" dirty="0">
              <a:effectLst/>
              <a:latin typeface="+mj-lt"/>
              <a:ea typeface="Aptos" panose="020B0004020202020204" pitchFamily="34" charset="0"/>
              <a:cs typeface="Times New Roman" panose="02020603050405020304" pitchFamily="18" charset="0"/>
            </a:endParaRPr>
          </a:p>
          <a:p>
            <a:pPr marL="457200">
              <a:lnSpc>
                <a:spcPct val="115000"/>
              </a:lnSpc>
              <a:spcAft>
                <a:spcPts val="800"/>
              </a:spcAft>
            </a:pPr>
            <a:r>
              <a:rPr lang="es-ES" kern="100" dirty="0">
                <a:effectLst/>
                <a:latin typeface="+mj-lt"/>
                <a:ea typeface="Aptos" panose="020B0004020202020204" pitchFamily="34" charset="0"/>
                <a:cs typeface="Times New Roman" panose="02020603050405020304" pitchFamily="18" charset="0"/>
              </a:rPr>
              <a:t> 5. Control: verificar que todo suceda de acuerdo con las reglas establecidas y las órdenes dadas.</a:t>
            </a:r>
            <a:endParaRPr lang="es-CO" kern="100" dirty="0">
              <a:effectLst/>
              <a:latin typeface="+mj-lt"/>
              <a:ea typeface="Aptos" panose="020B0004020202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A9ED4974-9DE9-57D8-B6A5-520412701F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613" y="2571750"/>
            <a:ext cx="1922689" cy="1599636"/>
          </a:xfrm>
          <a:prstGeom prst="rect">
            <a:avLst/>
          </a:prstGeom>
          <a:noFill/>
        </p:spPr>
      </p:pic>
    </p:spTree>
    <p:extLst>
      <p:ext uri="{BB962C8B-B14F-4D97-AF65-F5344CB8AC3E}">
        <p14:creationId xmlns:p14="http://schemas.microsoft.com/office/powerpoint/2010/main" val="28354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A2206-8E35-547E-9247-716374ACBED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91A1AD8-3B1F-44EB-7C53-0CCC037ED01E}"/>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descr="Diagrama&#10;&#10;El contenido generado por IA puede ser incorrecto.">
            <a:extLst>
              <a:ext uri="{FF2B5EF4-FFF2-40B4-BE49-F238E27FC236}">
                <a16:creationId xmlns:a16="http://schemas.microsoft.com/office/drawing/2014/main" id="{EECBD983-3FCE-1EF8-6145-97CE7226C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330" y="1083627"/>
            <a:ext cx="4879340" cy="2976245"/>
          </a:xfrm>
          <a:prstGeom prst="rect">
            <a:avLst/>
          </a:prstGeom>
        </p:spPr>
      </p:pic>
      <p:sp>
        <p:nvSpPr>
          <p:cNvPr id="4" name="CuadroTexto 3">
            <a:extLst>
              <a:ext uri="{FF2B5EF4-FFF2-40B4-BE49-F238E27FC236}">
                <a16:creationId xmlns:a16="http://schemas.microsoft.com/office/drawing/2014/main" id="{107C13B3-5091-8B45-F5FA-E55E4FC82D0F}"/>
              </a:ext>
            </a:extLst>
          </p:cNvPr>
          <p:cNvSpPr txBox="1"/>
          <p:nvPr/>
        </p:nvSpPr>
        <p:spPr>
          <a:xfrm>
            <a:off x="2360933" y="469898"/>
            <a:ext cx="4604656" cy="383823"/>
          </a:xfrm>
          <a:prstGeom prst="rect">
            <a:avLst/>
          </a:prstGeom>
          <a:noFill/>
        </p:spPr>
        <p:txBody>
          <a:bodyPr wrap="square">
            <a:spAutoFit/>
          </a:bodyPr>
          <a:lstStyle/>
          <a:p>
            <a:pPr lvl="0">
              <a:lnSpc>
                <a:spcPct val="115000"/>
              </a:lnSpc>
              <a:spcAft>
                <a:spcPts val="800"/>
              </a:spcAft>
            </a:pPr>
            <a:r>
              <a:rPr lang="es-ES" sz="1800" b="1" kern="100" dirty="0">
                <a:effectLst/>
                <a:latin typeface="+mj-lt"/>
                <a:ea typeface="Aptos" panose="020B0004020202020204" pitchFamily="34" charset="0"/>
                <a:cs typeface="Times New Roman" panose="02020603050405020304" pitchFamily="18" charset="0"/>
              </a:rPr>
              <a:t>Funciones de la empresa según Fayol</a:t>
            </a:r>
            <a:endParaRPr lang="es-CO" sz="18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9419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2FFBF-3AC9-49CD-7AF9-670646D231FC}"/>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4C7DE89-8CE9-26B7-37B8-ED4789EDE58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7416A90F-5B99-BCE6-CC2A-3EA1E01B0EEB}"/>
              </a:ext>
            </a:extLst>
          </p:cNvPr>
          <p:cNvSpPr txBox="1"/>
          <p:nvPr/>
        </p:nvSpPr>
        <p:spPr>
          <a:xfrm>
            <a:off x="326571" y="400466"/>
            <a:ext cx="8180615" cy="866135"/>
          </a:xfrm>
          <a:prstGeom prst="rect">
            <a:avLst/>
          </a:prstGeom>
          <a:noFill/>
        </p:spPr>
        <p:txBody>
          <a:bodyPr wrap="square">
            <a:spAutoFit/>
          </a:bodyPr>
          <a:lstStyle/>
          <a:p>
            <a:pPr lvl="0">
              <a:lnSpc>
                <a:spcPct val="115000"/>
              </a:lnSpc>
            </a:pPr>
            <a:r>
              <a:rPr lang="es-ES" sz="1500" b="1" kern="100" dirty="0">
                <a:effectLst/>
                <a:latin typeface="+mj-lt"/>
                <a:ea typeface="Aptos" panose="020B0004020202020204" pitchFamily="34" charset="0"/>
                <a:cs typeface="Times New Roman" panose="02020603050405020304" pitchFamily="18" charset="0"/>
              </a:rPr>
              <a:t>Principios generales de la administración, según Fayol:</a:t>
            </a:r>
            <a:endParaRPr lang="es-CO" sz="1500" b="1" kern="100" dirty="0">
              <a:latin typeface="+mj-lt"/>
              <a:ea typeface="Aptos" panose="020B0004020202020204" pitchFamily="34" charset="0"/>
              <a:cs typeface="Times New Roman" panose="02020603050405020304" pitchFamily="18" charset="0"/>
            </a:endParaRPr>
          </a:p>
          <a:p>
            <a:pPr lvl="0">
              <a:lnSpc>
                <a:spcPct val="115000"/>
              </a:lnSpc>
            </a:pPr>
            <a:r>
              <a:rPr lang="es-ES" sz="1500" kern="100" dirty="0">
                <a:effectLst/>
                <a:latin typeface="+mj-lt"/>
                <a:ea typeface="Aptos" panose="020B0004020202020204" pitchFamily="34" charset="0"/>
                <a:cs typeface="Times New Roman" panose="02020603050405020304" pitchFamily="18" charset="0"/>
              </a:rPr>
              <a:t>Como toda ciencia, la administración se debe basar en leyes o en principios. Fayol definió los principios generales de administración tomándolos de distintos autores de la época.</a:t>
            </a:r>
            <a:endParaRPr lang="es-CO" sz="1500" kern="100" dirty="0">
              <a:effectLst/>
              <a:latin typeface="+mj-lt"/>
              <a:ea typeface="Aptos" panose="020B0004020202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D884369-AF94-978F-1C8F-DE61C25C1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378" y="1502792"/>
            <a:ext cx="2921000" cy="2550795"/>
          </a:xfrm>
          <a:prstGeom prst="rect">
            <a:avLst/>
          </a:prstGeom>
        </p:spPr>
      </p:pic>
    </p:spTree>
    <p:extLst>
      <p:ext uri="{BB962C8B-B14F-4D97-AF65-F5344CB8AC3E}">
        <p14:creationId xmlns:p14="http://schemas.microsoft.com/office/powerpoint/2010/main" val="206596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AFA7-1BAA-D354-3881-F31B6D95FA8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85E29E2-F335-388C-6EA0-BC0D99577680}"/>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a:extLst>
              <a:ext uri="{FF2B5EF4-FFF2-40B4-BE49-F238E27FC236}">
                <a16:creationId xmlns:a16="http://schemas.microsoft.com/office/drawing/2014/main" id="{EE1D7F6C-5597-6162-4A20-2661C3021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85" y="483435"/>
            <a:ext cx="3401002" cy="3142790"/>
          </a:xfrm>
          <a:prstGeom prst="rect">
            <a:avLst/>
          </a:prstGeom>
        </p:spPr>
      </p:pic>
      <p:pic>
        <p:nvPicPr>
          <p:cNvPr id="3" name="Imagen 2" descr="Tabla&#10;&#10;El contenido generado por IA puede ser incorrecto.">
            <a:extLst>
              <a:ext uri="{FF2B5EF4-FFF2-40B4-BE49-F238E27FC236}">
                <a16:creationId xmlns:a16="http://schemas.microsoft.com/office/drawing/2014/main" id="{1F3A95D3-0201-81AB-52B7-8137B205C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100" y="483435"/>
            <a:ext cx="4327430" cy="1830502"/>
          </a:xfrm>
          <a:prstGeom prst="rect">
            <a:avLst/>
          </a:prstGeom>
        </p:spPr>
      </p:pic>
      <p:sp>
        <p:nvSpPr>
          <p:cNvPr id="5" name="CuadroTexto 4">
            <a:extLst>
              <a:ext uri="{FF2B5EF4-FFF2-40B4-BE49-F238E27FC236}">
                <a16:creationId xmlns:a16="http://schemas.microsoft.com/office/drawing/2014/main" id="{7026576A-CD40-6F86-F0FF-A297F24C25ED}"/>
              </a:ext>
            </a:extLst>
          </p:cNvPr>
          <p:cNvSpPr txBox="1"/>
          <p:nvPr/>
        </p:nvSpPr>
        <p:spPr>
          <a:xfrm>
            <a:off x="4003095" y="2270742"/>
            <a:ext cx="4646813" cy="1560877"/>
          </a:xfrm>
          <a:prstGeom prst="rect">
            <a:avLst/>
          </a:prstGeom>
          <a:noFill/>
        </p:spPr>
        <p:txBody>
          <a:bodyPr wrap="square">
            <a:spAutoFit/>
          </a:bodyPr>
          <a:lstStyle/>
          <a:p>
            <a:pPr algn="just">
              <a:lnSpc>
                <a:spcPct val="115000"/>
              </a:lnSpc>
              <a:spcAft>
                <a:spcPts val="800"/>
              </a:spcAft>
            </a:pPr>
            <a:r>
              <a:rPr lang="es-ES" sz="1200" kern="100" dirty="0">
                <a:effectLst/>
                <a:latin typeface="+mj-lt"/>
                <a:ea typeface="Aptos" panose="020B0004020202020204" pitchFamily="34" charset="0"/>
                <a:cs typeface="Times New Roman" panose="02020603050405020304" pitchFamily="18" charset="0"/>
              </a:rPr>
              <a:t>Algunos autores consideran a la teoría clásica como “la teoría de la máquina”, cuyos recursos humanos trabajan de manera mecanizada y repetitiva a la par de las maquinarias. A pesar de todas las críticas, la Teoría clásica es el enfoque más utilizado por los novatos en la administración, pues aporta una visión simple y ordenada, además, Es indispensable para comprender las bases de la administración moderna.</a:t>
            </a:r>
            <a:endParaRPr lang="es-CO" sz="12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496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3E63-693E-5B71-7AE5-ECAF8C1BAEC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5606DDE-15AD-ACAA-3D4B-DE4E4D012D65}"/>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E57E378D-20FB-1DD9-11F1-2796BE5530F8}"/>
              </a:ext>
            </a:extLst>
          </p:cNvPr>
          <p:cNvSpPr txBox="1"/>
          <p:nvPr/>
        </p:nvSpPr>
        <p:spPr>
          <a:xfrm>
            <a:off x="307570" y="363084"/>
            <a:ext cx="8487293" cy="461665"/>
          </a:xfrm>
          <a:prstGeom prst="rect">
            <a:avLst/>
          </a:prstGeom>
          <a:noFill/>
        </p:spPr>
        <p:txBody>
          <a:bodyPr wrap="square">
            <a:spAutoFit/>
          </a:bodyPr>
          <a:lstStyle/>
          <a:p>
            <a:r>
              <a:rPr lang="es-ES" sz="2400" b="1" dirty="0">
                <a:effectLst/>
                <a:latin typeface="+mj-lt"/>
                <a:ea typeface="Aptos" panose="020B0004020202020204" pitchFamily="34" charset="0"/>
                <a:cs typeface="Times New Roman" panose="02020603050405020304" pitchFamily="18" charset="0"/>
              </a:rPr>
              <a:t>ESCUELA DE LAS RELACIONES HUMANAS (1930-1955)</a:t>
            </a:r>
            <a:endParaRPr lang="es-CO" sz="2400" b="1" dirty="0">
              <a:latin typeface="+mj-lt"/>
            </a:endParaRPr>
          </a:p>
        </p:txBody>
      </p:sp>
      <p:pic>
        <p:nvPicPr>
          <p:cNvPr id="4" name="Imagen 3">
            <a:extLst>
              <a:ext uri="{FF2B5EF4-FFF2-40B4-BE49-F238E27FC236}">
                <a16:creationId xmlns:a16="http://schemas.microsoft.com/office/drawing/2014/main" id="{27C8FFA0-0E26-9DB4-80A6-A12385DC39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6314" y="1961802"/>
            <a:ext cx="1516494" cy="2188530"/>
          </a:xfrm>
          <a:prstGeom prst="rect">
            <a:avLst/>
          </a:prstGeom>
          <a:noFill/>
        </p:spPr>
      </p:pic>
      <p:sp>
        <p:nvSpPr>
          <p:cNvPr id="7" name="CuadroTexto 6">
            <a:extLst>
              <a:ext uri="{FF2B5EF4-FFF2-40B4-BE49-F238E27FC236}">
                <a16:creationId xmlns:a16="http://schemas.microsoft.com/office/drawing/2014/main" id="{33D5DC10-8871-A025-C42E-E85F86511CC5}"/>
              </a:ext>
            </a:extLst>
          </p:cNvPr>
          <p:cNvSpPr txBox="1"/>
          <p:nvPr/>
        </p:nvSpPr>
        <p:spPr>
          <a:xfrm>
            <a:off x="307571" y="850951"/>
            <a:ext cx="8487293" cy="2062231"/>
          </a:xfrm>
          <a:prstGeom prst="rect">
            <a:avLst/>
          </a:prstGeom>
          <a:noFill/>
        </p:spPr>
        <p:txBody>
          <a:bodyPr wrap="square">
            <a:spAutoFit/>
          </a:bodyPr>
          <a:lstStyle/>
          <a:p>
            <a:pPr lvl="0" algn="just">
              <a:lnSpc>
                <a:spcPct val="115000"/>
              </a:lnSpc>
            </a:pPr>
            <a:r>
              <a:rPr lang="es-ES" sz="1400" b="1" kern="100" dirty="0">
                <a:effectLst/>
                <a:latin typeface="+mj-lt"/>
                <a:ea typeface="Aptos" panose="020B0004020202020204" pitchFamily="34" charset="0"/>
                <a:cs typeface="Times New Roman" panose="02020603050405020304" pitchFamily="18" charset="0"/>
              </a:rPr>
              <a:t>Definición y orígenes:</a:t>
            </a:r>
            <a:endParaRPr lang="es-CO" b="1" kern="100" dirty="0">
              <a:latin typeface="+mj-lt"/>
              <a:ea typeface="Aptos" panose="020B0004020202020204" pitchFamily="34" charset="0"/>
              <a:cs typeface="Times New Roman" panose="02020603050405020304" pitchFamily="18" charset="0"/>
            </a:endParaRPr>
          </a:p>
          <a:p>
            <a:pPr lvl="0" algn="just">
              <a:lnSpc>
                <a:spcPct val="115000"/>
              </a:lnSpc>
            </a:pPr>
            <a:r>
              <a:rPr lang="es-ES" sz="1400" kern="100" dirty="0">
                <a:effectLst/>
                <a:latin typeface="+mj-lt"/>
                <a:ea typeface="Aptos" panose="020B0004020202020204" pitchFamily="34" charset="0"/>
                <a:cs typeface="Times New Roman" panose="02020603050405020304" pitchFamily="18" charset="0"/>
              </a:rPr>
              <a:t>La escuela de las relaciones humanas analiza la conducta del individuo en el trabajo y establece la importancia del medio social en el que se desarrolla el trabajador, como condicionante del rendimiento y de la productividad laboral, en lugar de solo verlo como un elemento productivo independiente.</a:t>
            </a:r>
            <a:endParaRPr lang="es-CO" kern="100" dirty="0">
              <a:latin typeface="+mj-lt"/>
              <a:ea typeface="Aptos" panose="020B0004020202020204" pitchFamily="34" charset="0"/>
              <a:cs typeface="Times New Roman" panose="02020603050405020304" pitchFamily="18" charset="0"/>
            </a:endParaRPr>
          </a:p>
          <a:p>
            <a:pPr lvl="0" algn="just">
              <a:lnSpc>
                <a:spcPct val="115000"/>
              </a:lnSpc>
            </a:pPr>
            <a:r>
              <a:rPr lang="es-ES" sz="1400" kern="100" dirty="0">
                <a:effectLst/>
                <a:latin typeface="+mj-lt"/>
                <a:ea typeface="Aptos" panose="020B0004020202020204" pitchFamily="34" charset="0"/>
                <a:cs typeface="Times New Roman" panose="02020603050405020304" pitchFamily="18" charset="0"/>
              </a:rPr>
              <a:t>Esta teoría tiene sus orígenes a partir de:</a:t>
            </a:r>
            <a:endParaRPr lang="es-CO" sz="14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400" kern="100" dirty="0">
                <a:effectLst/>
                <a:latin typeface="+mj-lt"/>
                <a:ea typeface="Aptos" panose="020B0004020202020204" pitchFamily="34" charset="0"/>
                <a:cs typeface="Times New Roman" panose="02020603050405020304" pitchFamily="18" charset="0"/>
              </a:rPr>
              <a:t>La necesidad de humanizar y democratizar la Administración</a:t>
            </a:r>
            <a:endParaRPr lang="es-CO" sz="14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400" kern="100" dirty="0">
                <a:effectLst/>
                <a:latin typeface="+mj-lt"/>
                <a:ea typeface="Aptos" panose="020B0004020202020204" pitchFamily="34" charset="0"/>
                <a:cs typeface="Times New Roman" panose="02020603050405020304" pitchFamily="18" charset="0"/>
              </a:rPr>
              <a:t>El desarrollo de las ciencias humanas</a:t>
            </a:r>
            <a:endParaRPr lang="es-CO" sz="14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ES" sz="1400" kern="100" dirty="0">
                <a:effectLst/>
                <a:latin typeface="+mj-lt"/>
                <a:ea typeface="Aptos" panose="020B0004020202020204" pitchFamily="34" charset="0"/>
                <a:cs typeface="Times New Roman" panose="02020603050405020304" pitchFamily="18" charset="0"/>
              </a:rPr>
              <a:t>Las conclusiones del experimento de Hawthorne</a:t>
            </a:r>
            <a:endParaRPr lang="es-CO" sz="1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8755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0620-E85C-D924-659B-D99437561AD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E190DA9A-D918-A8BF-BC25-033C75277F0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290B6876-DDB7-BD09-C411-6131A9529376}"/>
              </a:ext>
            </a:extLst>
          </p:cNvPr>
          <p:cNvSpPr txBox="1"/>
          <p:nvPr/>
        </p:nvSpPr>
        <p:spPr>
          <a:xfrm>
            <a:off x="290946" y="407797"/>
            <a:ext cx="8437418" cy="1483996"/>
          </a:xfrm>
          <a:prstGeom prst="rect">
            <a:avLst/>
          </a:prstGeom>
          <a:noFill/>
        </p:spPr>
        <p:txBody>
          <a:bodyPr wrap="square">
            <a:spAutoFit/>
          </a:bodyPr>
          <a:lstStyle/>
          <a:p>
            <a:pPr lvl="0" algn="just">
              <a:lnSpc>
                <a:spcPct val="115000"/>
              </a:lnSpc>
            </a:pPr>
            <a:r>
              <a:rPr lang="es-ES" sz="1600" b="1" kern="100" dirty="0">
                <a:effectLst/>
                <a:latin typeface="+mj-lt"/>
                <a:ea typeface="Aptos" panose="020B0004020202020204" pitchFamily="34" charset="0"/>
                <a:cs typeface="Times New Roman" panose="02020603050405020304" pitchFamily="18" charset="0"/>
              </a:rPr>
              <a:t>Elton Mayo (1880-1949)</a:t>
            </a:r>
            <a:endParaRPr lang="es-CO" sz="1600" b="1" kern="100" dirty="0">
              <a:latin typeface="+mj-lt"/>
              <a:ea typeface="Aptos" panose="020B0004020202020204" pitchFamily="34" charset="0"/>
              <a:cs typeface="Times New Roman" panose="02020603050405020304" pitchFamily="18" charset="0"/>
            </a:endParaRPr>
          </a:p>
          <a:p>
            <a:pPr lvl="0" algn="just">
              <a:lnSpc>
                <a:spcPct val="115000"/>
              </a:lnSpc>
            </a:pPr>
            <a:r>
              <a:rPr lang="es-ES" sz="1600" kern="100" dirty="0">
                <a:effectLst/>
                <a:latin typeface="+mj-lt"/>
                <a:ea typeface="Aptos" panose="020B0004020202020204" pitchFamily="34" charset="0"/>
                <a:cs typeface="Times New Roman" panose="02020603050405020304" pitchFamily="18" charset="0"/>
              </a:rPr>
              <a:t>Psicólogo y profesor de la universidad de Harvard. </a:t>
            </a:r>
            <a:r>
              <a:rPr lang="es-CO" sz="1600" kern="100" dirty="0">
                <a:effectLst/>
                <a:latin typeface="+mj-lt"/>
                <a:ea typeface="Aptos" panose="020B0004020202020204" pitchFamily="34" charset="0"/>
                <a:cs typeface="Times New Roman" panose="02020603050405020304" pitchFamily="18" charset="0"/>
              </a:rPr>
              <a:t>Sus </a:t>
            </a:r>
            <a:r>
              <a:rPr lang="es-ES" sz="1600" kern="100" dirty="0">
                <a:effectLst/>
                <a:latin typeface="+mj-lt"/>
                <a:ea typeface="Aptos" panose="020B0004020202020204" pitchFamily="34" charset="0"/>
                <a:cs typeface="Times New Roman" panose="02020603050405020304" pitchFamily="18" charset="0"/>
              </a:rPr>
              <a:t>ideas se oponían a las teorías de la administración clásica (Henry Fayol) y científica (Frederick W. Taylor). Mayo sostenía que la administración debía centrarse en los recursos humanos y en las relaciones que se generaban entre ellos. Fue famoso por liderar los experimentos de Hawthorne.</a:t>
            </a:r>
            <a:endParaRPr lang="es-CO" sz="1600" kern="100" dirty="0">
              <a:effectLst/>
              <a:latin typeface="+mj-lt"/>
              <a:ea typeface="Aptos" panose="020B0004020202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84ADE764-CAB9-35E1-F639-AEA624BD8F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4792" y="2044992"/>
            <a:ext cx="2350019" cy="2083746"/>
          </a:xfrm>
          <a:prstGeom prst="rect">
            <a:avLst/>
          </a:prstGeom>
          <a:noFill/>
        </p:spPr>
      </p:pic>
    </p:spTree>
    <p:extLst>
      <p:ext uri="{BB962C8B-B14F-4D97-AF65-F5344CB8AC3E}">
        <p14:creationId xmlns:p14="http://schemas.microsoft.com/office/powerpoint/2010/main" val="265693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8117-4019-1669-BCB9-C008C91EF57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A682843-5741-34E2-09AE-404155D0DCE2}"/>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E297C7F7-14F4-6B0B-8740-AA4A9B304BA5}"/>
              </a:ext>
            </a:extLst>
          </p:cNvPr>
          <p:cNvSpPr txBox="1"/>
          <p:nvPr/>
        </p:nvSpPr>
        <p:spPr>
          <a:xfrm>
            <a:off x="241070" y="258168"/>
            <a:ext cx="8304414" cy="3890232"/>
          </a:xfrm>
          <a:prstGeom prst="rect">
            <a:avLst/>
          </a:prstGeom>
          <a:noFill/>
        </p:spPr>
        <p:txBody>
          <a:bodyPr wrap="square">
            <a:spAutoFit/>
          </a:bodyPr>
          <a:lstStyle/>
          <a:p>
            <a:pPr lvl="0" algn="just">
              <a:lnSpc>
                <a:spcPct val="115000"/>
              </a:lnSpc>
            </a:pPr>
            <a:r>
              <a:rPr lang="es-ES" b="1" kern="100" dirty="0">
                <a:effectLst/>
                <a:latin typeface="+mj-lt"/>
                <a:ea typeface="Aptos" panose="020B0004020202020204" pitchFamily="34" charset="0"/>
                <a:cs typeface="Times New Roman" panose="02020603050405020304" pitchFamily="18" charset="0"/>
              </a:rPr>
              <a:t>El experimento de Hawthorne:</a:t>
            </a:r>
            <a:endParaRPr lang="es-CO" b="1" kern="100" dirty="0">
              <a:latin typeface="+mj-lt"/>
              <a:ea typeface="Aptos" panose="020B0004020202020204" pitchFamily="34" charset="0"/>
              <a:cs typeface="Times New Roman" panose="02020603050405020304" pitchFamily="18" charset="0"/>
            </a:endParaRPr>
          </a:p>
          <a:p>
            <a:pPr lvl="0" algn="just">
              <a:lnSpc>
                <a:spcPct val="115000"/>
              </a:lnSpc>
            </a:pPr>
            <a:r>
              <a:rPr lang="es-ES" kern="100" dirty="0">
                <a:effectLst/>
                <a:latin typeface="+mj-lt"/>
                <a:ea typeface="Aptos" panose="020B0004020202020204" pitchFamily="34" charset="0"/>
                <a:cs typeface="Times New Roman" panose="02020603050405020304" pitchFamily="18" charset="0"/>
              </a:rPr>
              <a:t>En 1927, el Consejo Nacional de Investigaciones inició un experimento en la fábrica Hawthorne de la Western Electric Company, ubicada en Chicago, para evaluar la correlación entre iluminación y eficiencia de los operarios, medida a través de la producción. Los investigadores se dieron cuenta de que los resultados del experimento eran afectados por variables de naturaleza psicológica.</a:t>
            </a:r>
          </a:p>
          <a:p>
            <a:pPr lvl="0" algn="just">
              <a:lnSpc>
                <a:spcPct val="115000"/>
              </a:lnSpc>
            </a:pPr>
            <a:r>
              <a:rPr lang="es-ES" u="sng" dirty="0">
                <a:solidFill>
                  <a:srgbClr val="467886"/>
                </a:solidFill>
                <a:effectLst/>
                <a:latin typeface="+mj-lt"/>
                <a:ea typeface="Aptos" panose="020B0004020202020204" pitchFamily="34" charset="0"/>
                <a:cs typeface="Times New Roman" panose="02020603050405020304" pitchFamily="18" charset="0"/>
                <a:hlinkClick r:id="rId3"/>
              </a:rPr>
              <a:t>https://youtu.be/LKF6NuGFl4I?si=aDCXa4lNhlJYqvtR</a:t>
            </a:r>
            <a:endParaRPr lang="es-ES" u="sng" dirty="0">
              <a:solidFill>
                <a:srgbClr val="467886"/>
              </a:solidFill>
              <a:effectLst/>
              <a:latin typeface="+mj-lt"/>
              <a:ea typeface="Aptos" panose="020B0004020202020204" pitchFamily="34" charset="0"/>
              <a:cs typeface="Times New Roman" panose="02020603050405020304" pitchFamily="18" charset="0"/>
            </a:endParaRPr>
          </a:p>
          <a:p>
            <a:pPr lvl="0" algn="just">
              <a:lnSpc>
                <a:spcPct val="115000"/>
              </a:lnSpc>
            </a:pPr>
            <a:endParaRPr lang="es-ES" u="sng" dirty="0">
              <a:solidFill>
                <a:srgbClr val="467886"/>
              </a:solidFill>
              <a:effectLst/>
              <a:latin typeface="+mj-lt"/>
              <a:ea typeface="Aptos" panose="020B0004020202020204" pitchFamily="34" charset="0"/>
              <a:cs typeface="Times New Roman" panose="02020603050405020304" pitchFamily="18" charset="0"/>
            </a:endParaRPr>
          </a:p>
          <a:p>
            <a:pPr lvl="0" algn="just">
              <a:lnSpc>
                <a:spcPct val="115000"/>
              </a:lnSpc>
            </a:pPr>
            <a:r>
              <a:rPr lang="es-ES" b="1" kern="100" dirty="0">
                <a:effectLst/>
                <a:latin typeface="+mj-lt"/>
                <a:ea typeface="Aptos" panose="020B0004020202020204" pitchFamily="34" charset="0"/>
                <a:cs typeface="Times New Roman" panose="02020603050405020304" pitchFamily="18" charset="0"/>
              </a:rPr>
              <a:t>Conclusiones del experimento:</a:t>
            </a:r>
            <a:endParaRPr lang="es-CO" b="1"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kern="100" dirty="0">
                <a:effectLst/>
                <a:latin typeface="+mj-lt"/>
                <a:ea typeface="Aptos" panose="020B0004020202020204" pitchFamily="34" charset="0"/>
                <a:cs typeface="Times New Roman" panose="02020603050405020304" pitchFamily="18" charset="0"/>
              </a:rPr>
              <a:t>El nivel de producción es resultado de la integración social</a:t>
            </a:r>
            <a:endParaRPr lang="es-CO"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CO" kern="100" dirty="0">
                <a:effectLst/>
                <a:latin typeface="+mj-lt"/>
                <a:ea typeface="Aptos" panose="020B0004020202020204" pitchFamily="34" charset="0"/>
                <a:cs typeface="Times New Roman" panose="02020603050405020304" pitchFamily="18" charset="0"/>
              </a:rPr>
              <a:t>Comportamiento social de los empleados</a:t>
            </a:r>
          </a:p>
          <a:p>
            <a:pPr marL="342900" lvl="0" indent="-342900" algn="just">
              <a:lnSpc>
                <a:spcPct val="115000"/>
              </a:lnSpc>
              <a:buFont typeface="Symbol" panose="05050102010706020507" pitchFamily="18" charset="2"/>
              <a:buChar char=""/>
            </a:pPr>
            <a:r>
              <a:rPr lang="es-CO" kern="100" dirty="0">
                <a:effectLst/>
                <a:latin typeface="+mj-lt"/>
                <a:ea typeface="Aptos" panose="020B0004020202020204" pitchFamily="34" charset="0"/>
                <a:cs typeface="Times New Roman" panose="02020603050405020304" pitchFamily="18" charset="0"/>
              </a:rPr>
              <a:t>Recompensas y sanciones sociales</a:t>
            </a:r>
          </a:p>
          <a:p>
            <a:pPr marL="342900" lvl="0" indent="-342900" algn="just">
              <a:lnSpc>
                <a:spcPct val="115000"/>
              </a:lnSpc>
              <a:buFont typeface="Symbol" panose="05050102010706020507" pitchFamily="18" charset="2"/>
              <a:buChar char=""/>
            </a:pPr>
            <a:r>
              <a:rPr lang="es-ES" kern="100" dirty="0">
                <a:effectLst/>
                <a:latin typeface="+mj-lt"/>
                <a:ea typeface="Aptos" panose="020B0004020202020204" pitchFamily="34" charset="0"/>
                <a:cs typeface="Times New Roman" panose="02020603050405020304" pitchFamily="18" charset="0"/>
              </a:rPr>
              <a:t>Grupos informales</a:t>
            </a:r>
            <a:endParaRPr lang="es-CO"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kern="100" dirty="0">
                <a:effectLst/>
                <a:latin typeface="+mj-lt"/>
                <a:ea typeface="Aptos" panose="020B0004020202020204" pitchFamily="34" charset="0"/>
                <a:cs typeface="Times New Roman" panose="02020603050405020304" pitchFamily="18" charset="0"/>
              </a:rPr>
              <a:t>Relaciones humanas</a:t>
            </a:r>
            <a:endParaRPr lang="es-CO"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CO" kern="100" dirty="0">
                <a:effectLst/>
                <a:latin typeface="+mj-lt"/>
                <a:ea typeface="Aptos" panose="020B0004020202020204" pitchFamily="34" charset="0"/>
                <a:cs typeface="Times New Roman" panose="02020603050405020304" pitchFamily="18" charset="0"/>
              </a:rPr>
              <a:t>Importancia del contenido del cargo</a:t>
            </a:r>
          </a:p>
          <a:p>
            <a:pPr marL="342900" lvl="0" indent="-342900" algn="just">
              <a:lnSpc>
                <a:spcPct val="115000"/>
              </a:lnSpc>
              <a:spcAft>
                <a:spcPts val="800"/>
              </a:spcAft>
              <a:buFont typeface="Symbol" panose="05050102010706020507" pitchFamily="18" charset="2"/>
              <a:buChar char=""/>
            </a:pPr>
            <a:r>
              <a:rPr lang="es-CO" dirty="0">
                <a:effectLst/>
                <a:latin typeface="+mj-lt"/>
                <a:ea typeface="Aptos" panose="020B0004020202020204" pitchFamily="34" charset="0"/>
                <a:cs typeface="Times New Roman" panose="02020603050405020304" pitchFamily="18" charset="0"/>
              </a:rPr>
              <a:t>Énfasis en los aspectos emocionales</a:t>
            </a:r>
            <a:endParaRPr lang="es-CO" kern="100" dirty="0">
              <a:effectLst/>
              <a:latin typeface="+mj-lt"/>
              <a:ea typeface="Aptos" panose="020B000402020202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E4374C38-D36E-FAB8-4B40-294BF56125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7060" y="1812174"/>
            <a:ext cx="2533317" cy="2023521"/>
          </a:xfrm>
          <a:prstGeom prst="rect">
            <a:avLst/>
          </a:prstGeom>
          <a:noFill/>
        </p:spPr>
      </p:pic>
    </p:spTree>
    <p:extLst>
      <p:ext uri="{BB962C8B-B14F-4D97-AF65-F5344CB8AC3E}">
        <p14:creationId xmlns:p14="http://schemas.microsoft.com/office/powerpoint/2010/main" val="312240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F927E-060B-3D80-2038-AC5DB89FED4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2066E36-2436-739E-E630-DC8EAD97E2AA}"/>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Tabla 1">
            <a:extLst>
              <a:ext uri="{FF2B5EF4-FFF2-40B4-BE49-F238E27FC236}">
                <a16:creationId xmlns:a16="http://schemas.microsoft.com/office/drawing/2014/main" id="{BA872C41-3ECE-76B1-B14A-6D495A7BD1F9}"/>
              </a:ext>
            </a:extLst>
          </p:cNvPr>
          <p:cNvGraphicFramePr>
            <a:graphicFrameLocks noGrp="1"/>
          </p:cNvGraphicFramePr>
          <p:nvPr>
            <p:extLst>
              <p:ext uri="{D42A27DB-BD31-4B8C-83A1-F6EECF244321}">
                <p14:modId xmlns:p14="http://schemas.microsoft.com/office/powerpoint/2010/main" val="2024928512"/>
              </p:ext>
            </p:extLst>
          </p:nvPr>
        </p:nvGraphicFramePr>
        <p:xfrm>
          <a:off x="1633893" y="740524"/>
          <a:ext cx="5876214" cy="3416302"/>
        </p:xfrm>
        <a:graphic>
          <a:graphicData uri="http://schemas.openxmlformats.org/drawingml/2006/table">
            <a:tbl>
              <a:tblPr firstRow="1" firstCol="1" bandRow="1">
                <a:tableStyleId>{68D230F3-CF80-4859-8CE7-A43EE81993B5}</a:tableStyleId>
              </a:tblPr>
              <a:tblGrid>
                <a:gridCol w="2938107">
                  <a:extLst>
                    <a:ext uri="{9D8B030D-6E8A-4147-A177-3AD203B41FA5}">
                      <a16:colId xmlns:a16="http://schemas.microsoft.com/office/drawing/2014/main" val="518224703"/>
                    </a:ext>
                  </a:extLst>
                </a:gridCol>
                <a:gridCol w="2938107">
                  <a:extLst>
                    <a:ext uri="{9D8B030D-6E8A-4147-A177-3AD203B41FA5}">
                      <a16:colId xmlns:a16="http://schemas.microsoft.com/office/drawing/2014/main" val="3470460670"/>
                    </a:ext>
                  </a:extLst>
                </a:gridCol>
              </a:tblGrid>
              <a:tr h="380663">
                <a:tc>
                  <a:txBody>
                    <a:bodyPr/>
                    <a:lstStyle/>
                    <a:p>
                      <a:pPr marL="457200" algn="ctr">
                        <a:lnSpc>
                          <a:spcPct val="115000"/>
                        </a:lnSpc>
                        <a:buNone/>
                      </a:pPr>
                      <a:r>
                        <a:rPr lang="es-ES" sz="1100" kern="100">
                          <a:effectLst/>
                        </a:rPr>
                        <a:t>Teoría clásica</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gn="ctr">
                        <a:lnSpc>
                          <a:spcPct val="115000"/>
                        </a:lnSpc>
                        <a:spcAft>
                          <a:spcPts val="800"/>
                        </a:spcAft>
                        <a:buNone/>
                      </a:pPr>
                      <a:r>
                        <a:rPr lang="es-ES" sz="1100" kern="100">
                          <a:effectLst/>
                        </a:rPr>
                        <a:t>Teoría de las relaciones humanas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2846302473"/>
                  </a:ext>
                </a:extLst>
              </a:tr>
              <a:tr h="380663">
                <a:tc>
                  <a:txBody>
                    <a:bodyPr/>
                    <a:lstStyle/>
                    <a:p>
                      <a:pPr marL="457200">
                        <a:lnSpc>
                          <a:spcPct val="115000"/>
                        </a:lnSpc>
                        <a:buNone/>
                      </a:pPr>
                      <a:r>
                        <a:rPr lang="es-ES" sz="1100" b="0" kern="100" dirty="0">
                          <a:effectLst/>
                        </a:rPr>
                        <a:t>Trata, a la organización como máquina.</a:t>
                      </a:r>
                      <a:endParaRPr lang="es-CO" sz="1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a:effectLst/>
                        </a:rPr>
                        <a:t>Trata a la organización como grupos de personas</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2025732242"/>
                  </a:ext>
                </a:extLst>
              </a:tr>
              <a:tr h="380663">
                <a:tc>
                  <a:txBody>
                    <a:bodyPr/>
                    <a:lstStyle/>
                    <a:p>
                      <a:pPr marL="457200">
                        <a:lnSpc>
                          <a:spcPct val="115000"/>
                        </a:lnSpc>
                        <a:buNone/>
                      </a:pPr>
                      <a:r>
                        <a:rPr lang="es-ES" sz="1100" b="0" kern="100">
                          <a:effectLst/>
                        </a:rPr>
                        <a:t>Pone el énfasis en las tareas o en la tecnología.</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buNone/>
                      </a:pPr>
                      <a:r>
                        <a:rPr lang="es-ES" sz="1100" kern="100" dirty="0">
                          <a:effectLst/>
                        </a:rPr>
                        <a:t> </a:t>
                      </a:r>
                      <a:endParaRPr lang="es-CO" sz="1100" kern="100" dirty="0">
                        <a:effectLst/>
                      </a:endParaRPr>
                    </a:p>
                    <a:p>
                      <a:pPr marL="457200">
                        <a:lnSpc>
                          <a:spcPct val="115000"/>
                        </a:lnSpc>
                        <a:spcAft>
                          <a:spcPts val="800"/>
                        </a:spcAft>
                        <a:buNone/>
                      </a:pPr>
                      <a:r>
                        <a:rPr lang="es-ES" sz="1100" kern="100" dirty="0">
                          <a:effectLst/>
                        </a:rPr>
                        <a:t>Pone el énfasis en las personas</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1484485999"/>
                  </a:ext>
                </a:extLst>
              </a:tr>
              <a:tr h="380663">
                <a:tc>
                  <a:txBody>
                    <a:bodyPr/>
                    <a:lstStyle/>
                    <a:p>
                      <a:pPr marL="457200">
                        <a:lnSpc>
                          <a:spcPct val="115000"/>
                        </a:lnSpc>
                        <a:buNone/>
                      </a:pPr>
                      <a:r>
                        <a:rPr lang="es-ES" sz="1100" b="0" kern="100">
                          <a:effectLst/>
                        </a:rPr>
                        <a:t>inspirada en sistemas de ingeniería. </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dirty="0">
                          <a:effectLst/>
                        </a:rPr>
                        <a:t>Inspirada en sistemas de la psicología.</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935403781"/>
                  </a:ext>
                </a:extLst>
              </a:tr>
              <a:tr h="185499">
                <a:tc>
                  <a:txBody>
                    <a:bodyPr/>
                    <a:lstStyle/>
                    <a:p>
                      <a:pPr marL="457200">
                        <a:lnSpc>
                          <a:spcPct val="115000"/>
                        </a:lnSpc>
                        <a:buNone/>
                      </a:pPr>
                      <a:r>
                        <a:rPr lang="es-ES" sz="1100" b="0" kern="100">
                          <a:effectLst/>
                        </a:rPr>
                        <a:t>Autoridad centralizada.</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a:effectLst/>
                        </a:rPr>
                        <a:t>Delega autoridad.</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3877374766"/>
                  </a:ext>
                </a:extLst>
              </a:tr>
              <a:tr h="185499">
                <a:tc>
                  <a:txBody>
                    <a:bodyPr/>
                    <a:lstStyle/>
                    <a:p>
                      <a:pPr marL="457200">
                        <a:lnSpc>
                          <a:spcPct val="115000"/>
                        </a:lnSpc>
                        <a:buNone/>
                      </a:pPr>
                      <a:r>
                        <a:rPr lang="es-ES" sz="1100" b="0" kern="100">
                          <a:effectLst/>
                        </a:rPr>
                        <a:t>líneas claras de autoridad</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a:effectLst/>
                        </a:rPr>
                        <a:t>Autonomía del empleado.</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29256048"/>
                  </a:ext>
                </a:extLst>
              </a:tr>
              <a:tr h="380663">
                <a:tc>
                  <a:txBody>
                    <a:bodyPr/>
                    <a:lstStyle/>
                    <a:p>
                      <a:pPr marL="457200">
                        <a:lnSpc>
                          <a:spcPct val="115000"/>
                        </a:lnSpc>
                        <a:buNone/>
                      </a:pPr>
                      <a:r>
                        <a:rPr lang="es-ES" sz="1100" b="0" kern="100" dirty="0">
                          <a:effectLst/>
                        </a:rPr>
                        <a:t>Especialización y competencia técnica.</a:t>
                      </a:r>
                      <a:endParaRPr lang="es-CO" sz="1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ES" sz="1100" kern="100" dirty="0">
                          <a:effectLst/>
                        </a:rPr>
                        <a:t>Confianza y apertura</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4205492002"/>
                  </a:ext>
                </a:extLst>
              </a:tr>
              <a:tr h="380663">
                <a:tc>
                  <a:txBody>
                    <a:bodyPr/>
                    <a:lstStyle/>
                    <a:p>
                      <a:pPr marL="457200">
                        <a:lnSpc>
                          <a:spcPct val="115000"/>
                        </a:lnSpc>
                        <a:spcAft>
                          <a:spcPts val="800"/>
                        </a:spcAft>
                        <a:buNone/>
                      </a:pPr>
                      <a:r>
                        <a:rPr lang="es-ES" sz="1100" b="0" kern="100">
                          <a:effectLst/>
                        </a:rPr>
                        <a:t>Acentuada división del trabajo</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marR="0" algn="l" rtl="0">
                        <a:lnSpc>
                          <a:spcPct val="115000"/>
                        </a:lnSpc>
                        <a:spcBef>
                          <a:spcPts val="0"/>
                        </a:spcBef>
                        <a:spcAft>
                          <a:spcPts val="800"/>
                        </a:spcAft>
                        <a:buClr>
                          <a:srgbClr val="000000"/>
                        </a:buClr>
                        <a:buFont typeface="Arial"/>
                        <a:buNone/>
                      </a:pPr>
                      <a:r>
                        <a:rPr lang="es-ES" sz="1100" b="0" i="0" u="none" strike="noStrike" kern="100" cap="none" dirty="0">
                          <a:solidFill>
                            <a:schemeClr val="tx1"/>
                          </a:solidFill>
                          <a:effectLst/>
                          <a:latin typeface="+mn-lt"/>
                          <a:ea typeface="+mn-ea"/>
                          <a:cs typeface="+mn-cs"/>
                          <a:sym typeface="Arial"/>
                        </a:rPr>
                        <a:t>Hace énfasis en las relaciones entre las personas</a:t>
                      </a:r>
                      <a:endParaRPr lang="es-CO" sz="1100" b="0" i="0" u="none" strike="noStrike" kern="100" cap="none" dirty="0">
                        <a:solidFill>
                          <a:schemeClr val="tx1"/>
                        </a:solidFill>
                        <a:effectLst/>
                        <a:latin typeface="+mn-lt"/>
                        <a:ea typeface="+mn-ea"/>
                        <a:cs typeface="+mn-cs"/>
                        <a:sym typeface="Arial"/>
                      </a:endParaRPr>
                    </a:p>
                  </a:txBody>
                  <a:tcPr marL="63640" marR="63640" marT="0" marB="0"/>
                </a:tc>
                <a:extLst>
                  <a:ext uri="{0D108BD9-81ED-4DB2-BD59-A6C34878D82A}">
                    <a16:rowId xmlns:a16="http://schemas.microsoft.com/office/drawing/2014/main" val="3539702961"/>
                  </a:ext>
                </a:extLst>
              </a:tr>
              <a:tr h="380663">
                <a:tc>
                  <a:txBody>
                    <a:bodyPr/>
                    <a:lstStyle/>
                    <a:p>
                      <a:pPr marL="457200">
                        <a:lnSpc>
                          <a:spcPct val="115000"/>
                        </a:lnSpc>
                        <a:buNone/>
                      </a:pPr>
                      <a:r>
                        <a:rPr lang="es-ES" sz="1100" b="0" kern="100">
                          <a:effectLst/>
                        </a:rPr>
                        <a:t>Confianza en las reglas y en los reglamentos.</a:t>
                      </a:r>
                      <a:endParaRPr lang="es-CO"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CO" sz="1100" kern="100">
                          <a:effectLst/>
                        </a:rPr>
                        <a:t>Confianza en las personas. </a:t>
                      </a:r>
                      <a:endParaRPr lang="es-CO" sz="1100" kern="10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2325482959"/>
                  </a:ext>
                </a:extLst>
              </a:tr>
              <a:tr h="380663">
                <a:tc>
                  <a:txBody>
                    <a:bodyPr/>
                    <a:lstStyle/>
                    <a:p>
                      <a:pPr marL="457200">
                        <a:lnSpc>
                          <a:spcPct val="115000"/>
                        </a:lnSpc>
                        <a:buNone/>
                      </a:pPr>
                      <a:r>
                        <a:rPr lang="es-ES" sz="1100" b="0" kern="100" dirty="0">
                          <a:effectLst/>
                        </a:rPr>
                        <a:t>Clara, separación entre línea y personal.</a:t>
                      </a:r>
                      <a:endParaRPr lang="es-CO" sz="1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tc>
                  <a:txBody>
                    <a:bodyPr/>
                    <a:lstStyle/>
                    <a:p>
                      <a:pPr marL="457200">
                        <a:lnSpc>
                          <a:spcPct val="115000"/>
                        </a:lnSpc>
                        <a:spcAft>
                          <a:spcPts val="800"/>
                        </a:spcAft>
                        <a:buNone/>
                      </a:pPr>
                      <a:r>
                        <a:rPr lang="es-CO" sz="1100" kern="100" dirty="0">
                          <a:effectLst/>
                        </a:rPr>
                        <a:t>Dinámica grupal e interpersonal.</a:t>
                      </a:r>
                      <a:endParaRPr lang="es-CO"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640" marR="63640" marT="0" marB="0"/>
                </a:tc>
                <a:extLst>
                  <a:ext uri="{0D108BD9-81ED-4DB2-BD59-A6C34878D82A}">
                    <a16:rowId xmlns:a16="http://schemas.microsoft.com/office/drawing/2014/main" val="1734630812"/>
                  </a:ext>
                </a:extLst>
              </a:tr>
            </a:tbl>
          </a:graphicData>
        </a:graphic>
      </p:graphicFrame>
      <p:sp>
        <p:nvSpPr>
          <p:cNvPr id="3" name="Rectangle 1">
            <a:extLst>
              <a:ext uri="{FF2B5EF4-FFF2-40B4-BE49-F238E27FC236}">
                <a16:creationId xmlns:a16="http://schemas.microsoft.com/office/drawing/2014/main" id="{FF2CA07A-AF3B-A884-214C-007620761CC1}"/>
              </a:ext>
            </a:extLst>
          </p:cNvPr>
          <p:cNvSpPr>
            <a:spLocks noChangeArrowheads="1"/>
          </p:cNvSpPr>
          <p:nvPr/>
        </p:nvSpPr>
        <p:spPr bwMode="auto">
          <a:xfrm>
            <a:off x="1389784" y="299795"/>
            <a:ext cx="71565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S" altLang="es-CO" b="0" i="0" u="none" strike="noStrike" cap="none" normalizeH="0" baseline="0" dirty="0">
                <a:ln>
                  <a:noFill/>
                </a:ln>
                <a:solidFill>
                  <a:schemeClr val="tx1"/>
                </a:solidFill>
                <a:effectLst/>
                <a:latin typeface="+mj-lt"/>
                <a:ea typeface="Aptos" panose="020B0004020202020204" pitchFamily="34" charset="0"/>
                <a:cs typeface="Times New Roman" panose="02020603050405020304" pitchFamily="18" charset="0"/>
              </a:rPr>
              <a:t>Comparación entre la Teoría Clásica y la Teoría de las Relaciones Humanas</a:t>
            </a:r>
            <a:endParaRPr kumimoji="0" lang="es-ES" altLang="es-CO"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524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36E0-C409-BFEA-DF47-D1F15950278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57599B6-D999-8EA9-F152-CF0F5E81CB5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9B6F39D1-C73E-C2BB-8CBC-B98FC7CABE0E}"/>
              </a:ext>
            </a:extLst>
          </p:cNvPr>
          <p:cNvSpPr txBox="1"/>
          <p:nvPr/>
        </p:nvSpPr>
        <p:spPr>
          <a:xfrm>
            <a:off x="659710" y="630191"/>
            <a:ext cx="7824578" cy="523220"/>
          </a:xfrm>
          <a:prstGeom prst="rect">
            <a:avLst/>
          </a:prstGeom>
          <a:noFill/>
        </p:spPr>
        <p:txBody>
          <a:bodyPr wrap="none" rtlCol="0">
            <a:spAutoFit/>
          </a:bodyPr>
          <a:lstStyle/>
          <a:p>
            <a:r>
              <a:rPr lang="es-CO" sz="2800" b="1" dirty="0">
                <a:latin typeface="+mj-lt"/>
              </a:rPr>
              <a:t>TEORIA GENERAL DE LA ADMINISTRACIÓN</a:t>
            </a:r>
          </a:p>
        </p:txBody>
      </p:sp>
      <p:sp>
        <p:nvSpPr>
          <p:cNvPr id="3" name="CuadroTexto 2">
            <a:extLst>
              <a:ext uri="{FF2B5EF4-FFF2-40B4-BE49-F238E27FC236}">
                <a16:creationId xmlns:a16="http://schemas.microsoft.com/office/drawing/2014/main" id="{9CC9DDD8-8FC8-7BCE-8D2D-AEA555583E22}"/>
              </a:ext>
            </a:extLst>
          </p:cNvPr>
          <p:cNvSpPr txBox="1"/>
          <p:nvPr/>
        </p:nvSpPr>
        <p:spPr>
          <a:xfrm>
            <a:off x="2982516" y="1684421"/>
            <a:ext cx="2930610" cy="2246769"/>
          </a:xfrm>
          <a:prstGeom prst="rect">
            <a:avLst/>
          </a:prstGeom>
          <a:noFill/>
        </p:spPr>
        <p:txBody>
          <a:bodyPr wrap="none" rtlCol="0">
            <a:spAutoFit/>
          </a:bodyPr>
          <a:lstStyle/>
          <a:p>
            <a:pPr algn="ctr"/>
            <a:r>
              <a:rPr lang="es-CO" dirty="0"/>
              <a:t>Burbano Melo Samara Julieth </a:t>
            </a:r>
          </a:p>
          <a:p>
            <a:pPr algn="ctr"/>
            <a:r>
              <a:rPr lang="es-CO" dirty="0"/>
              <a:t>Josa Botina </a:t>
            </a:r>
            <a:r>
              <a:rPr lang="es-CO" dirty="0" err="1"/>
              <a:t>Jhoan</a:t>
            </a:r>
            <a:r>
              <a:rPr lang="es-CO" dirty="0"/>
              <a:t> Sebastián </a:t>
            </a:r>
          </a:p>
          <a:p>
            <a:pPr algn="ctr"/>
            <a:r>
              <a:rPr lang="es-CO" dirty="0"/>
              <a:t>Noguera Timana </a:t>
            </a:r>
            <a:r>
              <a:rPr lang="es-CO" dirty="0" err="1"/>
              <a:t>Jose</a:t>
            </a:r>
            <a:r>
              <a:rPr lang="es-CO" dirty="0"/>
              <a:t> Alberto </a:t>
            </a:r>
          </a:p>
          <a:p>
            <a:pPr algn="ctr"/>
            <a:r>
              <a:rPr lang="es-CO" dirty="0" err="1"/>
              <a:t>Martinez</a:t>
            </a:r>
            <a:r>
              <a:rPr lang="es-CO" dirty="0"/>
              <a:t> Ortega Daniel Alexander </a:t>
            </a:r>
          </a:p>
          <a:p>
            <a:pPr algn="ctr"/>
            <a:r>
              <a:rPr lang="es-CO" dirty="0"/>
              <a:t>Patiño Narváez Natalia Estefanía</a:t>
            </a:r>
          </a:p>
          <a:p>
            <a:pPr algn="ctr"/>
            <a:endParaRPr lang="es-CO" dirty="0"/>
          </a:p>
          <a:p>
            <a:pPr algn="ctr"/>
            <a:endParaRPr lang="es-CO" dirty="0"/>
          </a:p>
          <a:p>
            <a:pPr algn="ctr"/>
            <a:r>
              <a:rPr lang="es-CO" dirty="0"/>
              <a:t>Contaduría Pública</a:t>
            </a:r>
          </a:p>
          <a:p>
            <a:pPr algn="ctr"/>
            <a:r>
              <a:rPr lang="es-CO" dirty="0"/>
              <a:t>Primer Semestre</a:t>
            </a:r>
          </a:p>
          <a:p>
            <a:pPr algn="ctr"/>
            <a:r>
              <a:rPr lang="es-CO" dirty="0"/>
              <a:t>2025</a:t>
            </a:r>
          </a:p>
        </p:txBody>
      </p:sp>
    </p:spTree>
    <p:extLst>
      <p:ext uri="{BB962C8B-B14F-4D97-AF65-F5344CB8AC3E}">
        <p14:creationId xmlns:p14="http://schemas.microsoft.com/office/powerpoint/2010/main" val="130171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8806-FD95-2BB8-BA49-07F8CE8500E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15DC453-3896-0FC7-39AC-C6E142FDE86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B95B8348-663E-AA73-1DA9-8E77886802B7}"/>
              </a:ext>
            </a:extLst>
          </p:cNvPr>
          <p:cNvSpPr txBox="1"/>
          <p:nvPr/>
        </p:nvSpPr>
        <p:spPr>
          <a:xfrm>
            <a:off x="1392382" y="278372"/>
            <a:ext cx="6359236" cy="400110"/>
          </a:xfrm>
          <a:prstGeom prst="rect">
            <a:avLst/>
          </a:prstGeom>
          <a:noFill/>
        </p:spPr>
        <p:txBody>
          <a:bodyPr wrap="square">
            <a:spAutoFit/>
          </a:bodyPr>
          <a:lstStyle/>
          <a:p>
            <a:r>
              <a:rPr lang="es-CO" sz="2000" b="1" dirty="0">
                <a:effectLst/>
                <a:latin typeface="+mj-lt"/>
                <a:ea typeface="Calibri" panose="020F0502020204030204" pitchFamily="34" charset="0"/>
                <a:cs typeface="Times New Roman" panose="02020603050405020304" pitchFamily="18" charset="0"/>
              </a:rPr>
              <a:t>ESCUELA NEO-HUMANO-RELACIONISTA</a:t>
            </a:r>
            <a:endParaRPr lang="es-CO" sz="2000" dirty="0">
              <a:latin typeface="+mj-lt"/>
            </a:endParaRPr>
          </a:p>
        </p:txBody>
      </p:sp>
      <p:sp>
        <p:nvSpPr>
          <p:cNvPr id="5" name="CuadroTexto 4">
            <a:extLst>
              <a:ext uri="{FF2B5EF4-FFF2-40B4-BE49-F238E27FC236}">
                <a16:creationId xmlns:a16="http://schemas.microsoft.com/office/drawing/2014/main" id="{A35235AF-50D1-0800-D243-E757EF5D80D2}"/>
              </a:ext>
            </a:extLst>
          </p:cNvPr>
          <p:cNvSpPr txBox="1"/>
          <p:nvPr/>
        </p:nvSpPr>
        <p:spPr>
          <a:xfrm>
            <a:off x="257694" y="819285"/>
            <a:ext cx="8587047" cy="2124877"/>
          </a:xfrm>
          <a:prstGeom prst="rect">
            <a:avLst/>
          </a:prstGeom>
          <a:noFill/>
        </p:spPr>
        <p:txBody>
          <a:bodyPr wrap="square">
            <a:spAutoFit/>
          </a:bodyPr>
          <a:lstStyle/>
          <a:p>
            <a:pPr algn="just">
              <a:lnSpc>
                <a:spcPct val="107000"/>
              </a:lnSpc>
              <a:spcAft>
                <a:spcPts val="800"/>
              </a:spcAft>
              <a:buNone/>
            </a:pPr>
            <a:r>
              <a:rPr lang="es-CO" kern="100" dirty="0">
                <a:latin typeface="+mj-lt"/>
                <a:ea typeface="Calibri" panose="020F0502020204030204" pitchFamily="34" charset="0"/>
                <a:cs typeface="Times New Roman" panose="02020603050405020304" pitchFamily="18" charset="0"/>
              </a:rPr>
              <a:t>S</a:t>
            </a:r>
            <a:r>
              <a:rPr lang="es-CO" kern="100" dirty="0">
                <a:effectLst/>
                <a:latin typeface="+mj-lt"/>
                <a:ea typeface="Calibri" panose="020F0502020204030204" pitchFamily="34" charset="0"/>
                <a:cs typeface="Times New Roman" panose="02020603050405020304" pitchFamily="18" charset="0"/>
              </a:rPr>
              <a:t>urge en 1940, enfatiza la importancia de las relaciones humanas y la conducta individual en el entorno laboral.</a:t>
            </a:r>
          </a:p>
          <a:p>
            <a:pPr algn="just">
              <a:lnSpc>
                <a:spcPct val="107000"/>
              </a:lnSpc>
              <a:spcAft>
                <a:spcPts val="800"/>
              </a:spcAft>
              <a:buNone/>
            </a:pPr>
            <a:r>
              <a:rPr lang="es-CO" kern="100" dirty="0">
                <a:effectLst/>
                <a:latin typeface="+mj-lt"/>
                <a:ea typeface="Calibri" panose="020F0502020204030204" pitchFamily="34" charset="0"/>
                <a:cs typeface="Times New Roman" panose="02020603050405020304" pitchFamily="18" charset="0"/>
              </a:rPr>
              <a:t>Se da como una evolución de teorías anteriores en administración, buscando integrar aspectos psicológicos y sociales en el análisis del comportamiento organizacional.</a:t>
            </a:r>
          </a:p>
          <a:p>
            <a:pPr algn="just">
              <a:lnSpc>
                <a:spcPct val="107000"/>
              </a:lnSpc>
              <a:spcAft>
                <a:spcPts val="800"/>
              </a:spcAft>
            </a:pPr>
            <a:r>
              <a:rPr lang="es-CO" kern="100" dirty="0">
                <a:latin typeface="+mj-lt"/>
                <a:ea typeface="Calibri" panose="020F0502020204030204" pitchFamily="34" charset="0"/>
                <a:cs typeface="Times New Roman" panose="02020603050405020304" pitchFamily="18" charset="0"/>
              </a:rPr>
              <a:t>S</a:t>
            </a:r>
            <a:r>
              <a:rPr lang="es-CO" kern="100" dirty="0">
                <a:effectLst/>
                <a:latin typeface="+mj-lt"/>
                <a:ea typeface="Calibri" panose="020F0502020204030204" pitchFamily="34" charset="0"/>
                <a:cs typeface="Times New Roman" panose="02020603050405020304" pitchFamily="18" charset="0"/>
              </a:rPr>
              <a:t>e basa en la idea de que las organizaciones no son solo estructuras mecánicas, sino sistemas sociales compuestos por individuos con necesidades, motivaciones y relaciones interpersonales. Este enfoque enfatiza la importancia del bienestar emocional y psicológico de los empleados para lograr una mayor eficacia organizacional.</a:t>
            </a:r>
          </a:p>
        </p:txBody>
      </p:sp>
      <p:pic>
        <p:nvPicPr>
          <p:cNvPr id="2050" name="Picture 2" descr="Neo Humano Relacionista. – Título del sitio">
            <a:extLst>
              <a:ext uri="{FF2B5EF4-FFF2-40B4-BE49-F238E27FC236}">
                <a16:creationId xmlns:a16="http://schemas.microsoft.com/office/drawing/2014/main" id="{2A1AD325-00D7-E7E5-A1C0-6DB3B453F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508" y="2680756"/>
            <a:ext cx="25622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1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F0B7-557A-07D1-B3A0-7E2D7E6DB3A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26B48BD-D43A-1BB7-23E8-C1951FEE3CE6}"/>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BD1C11D4-8180-A00E-65E1-7870BF8FE04F}"/>
              </a:ext>
            </a:extLst>
          </p:cNvPr>
          <p:cNvSpPr txBox="1"/>
          <p:nvPr/>
        </p:nvSpPr>
        <p:spPr>
          <a:xfrm>
            <a:off x="410249" y="199089"/>
            <a:ext cx="2626462" cy="338554"/>
          </a:xfrm>
          <a:prstGeom prst="rect">
            <a:avLst/>
          </a:prstGeom>
          <a:noFill/>
        </p:spPr>
        <p:txBody>
          <a:bodyPr wrap="square">
            <a:spAutoFit/>
          </a:bodyPr>
          <a:lstStyle/>
          <a:p>
            <a:pPr algn="ctr"/>
            <a:r>
              <a:rPr lang="es-CO" sz="1600" b="1" dirty="0">
                <a:effectLst/>
                <a:latin typeface="+mj-lt"/>
                <a:ea typeface="Calibri" panose="020F0502020204030204" pitchFamily="34" charset="0"/>
                <a:cs typeface="Times New Roman" panose="02020603050405020304" pitchFamily="18" charset="0"/>
              </a:rPr>
              <a:t>CARACTERISTICAS</a:t>
            </a:r>
          </a:p>
        </p:txBody>
      </p:sp>
      <p:sp>
        <p:nvSpPr>
          <p:cNvPr id="2" name="CuadroTexto 1">
            <a:extLst>
              <a:ext uri="{FF2B5EF4-FFF2-40B4-BE49-F238E27FC236}">
                <a16:creationId xmlns:a16="http://schemas.microsoft.com/office/drawing/2014/main" id="{3BEC47B4-58D6-46BB-FBBD-5FB1DEDD33D0}"/>
              </a:ext>
            </a:extLst>
          </p:cNvPr>
          <p:cNvSpPr txBox="1"/>
          <p:nvPr/>
        </p:nvSpPr>
        <p:spPr>
          <a:xfrm>
            <a:off x="6235314" y="225256"/>
            <a:ext cx="2626462" cy="338554"/>
          </a:xfrm>
          <a:prstGeom prst="rect">
            <a:avLst/>
          </a:prstGeom>
          <a:noFill/>
        </p:spPr>
        <p:txBody>
          <a:bodyPr wrap="square">
            <a:spAutoFit/>
          </a:bodyPr>
          <a:lstStyle/>
          <a:p>
            <a:pPr algn="ctr"/>
            <a:r>
              <a:rPr lang="es-CO" sz="1600" b="1" dirty="0">
                <a:effectLst/>
                <a:latin typeface="+mj-lt"/>
                <a:ea typeface="Calibri" panose="020F0502020204030204" pitchFamily="34" charset="0"/>
                <a:cs typeface="Times New Roman" panose="02020603050405020304" pitchFamily="18" charset="0"/>
              </a:rPr>
              <a:t>DESVENTAJAS</a:t>
            </a:r>
          </a:p>
        </p:txBody>
      </p:sp>
      <p:sp>
        <p:nvSpPr>
          <p:cNvPr id="4" name="CuadroTexto 3">
            <a:extLst>
              <a:ext uri="{FF2B5EF4-FFF2-40B4-BE49-F238E27FC236}">
                <a16:creationId xmlns:a16="http://schemas.microsoft.com/office/drawing/2014/main" id="{F24848B6-2A40-2AED-53E6-CBA3FDA2CA10}"/>
              </a:ext>
            </a:extLst>
          </p:cNvPr>
          <p:cNvSpPr txBox="1"/>
          <p:nvPr/>
        </p:nvSpPr>
        <p:spPr>
          <a:xfrm>
            <a:off x="3779981" y="218078"/>
            <a:ext cx="1712063" cy="338554"/>
          </a:xfrm>
          <a:prstGeom prst="rect">
            <a:avLst/>
          </a:prstGeom>
          <a:noFill/>
        </p:spPr>
        <p:txBody>
          <a:bodyPr wrap="square">
            <a:spAutoFit/>
          </a:bodyPr>
          <a:lstStyle/>
          <a:p>
            <a:pPr algn="ctr"/>
            <a:r>
              <a:rPr lang="es-CO" sz="1600" b="1" dirty="0">
                <a:latin typeface="+mj-lt"/>
                <a:ea typeface="Calibri" panose="020F0502020204030204" pitchFamily="34" charset="0"/>
                <a:cs typeface="Times New Roman" panose="02020603050405020304" pitchFamily="18" charset="0"/>
              </a:rPr>
              <a:t>VENTAJAS</a:t>
            </a:r>
            <a:endParaRPr lang="es-CO" sz="1600" b="1" dirty="0">
              <a:effectLst/>
              <a:latin typeface="+mj-lt"/>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4052EB10-B34E-61A5-584F-CEB5CA5A931F}"/>
              </a:ext>
            </a:extLst>
          </p:cNvPr>
          <p:cNvSpPr txBox="1"/>
          <p:nvPr/>
        </p:nvSpPr>
        <p:spPr>
          <a:xfrm>
            <a:off x="410249" y="701203"/>
            <a:ext cx="2761929" cy="2677656"/>
          </a:xfrm>
          <a:prstGeom prst="rect">
            <a:avLst/>
          </a:prstGeom>
          <a:noFill/>
        </p:spPr>
        <p:txBody>
          <a:bodyPr wrap="square">
            <a:spAutoFit/>
          </a:bodyPr>
          <a:lstStyle/>
          <a:p>
            <a:pPr marL="285750" indent="-285750">
              <a:buFont typeface="Arial" panose="020B0604020202020204" pitchFamily="34" charset="0"/>
              <a:buChar char="•"/>
            </a:pPr>
            <a:r>
              <a:rPr lang="es-CO" dirty="0"/>
              <a:t>Las compensaciones impulsan el logro de los objetivos empresariales. </a:t>
            </a:r>
          </a:p>
          <a:p>
            <a:pPr marL="285750" indent="-285750">
              <a:buFont typeface="Arial" panose="020B0604020202020204" pitchFamily="34" charset="0"/>
              <a:buChar char="•"/>
            </a:pPr>
            <a:r>
              <a:rPr lang="es-CO" dirty="0"/>
              <a:t>Las personas se adaptan a buscar nuevas responsabilidades. </a:t>
            </a:r>
          </a:p>
          <a:p>
            <a:pPr marL="285750" indent="-285750">
              <a:buFont typeface="Arial" panose="020B0604020202020204" pitchFamily="34" charset="0"/>
              <a:buChar char="•"/>
            </a:pPr>
            <a:r>
              <a:rPr lang="es-CO" dirty="0"/>
              <a:t>Las personas posee habilidades para la resolución de problemas. </a:t>
            </a:r>
          </a:p>
          <a:p>
            <a:pPr marL="285750" indent="-285750">
              <a:buFont typeface="Arial" panose="020B0604020202020204" pitchFamily="34" charset="0"/>
              <a:buChar char="•"/>
            </a:pPr>
            <a:r>
              <a:rPr lang="es-CO" dirty="0"/>
              <a:t>Se desarrollan técnicas avanzadas para el control de las relaciones humanas.</a:t>
            </a:r>
          </a:p>
        </p:txBody>
      </p:sp>
      <p:sp>
        <p:nvSpPr>
          <p:cNvPr id="14" name="CuadroTexto 13">
            <a:extLst>
              <a:ext uri="{FF2B5EF4-FFF2-40B4-BE49-F238E27FC236}">
                <a16:creationId xmlns:a16="http://schemas.microsoft.com/office/drawing/2014/main" id="{0EF51A7C-5E7C-9F6E-0CA9-9FD9006D4693}"/>
              </a:ext>
            </a:extLst>
          </p:cNvPr>
          <p:cNvSpPr txBox="1"/>
          <p:nvPr/>
        </p:nvSpPr>
        <p:spPr>
          <a:xfrm>
            <a:off x="6626576" y="781180"/>
            <a:ext cx="2235199" cy="2246769"/>
          </a:xfrm>
          <a:prstGeom prst="rect">
            <a:avLst/>
          </a:prstGeom>
          <a:noFill/>
        </p:spPr>
        <p:txBody>
          <a:bodyPr wrap="square">
            <a:spAutoFit/>
          </a:bodyPr>
          <a:lstStyle/>
          <a:p>
            <a:pPr marL="285750" indent="-285750">
              <a:buFont typeface="Arial" panose="020B0604020202020204" pitchFamily="34" charset="0"/>
              <a:buChar char="•"/>
            </a:pPr>
            <a:r>
              <a:rPr lang="es-ES" dirty="0"/>
              <a:t>El riesgo es que los investigadores se alejen de la administración científica, cayendo en subjetividades que desvíen su objetivo de garantizar la producción organizacional. </a:t>
            </a:r>
            <a:endParaRPr lang="es-CO" dirty="0"/>
          </a:p>
        </p:txBody>
      </p:sp>
      <p:sp>
        <p:nvSpPr>
          <p:cNvPr id="16" name="CuadroTexto 15">
            <a:extLst>
              <a:ext uri="{FF2B5EF4-FFF2-40B4-BE49-F238E27FC236}">
                <a16:creationId xmlns:a16="http://schemas.microsoft.com/office/drawing/2014/main" id="{A9278F46-B242-76BE-0136-3DD19DBB752E}"/>
              </a:ext>
            </a:extLst>
          </p:cNvPr>
          <p:cNvSpPr txBox="1"/>
          <p:nvPr/>
        </p:nvSpPr>
        <p:spPr>
          <a:xfrm>
            <a:off x="3322779" y="701203"/>
            <a:ext cx="2980267" cy="2893100"/>
          </a:xfrm>
          <a:prstGeom prst="rect">
            <a:avLst/>
          </a:prstGeom>
          <a:noFill/>
        </p:spPr>
        <p:txBody>
          <a:bodyPr wrap="square">
            <a:spAutoFit/>
          </a:bodyPr>
          <a:lstStyle/>
          <a:p>
            <a:pPr marL="285750" indent="-285750">
              <a:buFont typeface="Arial" panose="020B0604020202020204" pitchFamily="34" charset="0"/>
              <a:buChar char="•"/>
            </a:pPr>
            <a:r>
              <a:rPr lang="es-CO" dirty="0"/>
              <a:t>Para mejorar el ambiente laboral, reconoce los logros individuales para que los empleados se sientan valorados.</a:t>
            </a:r>
          </a:p>
          <a:p>
            <a:pPr marL="285750" indent="-285750">
              <a:buFont typeface="Arial" panose="020B0604020202020204" pitchFamily="34" charset="0"/>
              <a:buChar char="•"/>
            </a:pPr>
            <a:r>
              <a:rPr lang="es-CO" dirty="0"/>
              <a:t>La comunicación y la colaboración son clave, fomentando el diálogo y el trabajo en equipo.</a:t>
            </a:r>
          </a:p>
          <a:p>
            <a:pPr marL="285750" indent="-285750">
              <a:buFont typeface="Arial" panose="020B0604020202020204" pitchFamily="34" charset="0"/>
              <a:buChar char="•"/>
            </a:pPr>
            <a:r>
              <a:rPr lang="es-CO" dirty="0"/>
              <a:t>Adapta tu enfoque a la diversidad de personal y se hace que cada trabajador se sienta útil y capaz.</a:t>
            </a:r>
          </a:p>
        </p:txBody>
      </p:sp>
    </p:spTree>
    <p:extLst>
      <p:ext uri="{BB962C8B-B14F-4D97-AF65-F5344CB8AC3E}">
        <p14:creationId xmlns:p14="http://schemas.microsoft.com/office/powerpoint/2010/main" val="27107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B83E2-A24C-C7B0-E85B-4409FC5CB0E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FE41676-5C6B-CD19-95A1-0B0193F83F72}"/>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adroTexto 4">
            <a:extLst>
              <a:ext uri="{FF2B5EF4-FFF2-40B4-BE49-F238E27FC236}">
                <a16:creationId xmlns:a16="http://schemas.microsoft.com/office/drawing/2014/main" id="{0C329379-4FFD-2AFF-8B7F-EBC4DC49BDA2}"/>
              </a:ext>
            </a:extLst>
          </p:cNvPr>
          <p:cNvSpPr txBox="1"/>
          <p:nvPr/>
        </p:nvSpPr>
        <p:spPr>
          <a:xfrm>
            <a:off x="490451" y="444628"/>
            <a:ext cx="4829694" cy="400110"/>
          </a:xfrm>
          <a:prstGeom prst="rect">
            <a:avLst/>
          </a:prstGeom>
          <a:noFill/>
        </p:spPr>
        <p:txBody>
          <a:bodyPr wrap="square">
            <a:spAutoFit/>
          </a:bodyPr>
          <a:lstStyle/>
          <a:p>
            <a:r>
              <a:rPr lang="es-CO" sz="2000" b="1" dirty="0">
                <a:effectLst/>
                <a:latin typeface="Arial" panose="020B0604020202020204" pitchFamily="34" charset="0"/>
                <a:ea typeface="Calibri" panose="020F0502020204030204" pitchFamily="34" charset="0"/>
              </a:rPr>
              <a:t>ABRAHAM MASLOW (1908-1970) </a:t>
            </a:r>
          </a:p>
        </p:txBody>
      </p:sp>
      <p:pic>
        <p:nvPicPr>
          <p:cNvPr id="10" name="Imagen 9">
            <a:extLst>
              <a:ext uri="{FF2B5EF4-FFF2-40B4-BE49-F238E27FC236}">
                <a16:creationId xmlns:a16="http://schemas.microsoft.com/office/drawing/2014/main" id="{C0D7D415-AE96-F3C1-20B6-510E63EE27C7}"/>
              </a:ext>
            </a:extLst>
          </p:cNvPr>
          <p:cNvPicPr>
            <a:picLocks noChangeAspect="1"/>
          </p:cNvPicPr>
          <p:nvPr/>
        </p:nvPicPr>
        <p:blipFill>
          <a:blip r:embed="rId3"/>
          <a:stretch>
            <a:fillRect/>
          </a:stretch>
        </p:blipFill>
        <p:spPr>
          <a:xfrm>
            <a:off x="5054139" y="844738"/>
            <a:ext cx="3823854" cy="3014402"/>
          </a:xfrm>
          <a:prstGeom prst="rect">
            <a:avLst/>
          </a:prstGeom>
        </p:spPr>
      </p:pic>
      <p:sp>
        <p:nvSpPr>
          <p:cNvPr id="12" name="CuadroTexto 11">
            <a:extLst>
              <a:ext uri="{FF2B5EF4-FFF2-40B4-BE49-F238E27FC236}">
                <a16:creationId xmlns:a16="http://schemas.microsoft.com/office/drawing/2014/main" id="{239FB090-A058-1685-F601-4F7B2AF215CE}"/>
              </a:ext>
            </a:extLst>
          </p:cNvPr>
          <p:cNvSpPr txBox="1"/>
          <p:nvPr/>
        </p:nvSpPr>
        <p:spPr>
          <a:xfrm>
            <a:off x="266007" y="908083"/>
            <a:ext cx="4829694" cy="3381695"/>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Fisiológicas</a:t>
            </a:r>
            <a:r>
              <a:rPr lang="es-CO" sz="1600" kern="100" dirty="0">
                <a:effectLst/>
                <a:latin typeface="+mj-lt"/>
                <a:ea typeface="Calibri" panose="020F0502020204030204" pitchFamily="34" charset="0"/>
                <a:cs typeface="Times New Roman" panose="02020603050405020304" pitchFamily="18" charset="0"/>
              </a:rPr>
              <a:t>: Relacionadas con la supervivencia (alimentación, agua).</a:t>
            </a:r>
          </a:p>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de Seguridad</a:t>
            </a:r>
            <a:r>
              <a:rPr lang="es-CO" sz="1600" kern="100" dirty="0">
                <a:effectLst/>
                <a:latin typeface="+mj-lt"/>
                <a:ea typeface="Calibri" panose="020F0502020204030204" pitchFamily="34" charset="0"/>
                <a:cs typeface="Times New Roman" panose="02020603050405020304" pitchFamily="18" charset="0"/>
              </a:rPr>
              <a:t>: Buscan estabilidad y protección.</a:t>
            </a:r>
          </a:p>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Sociales</a:t>
            </a:r>
            <a:r>
              <a:rPr lang="es-CO" sz="1600" kern="100" dirty="0">
                <a:effectLst/>
                <a:latin typeface="+mj-lt"/>
                <a:ea typeface="Calibri" panose="020F0502020204030204" pitchFamily="34" charset="0"/>
                <a:cs typeface="Times New Roman" panose="02020603050405020304" pitchFamily="18" charset="0"/>
              </a:rPr>
              <a:t>: Afecto y pertenencia a grupos (comunicación, amistad).</a:t>
            </a:r>
          </a:p>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de Reconocimiento</a:t>
            </a:r>
            <a:r>
              <a:rPr lang="es-CO" sz="1600" kern="100" dirty="0">
                <a:effectLst/>
                <a:latin typeface="+mj-lt"/>
                <a:ea typeface="Calibri" panose="020F0502020204030204" pitchFamily="34" charset="0"/>
                <a:cs typeface="Times New Roman" panose="02020603050405020304" pitchFamily="18" charset="0"/>
              </a:rPr>
              <a:t>: Búsqueda de aprecio y respeto.</a:t>
            </a:r>
          </a:p>
          <a:p>
            <a:pPr marL="342900" lvl="0" indent="-342900">
              <a:lnSpc>
                <a:spcPct val="107000"/>
              </a:lnSpc>
              <a:spcAft>
                <a:spcPts val="800"/>
              </a:spcAft>
              <a:buFont typeface="+mj-lt"/>
              <a:buAutoNum type="arabicPeriod"/>
              <a:tabLst>
                <a:tab pos="457200" algn="l"/>
              </a:tabLst>
            </a:pPr>
            <a:r>
              <a:rPr lang="es-CO" sz="1600" b="1" kern="100" dirty="0">
                <a:effectLst/>
                <a:latin typeface="+mj-lt"/>
                <a:ea typeface="Calibri" panose="020F0502020204030204" pitchFamily="34" charset="0"/>
                <a:cs typeface="Times New Roman" panose="02020603050405020304" pitchFamily="18" charset="0"/>
              </a:rPr>
              <a:t>Necesidades de Autosuperación</a:t>
            </a:r>
            <a:r>
              <a:rPr lang="es-CO" sz="1600" kern="100" dirty="0">
                <a:effectLst/>
                <a:latin typeface="+mj-lt"/>
                <a:ea typeface="Calibri" panose="020F0502020204030204" pitchFamily="34" charset="0"/>
                <a:cs typeface="Times New Roman" panose="02020603050405020304" pitchFamily="18" charset="0"/>
              </a:rPr>
              <a:t>: Autorrealización y desarrollo del potencial personal.</a:t>
            </a:r>
          </a:p>
        </p:txBody>
      </p:sp>
    </p:spTree>
    <p:extLst>
      <p:ext uri="{BB962C8B-B14F-4D97-AF65-F5344CB8AC3E}">
        <p14:creationId xmlns:p14="http://schemas.microsoft.com/office/powerpoint/2010/main" val="56094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A19B-F8CF-06AB-9CD0-DA49D8ED0FD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E653D3F-5ADB-135B-B96C-F3A1F1191BD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A6469C32-579F-B67B-D47C-F3F6A784A0FF}"/>
              </a:ext>
            </a:extLst>
          </p:cNvPr>
          <p:cNvSpPr txBox="1"/>
          <p:nvPr/>
        </p:nvSpPr>
        <p:spPr>
          <a:xfrm>
            <a:off x="656705" y="599259"/>
            <a:ext cx="7323512" cy="1396344"/>
          </a:xfrm>
          <a:prstGeom prst="rect">
            <a:avLst/>
          </a:prstGeom>
          <a:noFill/>
        </p:spPr>
        <p:txBody>
          <a:bodyPr wrap="square">
            <a:spAutoFit/>
          </a:bodyPr>
          <a:lstStyle/>
          <a:p>
            <a:pPr algn="just">
              <a:lnSpc>
                <a:spcPct val="107000"/>
              </a:lnSpc>
              <a:spcAft>
                <a:spcPts val="800"/>
              </a:spcAft>
            </a:pPr>
            <a:r>
              <a:rPr lang="es-CO" sz="16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 satisfacción de estas necesidades se presenta de manera jerárquica; al cumplir con las necesidades de un nivel, el individuo busca satisfacer las del siguiente. Este enfoque considera que la motivación mejora la productividad y que las relaciones en el ámbito organizacional son fundamentales para una administración eficiente.</a:t>
            </a:r>
            <a:endParaRPr lang="es-CO"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Personas sentadas en una mesa&#10;&#10;El contenido generado por IA puede ser incorrecto.">
            <a:extLst>
              <a:ext uri="{FF2B5EF4-FFF2-40B4-BE49-F238E27FC236}">
                <a16:creationId xmlns:a16="http://schemas.microsoft.com/office/drawing/2014/main" id="{D6178E06-16E8-5A20-ADCD-4B404A29C375}"/>
              </a:ext>
            </a:extLst>
          </p:cNvPr>
          <p:cNvPicPr>
            <a:picLocks noChangeAspect="1"/>
          </p:cNvPicPr>
          <p:nvPr/>
        </p:nvPicPr>
        <p:blipFill>
          <a:blip r:embed="rId3"/>
          <a:stretch>
            <a:fillRect/>
          </a:stretch>
        </p:blipFill>
        <p:spPr>
          <a:xfrm>
            <a:off x="3246967" y="1995603"/>
            <a:ext cx="2650066" cy="1987549"/>
          </a:xfrm>
          <a:prstGeom prst="rect">
            <a:avLst/>
          </a:prstGeom>
        </p:spPr>
      </p:pic>
    </p:spTree>
    <p:extLst>
      <p:ext uri="{BB962C8B-B14F-4D97-AF65-F5344CB8AC3E}">
        <p14:creationId xmlns:p14="http://schemas.microsoft.com/office/powerpoint/2010/main" val="386263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6460A-5040-77C4-EA74-81282CEB4CD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62256E0-512A-E2B5-B035-A62CBDB3A947}"/>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9C649D6-DEBC-BAC2-2518-B1CC1F3AC3C2}"/>
              </a:ext>
            </a:extLst>
          </p:cNvPr>
          <p:cNvSpPr txBox="1"/>
          <p:nvPr/>
        </p:nvSpPr>
        <p:spPr>
          <a:xfrm>
            <a:off x="324198" y="416350"/>
            <a:ext cx="5760514" cy="3453574"/>
          </a:xfrm>
          <a:prstGeom prst="rect">
            <a:avLst/>
          </a:prstGeom>
          <a:noFill/>
        </p:spPr>
        <p:txBody>
          <a:bodyPr wrap="square">
            <a:spAutoFit/>
          </a:bodyPr>
          <a:lstStyle/>
          <a:p>
            <a:pPr algn="ctr">
              <a:lnSpc>
                <a:spcPct val="107000"/>
              </a:lnSpc>
              <a:spcAft>
                <a:spcPts val="800"/>
              </a:spcAft>
            </a:pPr>
            <a:r>
              <a:rPr lang="es-CO" sz="1600" b="1" kern="100" dirty="0">
                <a:effectLst/>
                <a:latin typeface="Arial" panose="020B0604020202020204" pitchFamily="34" charset="0"/>
                <a:ea typeface="Calibri" panose="020F0502020204030204" pitchFamily="34" charset="0"/>
                <a:cs typeface="Times New Roman" panose="02020603050405020304" pitchFamily="18" charset="0"/>
              </a:rPr>
              <a:t>DOUGLAS MCGREGOR (1906-1964)</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endParaRPr lang="es-CO" sz="1600" b="1" kern="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CO" sz="1600" b="1" kern="100" dirty="0">
                <a:effectLst/>
                <a:latin typeface="Arial" panose="020B0604020202020204" pitchFamily="34" charset="0"/>
                <a:ea typeface="Calibri" panose="020F0502020204030204" pitchFamily="34" charset="0"/>
                <a:cs typeface="Times New Roman" panose="02020603050405020304" pitchFamily="18" charset="0"/>
              </a:rPr>
              <a:t>Teoría X y </a:t>
            </a:r>
            <a:r>
              <a:rPr lang="es-CO" sz="1600" b="1" kern="100" dirty="0" err="1">
                <a:effectLst/>
                <a:latin typeface="Arial" panose="020B0604020202020204" pitchFamily="34" charset="0"/>
                <a:ea typeface="Calibri" panose="020F0502020204030204" pitchFamily="34" charset="0"/>
                <a:cs typeface="Times New Roman" panose="02020603050405020304" pitchFamily="18" charset="0"/>
              </a:rPr>
              <a:t>Y</a:t>
            </a:r>
            <a:r>
              <a:rPr lang="es-CO" sz="1600" b="1" kern="100" dirty="0">
                <a:effectLst/>
                <a:latin typeface="Arial" panose="020B0604020202020204" pitchFamily="34" charset="0"/>
                <a:ea typeface="Calibri" panose="020F0502020204030204" pitchFamily="34" charset="0"/>
                <a:cs typeface="Times New Roman" panose="02020603050405020304" pitchFamily="18" charset="0"/>
              </a:rPr>
              <a:t> de Douglas McGregor</a:t>
            </a:r>
            <a:endParaRPr lang="es-C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CO" sz="1400" kern="100" dirty="0">
                <a:effectLst/>
                <a:latin typeface="Arial" panose="020B0604020202020204" pitchFamily="34" charset="0"/>
                <a:ea typeface="Calibri" panose="020F0502020204030204" pitchFamily="34" charset="0"/>
                <a:cs typeface="Times New Roman" panose="02020603050405020304" pitchFamily="18" charset="0"/>
              </a:rPr>
              <a:t>Douglas McGregor, un influyente autor en gestión de recursos humanos, introduce las </a:t>
            </a:r>
            <a:r>
              <a:rPr lang="es-CO" sz="1400" b="1" kern="100" dirty="0">
                <a:effectLst/>
                <a:latin typeface="Arial" panose="020B0604020202020204" pitchFamily="34" charset="0"/>
                <a:ea typeface="Calibri" panose="020F0502020204030204" pitchFamily="34" charset="0"/>
                <a:cs typeface="Times New Roman" panose="02020603050405020304" pitchFamily="18" charset="0"/>
              </a:rPr>
              <a:t>Teorías X y Y</a:t>
            </a:r>
            <a:r>
              <a:rPr lang="es-CO" sz="1400" kern="100" dirty="0">
                <a:effectLst/>
                <a:latin typeface="Arial" panose="020B0604020202020204" pitchFamily="34" charset="0"/>
                <a:ea typeface="Calibri" panose="020F0502020204030204" pitchFamily="34" charset="0"/>
                <a:cs typeface="Times New Roman" panose="02020603050405020304" pitchFamily="18" charset="0"/>
              </a:rPr>
              <a:t>:</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400" b="1" kern="100" dirty="0">
                <a:effectLst/>
                <a:latin typeface="Arial" panose="020B0604020202020204" pitchFamily="34" charset="0"/>
                <a:ea typeface="Calibri" panose="020F0502020204030204" pitchFamily="34" charset="0"/>
                <a:cs typeface="Times New Roman" panose="02020603050405020304" pitchFamily="18" charset="0"/>
              </a:rPr>
              <a:t>Teoría X</a:t>
            </a:r>
            <a:r>
              <a:rPr lang="es-CO" sz="1400" kern="100" dirty="0">
                <a:effectLst/>
                <a:latin typeface="Arial" panose="020B0604020202020204" pitchFamily="34" charset="0"/>
                <a:ea typeface="Calibri" panose="020F0502020204030204" pitchFamily="34" charset="0"/>
                <a:cs typeface="Times New Roman" panose="02020603050405020304" pitchFamily="18" charset="0"/>
              </a:rPr>
              <a:t>: Asume que los empleados son reacios al trabajo y necesitan control y supervisión. Se basa en la premisa de que las personas prefieren evitar responsabilidades y buscan seguridad.</a:t>
            </a:r>
            <a:endParaRPr lang="es-CO" sz="11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CO" sz="1400" b="1" dirty="0">
                <a:effectLst/>
                <a:latin typeface="Arial" panose="020B0604020202020204" pitchFamily="34" charset="0"/>
                <a:ea typeface="Calibri" panose="020F0502020204030204" pitchFamily="34" charset="0"/>
              </a:rPr>
              <a:t>Teoría Y</a:t>
            </a:r>
            <a:r>
              <a:rPr lang="es-CO" sz="1400" dirty="0">
                <a:effectLst/>
                <a:latin typeface="Arial" panose="020B0604020202020204" pitchFamily="34" charset="0"/>
                <a:ea typeface="Calibri" panose="020F0502020204030204" pitchFamily="34" charset="0"/>
              </a:rPr>
              <a:t>: Propone que los empleados encuentran satisfacción en el trabajo y pueden autodirigirse. Se basa en la idea de que, en condiciones adecuadas, las personas buscan asumir responsabilidades y contribuir a los objetivos organizacionales</a:t>
            </a:r>
            <a:endParaRPr lang="es-CO" dirty="0"/>
          </a:p>
        </p:txBody>
      </p:sp>
      <p:pic>
        <p:nvPicPr>
          <p:cNvPr id="4098" name="Picture 2" descr="Biografia">
            <a:extLst>
              <a:ext uri="{FF2B5EF4-FFF2-40B4-BE49-F238E27FC236}">
                <a16:creationId xmlns:a16="http://schemas.microsoft.com/office/drawing/2014/main" id="{5C697B03-C334-B3DA-46D9-2BC3D26C7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922" y="1541044"/>
            <a:ext cx="2328880" cy="232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96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D49EC-4DAE-26A1-77D3-97C7CA678F9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5CF98A3-3AEE-4E08-C251-7BDA8C34C13A}"/>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377D86B3-8AC6-7CC4-BE9F-80EDC89DE9AF}"/>
              </a:ext>
            </a:extLst>
          </p:cNvPr>
          <p:cNvSpPr txBox="1"/>
          <p:nvPr/>
        </p:nvSpPr>
        <p:spPr>
          <a:xfrm>
            <a:off x="274320" y="491942"/>
            <a:ext cx="5324970" cy="3519425"/>
          </a:xfrm>
          <a:prstGeom prst="rect">
            <a:avLst/>
          </a:prstGeom>
          <a:noFill/>
        </p:spPr>
        <p:txBody>
          <a:bodyPr wrap="square">
            <a:spAutoFit/>
          </a:bodyPr>
          <a:lstStyle/>
          <a:p>
            <a:pPr algn="ctr">
              <a:lnSpc>
                <a:spcPct val="107000"/>
              </a:lnSpc>
              <a:spcAft>
                <a:spcPts val="800"/>
              </a:spcAft>
              <a:buNone/>
            </a:pPr>
            <a:r>
              <a:rPr lang="es-CO" sz="2000" b="1" i="0" dirty="0">
                <a:solidFill>
                  <a:schemeClr val="tx1"/>
                </a:solidFill>
                <a:effectLst/>
                <a:latin typeface="+mj-lt"/>
              </a:rPr>
              <a:t>FREDERICK HERZBERG (1923-2000)</a:t>
            </a:r>
            <a:endParaRPr lang="es-CO" sz="16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es-CO" sz="1600" b="1" kern="100" dirty="0">
              <a:solidFill>
                <a:schemeClr val="tx1"/>
              </a:solidFill>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es-CO" sz="1600" b="1" kern="100" dirty="0">
                <a:solidFill>
                  <a:schemeClr val="tx1"/>
                </a:solidFill>
                <a:effectLst/>
                <a:latin typeface="+mj-lt"/>
                <a:ea typeface="Calibri" panose="020F0502020204030204" pitchFamily="34" charset="0"/>
                <a:cs typeface="Times New Roman" panose="02020603050405020304" pitchFamily="18" charset="0"/>
              </a:rPr>
              <a:t>Teoría de los Dos Factores de Herzberg</a:t>
            </a:r>
            <a:endParaRPr lang="es-CO" sz="1600"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es-CO" kern="100" dirty="0">
                <a:solidFill>
                  <a:schemeClr val="tx1"/>
                </a:solidFill>
                <a:effectLst/>
                <a:latin typeface="+mj-lt"/>
                <a:ea typeface="Calibri" panose="020F0502020204030204" pitchFamily="34" charset="0"/>
                <a:cs typeface="Times New Roman" panose="02020603050405020304" pitchFamily="18" charset="0"/>
              </a:rPr>
              <a:t>Herzberg desarrolla la </a:t>
            </a:r>
            <a:r>
              <a:rPr lang="es-CO" b="1" kern="100" dirty="0">
                <a:solidFill>
                  <a:schemeClr val="tx1"/>
                </a:solidFill>
                <a:effectLst/>
                <a:latin typeface="+mj-lt"/>
                <a:ea typeface="Calibri" panose="020F0502020204030204" pitchFamily="34" charset="0"/>
                <a:cs typeface="Times New Roman" panose="02020603050405020304" pitchFamily="18" charset="0"/>
              </a:rPr>
              <a:t>Teoría de los Dos Factores</a:t>
            </a:r>
            <a:r>
              <a:rPr lang="es-CO" kern="100" dirty="0">
                <a:solidFill>
                  <a:schemeClr val="tx1"/>
                </a:solidFill>
                <a:effectLst/>
                <a:latin typeface="+mj-lt"/>
                <a:ea typeface="Calibri" panose="020F0502020204030204" pitchFamily="34" charset="0"/>
                <a:cs typeface="Times New Roman" panose="02020603050405020304" pitchFamily="18" charset="0"/>
              </a:rPr>
              <a:t>, que distingue entre:</a:t>
            </a:r>
          </a:p>
          <a:p>
            <a:pPr marL="342900" lvl="0" indent="-342900" algn="just">
              <a:lnSpc>
                <a:spcPct val="107000"/>
              </a:lnSpc>
              <a:spcAft>
                <a:spcPts val="800"/>
              </a:spcAft>
              <a:buSzPts val="1000"/>
              <a:buFont typeface="Symbol" panose="05050102010706020507" pitchFamily="18" charset="2"/>
              <a:buChar char=""/>
              <a:tabLst>
                <a:tab pos="457200" algn="l"/>
              </a:tabLst>
            </a:pPr>
            <a:r>
              <a:rPr lang="es-CO" b="1" kern="100" dirty="0">
                <a:solidFill>
                  <a:schemeClr val="tx1"/>
                </a:solidFill>
                <a:effectLst/>
                <a:latin typeface="+mj-lt"/>
                <a:ea typeface="Calibri" panose="020F0502020204030204" pitchFamily="34" charset="0"/>
                <a:cs typeface="Times New Roman" panose="02020603050405020304" pitchFamily="18" charset="0"/>
              </a:rPr>
              <a:t>Factores de Higiene</a:t>
            </a:r>
            <a:r>
              <a:rPr lang="es-CO" kern="100" dirty="0">
                <a:solidFill>
                  <a:schemeClr val="tx1"/>
                </a:solidFill>
                <a:effectLst/>
                <a:latin typeface="+mj-lt"/>
                <a:ea typeface="Calibri" panose="020F0502020204030204" pitchFamily="34" charset="0"/>
                <a:cs typeface="Times New Roman" panose="02020603050405020304" pitchFamily="18" charset="0"/>
              </a:rPr>
              <a:t>: Previenen la insatisfacción, como salario, condiciones laborales y relaciones interpersonales. Su ausencia causa insatisfacción, pero su presencia no garantiza satisfacción a largo plazo.</a:t>
            </a:r>
          </a:p>
          <a:p>
            <a:pPr marL="342900" lvl="0" indent="-342900" algn="just">
              <a:lnSpc>
                <a:spcPct val="107000"/>
              </a:lnSpc>
              <a:spcAft>
                <a:spcPts val="800"/>
              </a:spcAft>
              <a:buSzPts val="1000"/>
              <a:buFont typeface="Symbol" panose="05050102010706020507" pitchFamily="18" charset="2"/>
              <a:buChar char=""/>
              <a:tabLst>
                <a:tab pos="457200" algn="l"/>
              </a:tabLst>
            </a:pPr>
            <a:r>
              <a:rPr lang="es-CO" b="1" dirty="0">
                <a:solidFill>
                  <a:schemeClr val="tx1"/>
                </a:solidFill>
                <a:effectLst/>
                <a:latin typeface="+mj-lt"/>
                <a:ea typeface="Calibri" panose="020F0502020204030204" pitchFamily="34" charset="0"/>
              </a:rPr>
              <a:t>Factores de Motivación</a:t>
            </a:r>
            <a:r>
              <a:rPr lang="es-CO" dirty="0">
                <a:solidFill>
                  <a:schemeClr val="tx1"/>
                </a:solidFill>
                <a:effectLst/>
                <a:latin typeface="+mj-lt"/>
                <a:ea typeface="Calibri" panose="020F0502020204030204" pitchFamily="34" charset="0"/>
              </a:rPr>
              <a:t>: Generan satisfacción, como logros, reconocimiento y responsabilidad. Estos factores son esenciales para aumentar la satisfacción laboral</a:t>
            </a:r>
            <a:endParaRPr lang="es-CO" dirty="0">
              <a:solidFill>
                <a:schemeClr val="tx1"/>
              </a:solidFill>
              <a:latin typeface="+mj-lt"/>
            </a:endParaRPr>
          </a:p>
        </p:txBody>
      </p:sp>
      <p:pic>
        <p:nvPicPr>
          <p:cNvPr id="5122" name="Picture 2" descr="Frederick Herzberg Biografía y Libros - Toolshero">
            <a:extLst>
              <a:ext uri="{FF2B5EF4-FFF2-40B4-BE49-F238E27FC236}">
                <a16:creationId xmlns:a16="http://schemas.microsoft.com/office/drawing/2014/main" id="{7F7022E2-30B7-65B5-0B96-C628C869E0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34" r="20499"/>
          <a:stretch/>
        </p:blipFill>
        <p:spPr bwMode="auto">
          <a:xfrm>
            <a:off x="5996384" y="1573109"/>
            <a:ext cx="2391260" cy="243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6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CCBDD-DCC2-F9C1-32B1-FC0EAC2A31BC}"/>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ADC8007-48A9-D2AE-13CA-1E0446A41747}"/>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EEC19F05-CD87-48BA-0AD7-05D306BA311E}"/>
              </a:ext>
            </a:extLst>
          </p:cNvPr>
          <p:cNvSpPr txBox="1"/>
          <p:nvPr/>
        </p:nvSpPr>
        <p:spPr>
          <a:xfrm>
            <a:off x="507076" y="533582"/>
            <a:ext cx="7672648" cy="1627112"/>
          </a:xfrm>
          <a:prstGeom prst="rect">
            <a:avLst/>
          </a:prstGeom>
          <a:noFill/>
        </p:spPr>
        <p:txBody>
          <a:bodyPr wrap="square">
            <a:spAutoFit/>
          </a:bodyPr>
          <a:lstStyle/>
          <a:p>
            <a:pPr algn="just">
              <a:lnSpc>
                <a:spcPct val="107000"/>
              </a:lnSpc>
              <a:spcAft>
                <a:spcPts val="800"/>
              </a:spcAft>
              <a:buNone/>
            </a:pPr>
            <a:r>
              <a:rPr lang="es-CO" sz="1800" b="1" kern="100" dirty="0">
                <a:effectLst/>
                <a:latin typeface="+mj-lt"/>
                <a:ea typeface="Calibri" panose="020F0502020204030204" pitchFamily="34" charset="0"/>
                <a:cs typeface="Times New Roman" panose="02020603050405020304" pitchFamily="18" charset="0"/>
              </a:rPr>
              <a:t>Conclusión</a:t>
            </a:r>
            <a:endParaRPr lang="es-CO" sz="18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CO" sz="1400" kern="100" dirty="0">
                <a:effectLst/>
                <a:latin typeface="+mj-lt"/>
                <a:ea typeface="Calibri" panose="020F0502020204030204" pitchFamily="34" charset="0"/>
                <a:cs typeface="Times New Roman" panose="02020603050405020304" pitchFamily="18" charset="0"/>
              </a:rPr>
              <a:t>La Escuela Neo-Humano-Relacionista destaca la importancia del factor humano en la administración, sugiriendo que la comprensión de las necesidades y motivaciones de los empleados es crucial para el éxito organizacional. Este enfoque ha evolucionado hacia una administración más participativa y centrada en el bienestar de los trabajadores, integrando sus objetivos personales con los de la organización.</a:t>
            </a:r>
            <a:endParaRPr lang="es-CO" sz="11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9074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5FCD-1FF1-AB8F-1CCB-12ED53EFC44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F15974D-B2BF-C37D-5117-B5348DADD2C4}"/>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5EED517B-ACAB-4D91-C29B-A2D76372F097}"/>
              </a:ext>
            </a:extLst>
          </p:cNvPr>
          <p:cNvSpPr txBox="1"/>
          <p:nvPr/>
        </p:nvSpPr>
        <p:spPr>
          <a:xfrm>
            <a:off x="2269375" y="269547"/>
            <a:ext cx="4605250" cy="461665"/>
          </a:xfrm>
          <a:prstGeom prst="rect">
            <a:avLst/>
          </a:prstGeom>
          <a:noFill/>
        </p:spPr>
        <p:txBody>
          <a:bodyPr wrap="square">
            <a:spAutoFit/>
          </a:bodyPr>
          <a:lstStyle/>
          <a:p>
            <a:r>
              <a:rPr lang="es-CO" sz="2400" b="1" dirty="0">
                <a:latin typeface="+mj-lt"/>
              </a:rPr>
              <a:t>ESCUELA NEO-CLÁSICA</a:t>
            </a:r>
          </a:p>
        </p:txBody>
      </p:sp>
      <p:sp>
        <p:nvSpPr>
          <p:cNvPr id="5" name="CuadroTexto 4">
            <a:extLst>
              <a:ext uri="{FF2B5EF4-FFF2-40B4-BE49-F238E27FC236}">
                <a16:creationId xmlns:a16="http://schemas.microsoft.com/office/drawing/2014/main" id="{F4C2239C-0A43-9EA6-ACE6-96523AC102F5}"/>
              </a:ext>
            </a:extLst>
          </p:cNvPr>
          <p:cNvSpPr txBox="1"/>
          <p:nvPr/>
        </p:nvSpPr>
        <p:spPr>
          <a:xfrm>
            <a:off x="790223" y="913408"/>
            <a:ext cx="7258753" cy="2246769"/>
          </a:xfrm>
          <a:prstGeom prst="rect">
            <a:avLst/>
          </a:prstGeom>
          <a:noFill/>
        </p:spPr>
        <p:txBody>
          <a:bodyPr wrap="square">
            <a:spAutoFit/>
          </a:bodyPr>
          <a:lstStyle/>
          <a:p>
            <a:pPr algn="just">
              <a:buNone/>
            </a:pPr>
            <a:r>
              <a:rPr lang="es-ES" b="0" i="0" dirty="0">
                <a:solidFill>
                  <a:schemeClr val="tx1"/>
                </a:solidFill>
                <a:effectLst/>
                <a:latin typeface="+mj-lt"/>
              </a:rPr>
              <a:t>La </a:t>
            </a:r>
            <a:r>
              <a:rPr lang="es-ES" i="0" dirty="0">
                <a:solidFill>
                  <a:schemeClr val="tx1"/>
                </a:solidFill>
                <a:effectLst/>
                <a:latin typeface="+mj-lt"/>
              </a:rPr>
              <a:t>Escuela</a:t>
            </a:r>
            <a:r>
              <a:rPr lang="es-ES" b="1" i="0" dirty="0">
                <a:solidFill>
                  <a:schemeClr val="tx1"/>
                </a:solidFill>
                <a:effectLst/>
                <a:latin typeface="+mj-lt"/>
              </a:rPr>
              <a:t> </a:t>
            </a:r>
            <a:r>
              <a:rPr lang="es-ES" i="0" dirty="0">
                <a:solidFill>
                  <a:schemeClr val="tx1"/>
                </a:solidFill>
                <a:effectLst/>
                <a:latin typeface="+mj-lt"/>
              </a:rPr>
              <a:t>Neoclásica</a:t>
            </a:r>
            <a:r>
              <a:rPr lang="es-ES" b="0" i="0" dirty="0">
                <a:solidFill>
                  <a:schemeClr val="tx1"/>
                </a:solidFill>
                <a:effectLst/>
                <a:latin typeface="+mj-lt"/>
              </a:rPr>
              <a:t> surge después de la Segunda Guerra Mundial, adaptando y redefiniendo conceptos de autores clásicos como Taylor y Fayol. Este enfoque considera factores como la expansión económica de Estados Unidos, la concentración económica y la evolución tecnológica, lo que ha llevado a cambios significativos en las empresas, como mayor automatización, un aumento en la cantidad de trabajadores y una multiplicidad de objetivos a alcanzar. A pesar de estos cambios, persisten características de la administración clásica, como la búsqueda de eficiencia y una estructura de dirección rígida.</a:t>
            </a:r>
          </a:p>
          <a:p>
            <a:pPr algn="just">
              <a:buNone/>
            </a:pPr>
            <a:br>
              <a:rPr lang="es-ES" dirty="0">
                <a:solidFill>
                  <a:schemeClr val="tx1"/>
                </a:solidFill>
                <a:latin typeface="+mj-lt"/>
              </a:rPr>
            </a:br>
            <a:endParaRPr lang="es-CO" dirty="0">
              <a:solidFill>
                <a:schemeClr val="tx1"/>
              </a:solidFill>
              <a:latin typeface="+mj-lt"/>
            </a:endParaRPr>
          </a:p>
        </p:txBody>
      </p:sp>
      <p:pic>
        <p:nvPicPr>
          <p:cNvPr id="3074" name="Picture 2" descr="Escuela neoclásica de la administración • gestiopolis">
            <a:extLst>
              <a:ext uri="{FF2B5EF4-FFF2-40B4-BE49-F238E27FC236}">
                <a16:creationId xmlns:a16="http://schemas.microsoft.com/office/drawing/2014/main" id="{5B1E3CCB-14EE-6174-F891-12D4CC5B8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735" y="2571750"/>
            <a:ext cx="2084858" cy="162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6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14BAE-A3C3-18D3-6C54-7B9C6DE75F7C}"/>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843D2265-6173-8189-DAB9-5F098E7CF1D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2" descr="TEORÍA BUROCRÁTICA DE LA ADMINISTRACION – Negocios Internacionales">
            <a:extLst>
              <a:ext uri="{FF2B5EF4-FFF2-40B4-BE49-F238E27FC236}">
                <a16:creationId xmlns:a16="http://schemas.microsoft.com/office/drawing/2014/main" id="{87D572EB-963C-4E23-D91A-9ECCE0124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83" y="2414210"/>
            <a:ext cx="2421176" cy="181588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1CBE871-24A6-E0C5-B194-ED4892C14521}"/>
              </a:ext>
            </a:extLst>
          </p:cNvPr>
          <p:cNvSpPr txBox="1"/>
          <p:nvPr/>
        </p:nvSpPr>
        <p:spPr>
          <a:xfrm>
            <a:off x="2269375" y="269547"/>
            <a:ext cx="4605250" cy="461665"/>
          </a:xfrm>
          <a:prstGeom prst="rect">
            <a:avLst/>
          </a:prstGeom>
          <a:noFill/>
        </p:spPr>
        <p:txBody>
          <a:bodyPr wrap="square">
            <a:spAutoFit/>
          </a:bodyPr>
          <a:lstStyle/>
          <a:p>
            <a:r>
              <a:rPr lang="es-CO" sz="2400" b="1" dirty="0">
                <a:latin typeface="+mj-lt"/>
              </a:rPr>
              <a:t>TEORÍA DE LA BUROCRACIA </a:t>
            </a:r>
          </a:p>
        </p:txBody>
      </p:sp>
      <p:sp>
        <p:nvSpPr>
          <p:cNvPr id="9" name="CuadroTexto 8">
            <a:extLst>
              <a:ext uri="{FF2B5EF4-FFF2-40B4-BE49-F238E27FC236}">
                <a16:creationId xmlns:a16="http://schemas.microsoft.com/office/drawing/2014/main" id="{2FA027D3-A2BB-2D45-A060-F3FE6162216A}"/>
              </a:ext>
            </a:extLst>
          </p:cNvPr>
          <p:cNvSpPr txBox="1"/>
          <p:nvPr/>
        </p:nvSpPr>
        <p:spPr>
          <a:xfrm>
            <a:off x="327377" y="857245"/>
            <a:ext cx="7936089" cy="1815882"/>
          </a:xfrm>
          <a:prstGeom prst="rect">
            <a:avLst/>
          </a:prstGeom>
          <a:noFill/>
        </p:spPr>
        <p:txBody>
          <a:bodyPr wrap="square">
            <a:spAutoFit/>
          </a:bodyPr>
          <a:lstStyle/>
          <a:p>
            <a:pPr algn="l"/>
            <a:r>
              <a:rPr lang="es-ES" b="1" i="0" dirty="0">
                <a:solidFill>
                  <a:schemeClr val="tx1"/>
                </a:solidFill>
                <a:effectLst/>
                <a:latin typeface="+mj-lt"/>
              </a:rPr>
              <a:t>Teoría de la burocracia</a:t>
            </a:r>
            <a:endParaRPr lang="es-ES" b="0" i="0" dirty="0">
              <a:solidFill>
                <a:schemeClr val="tx1"/>
              </a:solidFill>
              <a:effectLst/>
              <a:latin typeface="+mj-lt"/>
            </a:endParaRPr>
          </a:p>
          <a:p>
            <a:pPr marL="742950" lvl="1" indent="-285750" algn="l">
              <a:buFont typeface="+mj-lt"/>
              <a:buAutoNum type="arabicPeriod"/>
            </a:pPr>
            <a:r>
              <a:rPr lang="es-ES" b="0" i="0" dirty="0">
                <a:solidFill>
                  <a:schemeClr val="tx1"/>
                </a:solidFill>
                <a:effectLst/>
                <a:latin typeface="+mj-lt"/>
              </a:rPr>
              <a:t>Desarrollada a finales de la década de 1950, esta teoría se centra en el comportamiento humano y busca equilibrar los recursos de la empresa.</a:t>
            </a:r>
          </a:p>
          <a:p>
            <a:pPr marL="742950" lvl="1" indent="-285750" algn="l">
              <a:buFont typeface="+mj-lt"/>
              <a:buAutoNum type="arabicPeriod"/>
            </a:pPr>
            <a:r>
              <a:rPr lang="es-ES" b="0" i="0" dirty="0">
                <a:solidFill>
                  <a:schemeClr val="tx1"/>
                </a:solidFill>
                <a:effectLst/>
                <a:latin typeface="+mj-lt"/>
              </a:rPr>
              <a:t>Analiza las relaciones entre la organización formal e informal, así como entre los objetivos empresariales y personales.</a:t>
            </a:r>
          </a:p>
          <a:p>
            <a:pPr marL="742950" lvl="1" indent="-285750" algn="l">
              <a:buFont typeface="+mj-lt"/>
              <a:buAutoNum type="arabicPeriod"/>
            </a:pPr>
            <a:r>
              <a:rPr lang="es-ES" b="0" i="0" dirty="0">
                <a:solidFill>
                  <a:schemeClr val="tx1"/>
                </a:solidFill>
                <a:effectLst/>
                <a:latin typeface="+mj-lt"/>
              </a:rPr>
              <a:t>Propone cuatro elementos comunes en las empresas: autoridad, comunicación, estructura de comportamiento y formalización.</a:t>
            </a:r>
          </a:p>
          <a:p>
            <a:pPr marL="457200" lvl="1" algn="l"/>
            <a:endParaRPr lang="es-ES" b="0" i="0" dirty="0">
              <a:solidFill>
                <a:schemeClr val="tx1"/>
              </a:solidFill>
              <a:effectLst/>
              <a:latin typeface="+mj-lt"/>
            </a:endParaRPr>
          </a:p>
        </p:txBody>
      </p:sp>
    </p:spTree>
    <p:extLst>
      <p:ext uri="{BB962C8B-B14F-4D97-AF65-F5344CB8AC3E}">
        <p14:creationId xmlns:p14="http://schemas.microsoft.com/office/powerpoint/2010/main" val="3884871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9C8CC-C33A-5503-CE5D-46BFDBF3142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C83A3E-EB05-A7D9-3D7D-52097DE2EAE4}"/>
              </a:ext>
            </a:extLst>
          </p:cNvPr>
          <p:cNvSpPr txBox="1"/>
          <p:nvPr/>
        </p:nvSpPr>
        <p:spPr>
          <a:xfrm>
            <a:off x="479778" y="515807"/>
            <a:ext cx="5762978" cy="3016210"/>
          </a:xfrm>
          <a:prstGeom prst="rect">
            <a:avLst/>
          </a:prstGeom>
          <a:noFill/>
        </p:spPr>
        <p:txBody>
          <a:bodyPr wrap="square">
            <a:spAutoFit/>
          </a:bodyPr>
          <a:lstStyle/>
          <a:p>
            <a:pPr algn="just">
              <a:buNone/>
            </a:pPr>
            <a:r>
              <a:rPr lang="es-ES" sz="1800" b="1" i="0" dirty="0">
                <a:solidFill>
                  <a:schemeClr val="tx1"/>
                </a:solidFill>
                <a:effectLst/>
                <a:latin typeface="+mj-lt"/>
              </a:rPr>
              <a:t>MAX WEBER (1864-1920)</a:t>
            </a:r>
          </a:p>
          <a:p>
            <a:pPr algn="just">
              <a:buNone/>
            </a:pPr>
            <a:endParaRPr lang="es-ES" sz="1800" b="1" i="0" dirty="0">
              <a:solidFill>
                <a:schemeClr val="tx1"/>
              </a:solidFill>
              <a:effectLst/>
              <a:latin typeface="+mj-lt"/>
            </a:endParaRPr>
          </a:p>
          <a:p>
            <a:pPr algn="just">
              <a:buNone/>
            </a:pPr>
            <a:r>
              <a:rPr lang="es-ES" b="0" i="0" dirty="0">
                <a:solidFill>
                  <a:schemeClr val="tx1"/>
                </a:solidFill>
                <a:effectLst/>
                <a:latin typeface="+mj-lt"/>
              </a:rPr>
              <a:t>Max Weber, principal representante de la Teoría de la Burocracia, realizó importantes aportaciones, incluyendo:</a:t>
            </a:r>
          </a:p>
          <a:p>
            <a:pPr algn="just"/>
            <a:r>
              <a:rPr lang="es-ES" b="1" i="0" dirty="0">
                <a:solidFill>
                  <a:schemeClr val="tx1"/>
                </a:solidFill>
                <a:effectLst/>
                <a:latin typeface="+mj-lt"/>
              </a:rPr>
              <a:t>Tipos de Autoridad </a:t>
            </a:r>
            <a:r>
              <a:rPr lang="es-ES" b="0" i="0" dirty="0">
                <a:solidFill>
                  <a:schemeClr val="tx1"/>
                </a:solidFill>
                <a:effectLst/>
                <a:latin typeface="+mj-lt"/>
              </a:rPr>
              <a:t>:</a:t>
            </a:r>
          </a:p>
          <a:p>
            <a:pPr marL="742950" lvl="1" indent="-285750" algn="just">
              <a:buFont typeface="Arial" panose="020B0604020202020204" pitchFamily="34" charset="0"/>
              <a:buChar char="•"/>
            </a:pPr>
            <a:r>
              <a:rPr lang="es-ES" b="1" i="0" dirty="0">
                <a:solidFill>
                  <a:schemeClr val="tx1"/>
                </a:solidFill>
                <a:effectLst/>
                <a:latin typeface="+mj-lt"/>
              </a:rPr>
              <a:t>Tradicional </a:t>
            </a:r>
            <a:r>
              <a:rPr lang="es-ES" b="0" i="0" dirty="0">
                <a:solidFill>
                  <a:schemeClr val="tx1"/>
                </a:solidFill>
                <a:effectLst/>
                <a:latin typeface="+mj-lt"/>
              </a:rPr>
              <a:t>: Basada en costumbres y prácticas históricas.</a:t>
            </a:r>
          </a:p>
          <a:p>
            <a:pPr marL="742950" lvl="1" indent="-285750" algn="just">
              <a:buFont typeface="Arial" panose="020B0604020202020204" pitchFamily="34" charset="0"/>
              <a:buChar char="•"/>
            </a:pPr>
            <a:r>
              <a:rPr lang="es-ES" b="1" i="0" dirty="0">
                <a:solidFill>
                  <a:schemeClr val="tx1"/>
                </a:solidFill>
                <a:effectLst/>
                <a:latin typeface="+mj-lt"/>
              </a:rPr>
              <a:t>Carismática </a:t>
            </a:r>
            <a:r>
              <a:rPr lang="es-ES" b="0" i="0" dirty="0">
                <a:solidFill>
                  <a:schemeClr val="tx1"/>
                </a:solidFill>
                <a:effectLst/>
                <a:latin typeface="+mj-lt"/>
              </a:rPr>
              <a:t>: Derivada de la influencia personal del líder.</a:t>
            </a:r>
          </a:p>
          <a:p>
            <a:pPr marL="742950" lvl="1" indent="-285750" algn="just">
              <a:buFont typeface="Arial" panose="020B0604020202020204" pitchFamily="34" charset="0"/>
              <a:buChar char="•"/>
            </a:pPr>
            <a:r>
              <a:rPr lang="es-ES" b="1" i="0" dirty="0">
                <a:solidFill>
                  <a:schemeClr val="tx1"/>
                </a:solidFill>
                <a:effectLst/>
                <a:latin typeface="+mj-lt"/>
              </a:rPr>
              <a:t>Racional-legal </a:t>
            </a:r>
            <a:r>
              <a:rPr lang="es-ES" b="0" i="0" dirty="0">
                <a:solidFill>
                  <a:schemeClr val="tx1"/>
                </a:solidFill>
                <a:effectLst/>
                <a:latin typeface="+mj-lt"/>
              </a:rPr>
              <a:t>: Fundada en normas y leyes aceptadas racionalmente.</a:t>
            </a:r>
          </a:p>
          <a:p>
            <a:pPr algn="just"/>
            <a:r>
              <a:rPr lang="es-ES" b="0" i="0" dirty="0">
                <a:solidFill>
                  <a:schemeClr val="tx1"/>
                </a:solidFill>
                <a:effectLst/>
                <a:latin typeface="+mj-lt"/>
              </a:rPr>
              <a:t>Weber argumenta que la autoridad debe estar determinada por los puestos y no por las personas, transformando el concepto clásico de autoridad en uno legal. Considere que la burocracia es el medio más eficaz para maximizar la eficiencia y el rendimiento organizacional.</a:t>
            </a:r>
          </a:p>
        </p:txBody>
      </p:sp>
      <p:pic>
        <p:nvPicPr>
          <p:cNvPr id="4" name="Imagen 3">
            <a:extLst>
              <a:ext uri="{FF2B5EF4-FFF2-40B4-BE49-F238E27FC236}">
                <a16:creationId xmlns:a16="http://schemas.microsoft.com/office/drawing/2014/main" id="{AD471362-BD9F-FCB9-4894-07BEE65095E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Max Weber - Wikipedia, la enciclopedia libre">
            <a:extLst>
              <a:ext uri="{FF2B5EF4-FFF2-40B4-BE49-F238E27FC236}">
                <a16:creationId xmlns:a16="http://schemas.microsoft.com/office/drawing/2014/main" id="{BCDB08DF-4720-EFBD-3B76-7F54A61C5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761" y="1140178"/>
            <a:ext cx="2009461" cy="239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3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7CB8A1C-07D8-96B6-2458-493244217EDB}"/>
              </a:ext>
            </a:extLst>
          </p:cNvPr>
          <p:cNvPicPr>
            <a:picLocks noChangeAspect="1"/>
          </p:cNvPicPr>
          <p:nvPr/>
        </p:nvPicPr>
        <p:blipFill>
          <a:blip r:embed="rId2"/>
          <a:stretch>
            <a:fillRect/>
          </a:stretch>
        </p:blipFill>
        <p:spPr>
          <a:xfrm>
            <a:off x="0" y="-1"/>
            <a:ext cx="9144000" cy="5249333"/>
          </a:xfrm>
          <a:prstGeom prst="rect">
            <a:avLst/>
          </a:prstGeom>
        </p:spPr>
      </p:pic>
      <p:pic>
        <p:nvPicPr>
          <p:cNvPr id="12" name="Imagen 11">
            <a:extLst>
              <a:ext uri="{FF2B5EF4-FFF2-40B4-BE49-F238E27FC236}">
                <a16:creationId xmlns:a16="http://schemas.microsoft.com/office/drawing/2014/main" id="{01659805-B918-1F70-2090-56684B593413}"/>
              </a:ext>
            </a:extLst>
          </p:cNvPr>
          <p:cNvPicPr>
            <a:picLocks noChangeAspect="1"/>
          </p:cNvPicPr>
          <p:nvPr/>
        </p:nvPicPr>
        <p:blipFill>
          <a:blip r:embed="rId3"/>
          <a:stretch>
            <a:fillRect/>
          </a:stretch>
        </p:blipFill>
        <p:spPr>
          <a:xfrm>
            <a:off x="0" y="0"/>
            <a:ext cx="9144000" cy="5249331"/>
          </a:xfrm>
          <a:prstGeom prst="rect">
            <a:avLst/>
          </a:prstGeom>
        </p:spPr>
      </p:pic>
    </p:spTree>
    <p:extLst>
      <p:ext uri="{BB962C8B-B14F-4D97-AF65-F5344CB8AC3E}">
        <p14:creationId xmlns:p14="http://schemas.microsoft.com/office/powerpoint/2010/main" val="955786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25E0D3-DD35-B358-B420-759649FFC75E}"/>
              </a:ext>
            </a:extLst>
          </p:cNvPr>
          <p:cNvSpPr txBox="1"/>
          <p:nvPr/>
        </p:nvSpPr>
        <p:spPr>
          <a:xfrm>
            <a:off x="293512" y="335184"/>
            <a:ext cx="6592711" cy="2954655"/>
          </a:xfrm>
          <a:prstGeom prst="rect">
            <a:avLst/>
          </a:prstGeom>
          <a:noFill/>
        </p:spPr>
        <p:txBody>
          <a:bodyPr wrap="square">
            <a:spAutoFit/>
          </a:bodyPr>
          <a:lstStyle/>
          <a:p>
            <a:pPr algn="just">
              <a:buNone/>
            </a:pPr>
            <a:r>
              <a:rPr lang="es-ES" sz="1600" b="1" i="0" dirty="0">
                <a:solidFill>
                  <a:schemeClr val="tx1"/>
                </a:solidFill>
                <a:effectLst/>
                <a:latin typeface="+mj-lt"/>
              </a:rPr>
              <a:t>Ventajas del Modelo Burocrático</a:t>
            </a:r>
          </a:p>
          <a:p>
            <a:pPr algn="just">
              <a:buFont typeface="Arial" panose="020B0604020202020204" pitchFamily="34" charset="0"/>
              <a:buChar char="•"/>
            </a:pPr>
            <a:r>
              <a:rPr lang="es-ES" b="0" i="0" dirty="0">
                <a:solidFill>
                  <a:schemeClr val="tx1"/>
                </a:solidFill>
                <a:effectLst/>
                <a:latin typeface="+mj-lt"/>
              </a:rPr>
              <a:t>Promueve la realización del ser humano al prevenir abusos de poder.</a:t>
            </a:r>
          </a:p>
          <a:p>
            <a:pPr algn="just">
              <a:buFont typeface="Arial" panose="020B0604020202020204" pitchFamily="34" charset="0"/>
              <a:buChar char="•"/>
            </a:pPr>
            <a:r>
              <a:rPr lang="es-ES" b="0" i="0" dirty="0">
                <a:solidFill>
                  <a:schemeClr val="tx1"/>
                </a:solidFill>
                <a:effectLst/>
                <a:latin typeface="+mj-lt"/>
              </a:rPr>
              <a:t>Mejora la eficiencia mediante métodos de selección de personal más efectivos.</a:t>
            </a:r>
          </a:p>
          <a:p>
            <a:pPr algn="just">
              <a:buFont typeface="Arial" panose="020B0604020202020204" pitchFamily="34" charset="0"/>
              <a:buChar char="•"/>
            </a:pPr>
            <a:r>
              <a:rPr lang="es-ES" b="0" i="0" dirty="0">
                <a:solidFill>
                  <a:schemeClr val="tx1"/>
                </a:solidFill>
                <a:effectLst/>
                <a:latin typeface="+mj-lt"/>
              </a:rPr>
              <a:t>Fomenta la separación entre la vida personal y las actividades laborales.</a:t>
            </a:r>
          </a:p>
          <a:p>
            <a:pPr algn="just">
              <a:buFont typeface="Arial" panose="020B0604020202020204" pitchFamily="34" charset="0"/>
              <a:buChar char="•"/>
            </a:pPr>
            <a:r>
              <a:rPr lang="es-ES" b="0" i="0" dirty="0">
                <a:solidFill>
                  <a:schemeClr val="tx1"/>
                </a:solidFill>
                <a:effectLst/>
                <a:latin typeface="+mj-lt"/>
              </a:rPr>
              <a:t>Aumente la confiabilidad al operar bajo reglas conocidas.</a:t>
            </a:r>
          </a:p>
          <a:p>
            <a:pPr algn="just">
              <a:buFont typeface="Arial" panose="020B0604020202020204" pitchFamily="34" charset="0"/>
              <a:buChar char="•"/>
            </a:pPr>
            <a:r>
              <a:rPr lang="es-ES" b="0" i="0" dirty="0">
                <a:solidFill>
                  <a:schemeClr val="tx1"/>
                </a:solidFill>
                <a:effectLst/>
                <a:latin typeface="+mj-lt"/>
              </a:rPr>
              <a:t>Garantizar consistencia en la toma de decisiones, considerando circunstancias similares.</a:t>
            </a:r>
          </a:p>
          <a:p>
            <a:pPr algn="just">
              <a:buFont typeface="Arial" panose="020B0604020202020204" pitchFamily="34" charset="0"/>
              <a:buChar char="•"/>
            </a:pPr>
            <a:endParaRPr lang="es-ES" b="0" i="0" dirty="0">
              <a:solidFill>
                <a:schemeClr val="tx1"/>
              </a:solidFill>
              <a:effectLst/>
              <a:latin typeface="+mj-lt"/>
            </a:endParaRPr>
          </a:p>
          <a:p>
            <a:pPr algn="just">
              <a:buNone/>
            </a:pPr>
            <a:r>
              <a:rPr lang="es-ES" sz="1600" b="1" i="0" dirty="0">
                <a:solidFill>
                  <a:schemeClr val="tx1"/>
                </a:solidFill>
                <a:effectLst/>
                <a:latin typeface="+mj-lt"/>
              </a:rPr>
              <a:t>Conclusión</a:t>
            </a:r>
          </a:p>
          <a:p>
            <a:pPr algn="just"/>
            <a:r>
              <a:rPr lang="es-ES" b="0" i="0" dirty="0">
                <a:solidFill>
                  <a:schemeClr val="tx1"/>
                </a:solidFill>
                <a:effectLst/>
                <a:latin typeface="+mj-lt"/>
              </a:rPr>
              <a:t>La Escuela Neoclásica representa una evolución del pensamiento administrativo, adaptando principios clásicos a las nuevas realidades del entorno empresarial, con un enfoque en la eficiencia, la estructura organizativa y el comportamiento humano.</a:t>
            </a:r>
          </a:p>
        </p:txBody>
      </p:sp>
      <p:pic>
        <p:nvPicPr>
          <p:cNvPr id="4" name="Imagen 3">
            <a:extLst>
              <a:ext uri="{FF2B5EF4-FFF2-40B4-BE49-F238E27FC236}">
                <a16:creationId xmlns:a16="http://schemas.microsoft.com/office/drawing/2014/main" id="{2FC71E62-68A4-3C04-5FE8-9D416339429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0E5E1659-CE5E-EB96-7DAB-796409BF2140}"/>
              </a:ext>
            </a:extLst>
          </p:cNvPr>
          <p:cNvPicPr>
            <a:picLocks noChangeAspect="1"/>
          </p:cNvPicPr>
          <p:nvPr/>
        </p:nvPicPr>
        <p:blipFill>
          <a:blip r:embed="rId3"/>
          <a:srcRect r="1445"/>
          <a:stretch/>
        </p:blipFill>
        <p:spPr>
          <a:xfrm>
            <a:off x="6841066" y="445616"/>
            <a:ext cx="2088445" cy="2950897"/>
          </a:xfrm>
          <a:prstGeom prst="rect">
            <a:avLst/>
          </a:prstGeom>
        </p:spPr>
      </p:pic>
    </p:spTree>
    <p:extLst>
      <p:ext uri="{BB962C8B-B14F-4D97-AF65-F5344CB8AC3E}">
        <p14:creationId xmlns:p14="http://schemas.microsoft.com/office/powerpoint/2010/main" val="1223605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E52D6-AA47-B568-0C91-C5D473D29EC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CFEBBBB-432F-31C9-CCEF-859584932B35}"/>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35A6BD72-870F-8C92-E3AC-3608C8E7D293}"/>
              </a:ext>
            </a:extLst>
          </p:cNvPr>
          <p:cNvSpPr txBox="1"/>
          <p:nvPr/>
        </p:nvSpPr>
        <p:spPr>
          <a:xfrm>
            <a:off x="203507" y="532957"/>
            <a:ext cx="8500534" cy="1723549"/>
          </a:xfrm>
          <a:prstGeom prst="rect">
            <a:avLst/>
          </a:prstGeom>
          <a:noFill/>
        </p:spPr>
        <p:txBody>
          <a:bodyPr wrap="square">
            <a:spAutoFit/>
          </a:bodyPr>
          <a:lstStyle/>
          <a:p>
            <a:pPr algn="ctr">
              <a:buNone/>
            </a:pPr>
            <a:r>
              <a:rPr lang="es-ES" b="1" i="0" dirty="0">
                <a:solidFill>
                  <a:schemeClr val="tx1"/>
                </a:solidFill>
                <a:effectLst/>
                <a:latin typeface="+mj-lt"/>
              </a:rPr>
              <a:t> </a:t>
            </a:r>
            <a:r>
              <a:rPr lang="es-ES" sz="1800" b="1" i="0" dirty="0">
                <a:solidFill>
                  <a:schemeClr val="tx1"/>
                </a:solidFill>
                <a:effectLst/>
                <a:latin typeface="+mj-lt"/>
              </a:rPr>
              <a:t>ADMINISTRACIÓN POR OBJETIVOS (APO)</a:t>
            </a:r>
          </a:p>
          <a:p>
            <a:pPr algn="ctr">
              <a:buNone/>
            </a:pPr>
            <a:endParaRPr lang="es-ES" sz="1800" b="1" i="0" dirty="0">
              <a:solidFill>
                <a:schemeClr val="tx1"/>
              </a:solidFill>
              <a:effectLst/>
              <a:latin typeface="+mj-lt"/>
            </a:endParaRPr>
          </a:p>
          <a:p>
            <a:pPr algn="just"/>
            <a:r>
              <a:rPr lang="es-ES" b="0" i="0" dirty="0">
                <a:solidFill>
                  <a:schemeClr val="tx1"/>
                </a:solidFill>
                <a:effectLst/>
                <a:latin typeface="+mj-lt"/>
              </a:rPr>
              <a:t>La </a:t>
            </a:r>
            <a:r>
              <a:rPr lang="es-ES" b="1" i="0" dirty="0">
                <a:solidFill>
                  <a:schemeClr val="tx1"/>
                </a:solidFill>
                <a:effectLst/>
                <a:latin typeface="+mj-lt"/>
              </a:rPr>
              <a:t>Administración por Objetivos (APO) </a:t>
            </a:r>
            <a:r>
              <a:rPr lang="es-ES" b="0" i="0" dirty="0">
                <a:solidFill>
                  <a:schemeClr val="tx1"/>
                </a:solidFill>
                <a:effectLst/>
                <a:latin typeface="+mj-lt"/>
              </a:rPr>
              <a:t>es una técnica de dirección que se centra en la planeación y el control administrativo, fundamentada en la necesidad de que las empresas definan claramente qué negocio desean realizar y cuáles son sus metas. Este proceso implica que el gerente general y los gerentes de áreas identifiquen objetivos comunes, establezcan áreas de responsabilidad y utilicen estos objetivos como guías para la operación de la empresa (Chiavenato, 2010).</a:t>
            </a:r>
          </a:p>
        </p:txBody>
      </p:sp>
      <p:sp>
        <p:nvSpPr>
          <p:cNvPr id="7" name="CuadroTexto 6">
            <a:extLst>
              <a:ext uri="{FF2B5EF4-FFF2-40B4-BE49-F238E27FC236}">
                <a16:creationId xmlns:a16="http://schemas.microsoft.com/office/drawing/2014/main" id="{E1DAE689-C635-0BB1-4081-F642A823EED0}"/>
              </a:ext>
            </a:extLst>
          </p:cNvPr>
          <p:cNvSpPr txBox="1"/>
          <p:nvPr/>
        </p:nvSpPr>
        <p:spPr>
          <a:xfrm>
            <a:off x="203507" y="2338766"/>
            <a:ext cx="5610271" cy="1384995"/>
          </a:xfrm>
          <a:prstGeom prst="rect">
            <a:avLst/>
          </a:prstGeom>
          <a:noFill/>
        </p:spPr>
        <p:txBody>
          <a:bodyPr wrap="square">
            <a:spAutoFit/>
          </a:bodyPr>
          <a:lstStyle/>
          <a:p>
            <a:pPr algn="just">
              <a:buNone/>
            </a:pPr>
            <a:r>
              <a:rPr lang="es-ES" b="1" i="0" dirty="0">
                <a:solidFill>
                  <a:schemeClr val="tx1"/>
                </a:solidFill>
                <a:effectLst/>
                <a:latin typeface="+mj-lt"/>
              </a:rPr>
              <a:t>Orígenes y Desarrollo</a:t>
            </a:r>
          </a:p>
          <a:p>
            <a:pPr algn="just"/>
            <a:r>
              <a:rPr lang="es-ES" b="0" i="0" dirty="0">
                <a:solidFill>
                  <a:schemeClr val="tx1"/>
                </a:solidFill>
                <a:effectLst/>
                <a:latin typeface="+mj-lt"/>
              </a:rPr>
              <a:t>La APO ganó popularidad en la década de 1950, siendo Peter Drucker su principal exponente. Drucker es reconocido como un teórico influyente en el capitalismo moderno, promoviendo la descentralización de decisiones, el autocontrol y la autoevaluación en las diferentes áreas de la empresa</a:t>
            </a:r>
          </a:p>
        </p:txBody>
      </p:sp>
      <p:pic>
        <p:nvPicPr>
          <p:cNvPr id="1028" name="Picture 4" descr="QUÉ ES LA ADMINISTRACIÓN POR OBJETIVOS? - SOFTWARE DE RECURSOS HUMANOS  PREMIADO | De Vacantes a Prenomina">
            <a:extLst>
              <a:ext uri="{FF2B5EF4-FFF2-40B4-BE49-F238E27FC236}">
                <a16:creationId xmlns:a16="http://schemas.microsoft.com/office/drawing/2014/main" id="{359E45C5-CA0D-B907-CC2C-567193B7D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717" y="2283220"/>
            <a:ext cx="2585324" cy="172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942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991A-5F9C-F414-14BB-37BDB1138A7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5D8B221-8216-702C-5EC3-9AD1D1C89F36}"/>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B4E7E768-59A4-8BAD-681B-BF1861559138}"/>
              </a:ext>
            </a:extLst>
          </p:cNvPr>
          <p:cNvSpPr txBox="1"/>
          <p:nvPr/>
        </p:nvSpPr>
        <p:spPr>
          <a:xfrm>
            <a:off x="412045" y="383598"/>
            <a:ext cx="8319910" cy="3600986"/>
          </a:xfrm>
          <a:prstGeom prst="rect">
            <a:avLst/>
          </a:prstGeom>
          <a:noFill/>
        </p:spPr>
        <p:txBody>
          <a:bodyPr wrap="square">
            <a:spAutoFit/>
          </a:bodyPr>
          <a:lstStyle/>
          <a:p>
            <a:pPr algn="just">
              <a:buNone/>
            </a:pPr>
            <a:r>
              <a:rPr lang="es-ES" sz="1600" b="1" i="0" dirty="0">
                <a:solidFill>
                  <a:schemeClr val="tx1"/>
                </a:solidFill>
                <a:effectLst/>
                <a:latin typeface="+mj-lt"/>
              </a:rPr>
              <a:t>Características de la APO</a:t>
            </a:r>
          </a:p>
          <a:p>
            <a:pPr algn="just">
              <a:buFont typeface="Arial" panose="020B0604020202020204" pitchFamily="34" charset="0"/>
              <a:buChar char="•"/>
            </a:pPr>
            <a:r>
              <a:rPr lang="es-ES" b="1" i="0" dirty="0">
                <a:solidFill>
                  <a:schemeClr val="tx1"/>
                </a:solidFill>
                <a:effectLst/>
                <a:latin typeface="+mj-lt"/>
              </a:rPr>
              <a:t>Ciclo de Retroalimentación </a:t>
            </a:r>
            <a:r>
              <a:rPr lang="es-ES" b="0" i="0" dirty="0">
                <a:solidFill>
                  <a:schemeClr val="tx1"/>
                </a:solidFill>
                <a:effectLst/>
                <a:latin typeface="+mj-lt"/>
              </a:rPr>
              <a:t>: La APO tiene un comportamiento cíclico, donde los resultados de un ciclo permiten realizar correcciones en el siguiente, facilitando la evaluación y el control a lo largo del ejercicio fiscal de la empresa.</a:t>
            </a:r>
          </a:p>
          <a:p>
            <a:pPr algn="just">
              <a:buFont typeface="Arial" panose="020B0604020202020204" pitchFamily="34" charset="0"/>
              <a:buChar char="•"/>
            </a:pPr>
            <a:r>
              <a:rPr lang="es-ES" b="1" i="0" dirty="0">
                <a:solidFill>
                  <a:schemeClr val="tx1"/>
                </a:solidFill>
                <a:effectLst/>
                <a:latin typeface="+mj-lt"/>
              </a:rPr>
              <a:t>Objetivos en Cascada </a:t>
            </a:r>
            <a:r>
              <a:rPr lang="es-ES" b="0" i="0" dirty="0">
                <a:solidFill>
                  <a:schemeClr val="tx1"/>
                </a:solidFill>
                <a:effectLst/>
                <a:latin typeface="+mj-lt"/>
              </a:rPr>
              <a:t>: Los objetivos generales de la organización se desglosan en objetivos específicos para cada nivel subsiguiente (división, departamento, área, individuo). Este enfoque permite que los gerentes participen en el establecimiento de sus propias metas, creando una relación entre los objetivos de diferentes niveles.</a:t>
            </a:r>
          </a:p>
          <a:p>
            <a:pPr algn="just">
              <a:buFont typeface="Arial" panose="020B0604020202020204" pitchFamily="34" charset="0"/>
              <a:buChar char="•"/>
            </a:pPr>
            <a:endParaRPr lang="es-ES" b="0" i="0" dirty="0">
              <a:solidFill>
                <a:schemeClr val="tx1"/>
              </a:solidFill>
              <a:effectLst/>
              <a:latin typeface="+mj-lt"/>
            </a:endParaRPr>
          </a:p>
          <a:p>
            <a:pPr algn="just">
              <a:buNone/>
            </a:pPr>
            <a:r>
              <a:rPr lang="es-ES" sz="1600" b="1" i="0" dirty="0">
                <a:solidFill>
                  <a:schemeClr val="tx1"/>
                </a:solidFill>
                <a:effectLst/>
                <a:latin typeface="+mj-lt"/>
              </a:rPr>
              <a:t>Establecimiento de objetivos</a:t>
            </a:r>
          </a:p>
          <a:p>
            <a:pPr algn="just">
              <a:buNone/>
            </a:pPr>
            <a:r>
              <a:rPr lang="es-ES" b="0" i="0" dirty="0">
                <a:solidFill>
                  <a:schemeClr val="tx1"/>
                </a:solidFill>
                <a:effectLst/>
                <a:latin typeface="+mj-lt"/>
              </a:rPr>
              <a:t>Los objetivos en la APO deben ser:</a:t>
            </a:r>
          </a:p>
          <a:p>
            <a:pPr algn="just">
              <a:buFont typeface="Arial" panose="020B0604020202020204" pitchFamily="34" charset="0"/>
              <a:buChar char="•"/>
            </a:pPr>
            <a:r>
              <a:rPr lang="es-ES" b="1" i="0" dirty="0">
                <a:solidFill>
                  <a:schemeClr val="tx1"/>
                </a:solidFill>
                <a:effectLst/>
                <a:latin typeface="+mj-lt"/>
              </a:rPr>
              <a:t>Cuantificables </a:t>
            </a:r>
            <a:r>
              <a:rPr lang="es-ES" b="0" i="0" dirty="0">
                <a:solidFill>
                  <a:schemeClr val="tx1"/>
                </a:solidFill>
                <a:effectLst/>
                <a:latin typeface="+mj-lt"/>
              </a:rPr>
              <a:t>: Deben poder medirse.</a:t>
            </a:r>
          </a:p>
          <a:p>
            <a:pPr algn="just">
              <a:buFont typeface="Arial" panose="020B0604020202020204" pitchFamily="34" charset="0"/>
              <a:buChar char="•"/>
            </a:pPr>
            <a:r>
              <a:rPr lang="es-ES" b="1" i="0" dirty="0">
                <a:solidFill>
                  <a:schemeClr val="tx1"/>
                </a:solidFill>
                <a:effectLst/>
                <a:latin typeface="+mj-lt"/>
              </a:rPr>
              <a:t>Relevantes </a:t>
            </a:r>
            <a:r>
              <a:rPr lang="es-ES" b="0" i="0" dirty="0">
                <a:solidFill>
                  <a:schemeClr val="tx1"/>
                </a:solidFill>
                <a:effectLst/>
                <a:latin typeface="+mj-lt"/>
              </a:rPr>
              <a:t>: Deben ser importantes para la organización.</a:t>
            </a:r>
          </a:p>
          <a:p>
            <a:pPr algn="just">
              <a:buFont typeface="Arial" panose="020B0604020202020204" pitchFamily="34" charset="0"/>
              <a:buChar char="•"/>
            </a:pPr>
            <a:r>
              <a:rPr lang="es-ES" b="1" i="0" dirty="0">
                <a:solidFill>
                  <a:schemeClr val="tx1"/>
                </a:solidFill>
                <a:effectLst/>
                <a:latin typeface="+mj-lt"/>
              </a:rPr>
              <a:t>Compatibles </a:t>
            </a:r>
            <a:r>
              <a:rPr lang="es-ES" b="0" i="0" dirty="0">
                <a:solidFill>
                  <a:schemeClr val="tx1"/>
                </a:solidFill>
                <a:effectLst/>
                <a:latin typeface="+mj-lt"/>
              </a:rPr>
              <a:t>: Deben alinearse con otros resultados de la empresa.</a:t>
            </a:r>
          </a:p>
          <a:p>
            <a:pPr algn="just"/>
            <a:r>
              <a:rPr lang="es-ES" b="0" i="0" dirty="0">
                <a:solidFill>
                  <a:schemeClr val="tx1"/>
                </a:solidFill>
                <a:effectLst/>
                <a:latin typeface="+mj-lt"/>
              </a:rPr>
              <a:t>Los objetivos se documentan en declaraciones escritas y se expresan en cifras que orientan el desempeño hacia resultados medibles y coherentes con la misión de la empresa.</a:t>
            </a:r>
          </a:p>
        </p:txBody>
      </p:sp>
    </p:spTree>
    <p:extLst>
      <p:ext uri="{BB962C8B-B14F-4D97-AF65-F5344CB8AC3E}">
        <p14:creationId xmlns:p14="http://schemas.microsoft.com/office/powerpoint/2010/main" val="286236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7A0EE-F615-9505-7164-2E8454F8FC3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B2E1C70-8B31-04F9-67E6-888C2B585BBB}"/>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4080CD70-B52A-9F4C-4542-DEDCB7890618}"/>
              </a:ext>
            </a:extLst>
          </p:cNvPr>
          <p:cNvSpPr txBox="1"/>
          <p:nvPr/>
        </p:nvSpPr>
        <p:spPr>
          <a:xfrm>
            <a:off x="564444" y="425103"/>
            <a:ext cx="7766755" cy="1354217"/>
          </a:xfrm>
          <a:prstGeom prst="rect">
            <a:avLst/>
          </a:prstGeom>
          <a:noFill/>
        </p:spPr>
        <p:txBody>
          <a:bodyPr wrap="square">
            <a:spAutoFit/>
          </a:bodyPr>
          <a:lstStyle/>
          <a:p>
            <a:pPr algn="just">
              <a:buNone/>
            </a:pPr>
            <a:r>
              <a:rPr lang="es-ES" sz="1800" b="1" i="0" dirty="0">
                <a:solidFill>
                  <a:schemeClr val="tx1"/>
                </a:solidFill>
                <a:effectLst/>
                <a:latin typeface="+mj-lt"/>
              </a:rPr>
              <a:t>Conclusión</a:t>
            </a:r>
          </a:p>
          <a:p>
            <a:pPr algn="just">
              <a:buNone/>
            </a:pPr>
            <a:endParaRPr lang="es-ES" sz="1600" b="1" i="0" dirty="0">
              <a:solidFill>
                <a:schemeClr val="tx1"/>
              </a:solidFill>
              <a:effectLst/>
              <a:latin typeface="+mj-lt"/>
            </a:endParaRPr>
          </a:p>
          <a:p>
            <a:pPr algn="just"/>
            <a:r>
              <a:rPr lang="es-ES" sz="1600" b="0" i="0" dirty="0">
                <a:solidFill>
                  <a:schemeClr val="tx1"/>
                </a:solidFill>
                <a:effectLst/>
                <a:latin typeface="+mj-lt"/>
              </a:rPr>
              <a:t>En resumen, la APO es un modelo que permite a los administradores establecer metas anuales alineadas con los objetivos generales de la empresa, promoviendo la participación y el compromiso en todos los niveles organizacionales.</a:t>
            </a:r>
          </a:p>
        </p:txBody>
      </p:sp>
      <p:pic>
        <p:nvPicPr>
          <p:cNvPr id="4098" name="Picture 2" descr="10 características de la administración por objetivos (APO)">
            <a:extLst>
              <a:ext uri="{FF2B5EF4-FFF2-40B4-BE49-F238E27FC236}">
                <a16:creationId xmlns:a16="http://schemas.microsoft.com/office/drawing/2014/main" id="{59513AE9-F017-181D-C06B-3F34AA1CC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537" y="2005605"/>
            <a:ext cx="3094567" cy="205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39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1A34-F93D-8106-1838-3F90266913D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4C0E0FF-A22E-CF5A-B147-94A88D83B4F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8144F426-CE3C-47CA-0CA8-A8EED29641F0}"/>
              </a:ext>
            </a:extLst>
          </p:cNvPr>
          <p:cNvSpPr txBox="1"/>
          <p:nvPr/>
        </p:nvSpPr>
        <p:spPr>
          <a:xfrm>
            <a:off x="2119745" y="428002"/>
            <a:ext cx="6508866" cy="461665"/>
          </a:xfrm>
          <a:prstGeom prst="rect">
            <a:avLst/>
          </a:prstGeom>
          <a:noFill/>
        </p:spPr>
        <p:txBody>
          <a:bodyPr wrap="square">
            <a:spAutoFit/>
          </a:bodyPr>
          <a:lstStyle/>
          <a:p>
            <a:r>
              <a:rPr lang="es-CO" sz="2400" b="1" dirty="0"/>
              <a:t>ESCUELA ESTRUCTURALISTA</a:t>
            </a:r>
          </a:p>
        </p:txBody>
      </p:sp>
      <p:sp>
        <p:nvSpPr>
          <p:cNvPr id="5" name="CuadroTexto 4">
            <a:extLst>
              <a:ext uri="{FF2B5EF4-FFF2-40B4-BE49-F238E27FC236}">
                <a16:creationId xmlns:a16="http://schemas.microsoft.com/office/drawing/2014/main" id="{2BAD97ED-E72D-62D1-009C-E25E99C3B3E8}"/>
              </a:ext>
            </a:extLst>
          </p:cNvPr>
          <p:cNvSpPr txBox="1"/>
          <p:nvPr/>
        </p:nvSpPr>
        <p:spPr>
          <a:xfrm>
            <a:off x="349134" y="1163603"/>
            <a:ext cx="8445732" cy="573683"/>
          </a:xfrm>
          <a:prstGeom prst="rect">
            <a:avLst/>
          </a:prstGeom>
          <a:noFill/>
        </p:spPr>
        <p:txBody>
          <a:bodyPr wrap="square">
            <a:spAutoFit/>
          </a:bodyPr>
          <a:lstStyle/>
          <a:p>
            <a:pPr>
              <a:lnSpc>
                <a:spcPct val="115000"/>
              </a:lnSpc>
              <a:spcAft>
                <a:spcPts val="800"/>
              </a:spcAft>
            </a:pPr>
            <a:r>
              <a:rPr lang="es-419" sz="1400" kern="100">
                <a:effectLst/>
                <a:latin typeface="Arial" panose="020B0604020202020204" pitchFamily="34" charset="0"/>
                <a:ea typeface="Times New Roman" panose="02020603050405020304" pitchFamily="18" charset="0"/>
                <a:cs typeface="Times New Roman" panose="02020603050405020304" pitchFamily="18" charset="0"/>
              </a:rPr>
              <a:t>Este enfoque integrador se centró en la importancia de la estructura, organización, los procesos internos y la interacción con el entorno para alcanzar la eficiencia y eficacia organizacional.</a:t>
            </a:r>
            <a:endParaRPr lang="es-CO" sz="1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Imagen 10" descr="ESCUELA ESTRUCTURALISTA de la Administración">
            <a:extLst>
              <a:ext uri="{FF2B5EF4-FFF2-40B4-BE49-F238E27FC236}">
                <a16:creationId xmlns:a16="http://schemas.microsoft.com/office/drawing/2014/main" id="{021E1ED8-14EB-644E-DBA7-647DEF99809A}"/>
              </a:ext>
            </a:extLst>
          </p:cNvPr>
          <p:cNvPicPr>
            <a:picLocks noChangeAspect="1"/>
          </p:cNvPicPr>
          <p:nvPr/>
        </p:nvPicPr>
        <p:blipFill rotWithShape="1">
          <a:blip r:embed="rId3">
            <a:extLst>
              <a:ext uri="{28A0092B-C50C-407E-A947-70E740481C1C}">
                <a14:useLocalDpi xmlns:a14="http://schemas.microsoft.com/office/drawing/2010/main" val="0"/>
              </a:ext>
            </a:extLst>
          </a:blip>
          <a:srcRect l="1765" t="484" r="2920" b="11601"/>
          <a:stretch/>
        </p:blipFill>
        <p:spPr bwMode="auto">
          <a:xfrm>
            <a:off x="2932661" y="2369917"/>
            <a:ext cx="3278678" cy="16988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8800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FD1F9-36F5-007E-86D2-033CD54C230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5CF7211-84A3-95F4-D864-789A5E20FF4C}"/>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621B98BC-991E-0F84-C937-3EF6A73BB974}"/>
              </a:ext>
            </a:extLst>
          </p:cNvPr>
          <p:cNvSpPr txBox="1"/>
          <p:nvPr/>
        </p:nvSpPr>
        <p:spPr>
          <a:xfrm>
            <a:off x="423950" y="405961"/>
            <a:ext cx="3665912" cy="1419556"/>
          </a:xfrm>
          <a:prstGeom prst="rect">
            <a:avLst/>
          </a:prstGeom>
          <a:noFill/>
        </p:spPr>
        <p:txBody>
          <a:bodyPr wrap="square">
            <a:spAutoFit/>
          </a:bodyPr>
          <a:lstStyle/>
          <a:p>
            <a:pPr algn="ct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Orígenes </a:t>
            </a:r>
            <a:endParaRPr lang="es-CO"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pPr>
            <a:r>
              <a:rPr lang="es-419" kern="100" dirty="0">
                <a:effectLst/>
                <a:latin typeface="+mj-lt"/>
                <a:ea typeface="Times New Roman" panose="02020603050405020304" pitchFamily="18" charset="0"/>
                <a:cs typeface="Times New Roman" panose="02020603050405020304" pitchFamily="18" charset="0"/>
              </a:rPr>
              <a:t>Se dio a finales del siglo XIX y principios del siglo XX exactamente en el año 1940 con Max Weber quien desarrolla esta teoría a partir de sus ideas desde los años 20.</a:t>
            </a:r>
            <a:endParaRPr lang="es-CO" kern="100" dirty="0">
              <a:effectLst/>
              <a:latin typeface="+mj-lt"/>
              <a:ea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894BFF87-7F75-E777-E18F-1C45EA142969}"/>
              </a:ext>
            </a:extLst>
          </p:cNvPr>
          <p:cNvSpPr txBox="1"/>
          <p:nvPr/>
        </p:nvSpPr>
        <p:spPr>
          <a:xfrm>
            <a:off x="5054140" y="529841"/>
            <a:ext cx="3516283" cy="1171796"/>
          </a:xfrm>
          <a:prstGeom prst="rect">
            <a:avLst/>
          </a:prstGeom>
          <a:noFill/>
        </p:spPr>
        <p:txBody>
          <a:bodyPr wrap="square">
            <a:spAutoFit/>
          </a:bodyPr>
          <a:lstStyle/>
          <a:p>
            <a:pPr algn="ctr">
              <a:lnSpc>
                <a:spcPct val="115000"/>
              </a:lnSpc>
              <a:spcAft>
                <a:spcPts val="800"/>
              </a:spcAft>
              <a:buNone/>
            </a:pPr>
            <a:r>
              <a:rPr lang="es-CO" kern="100" dirty="0">
                <a:effectLst/>
                <a:latin typeface="+mj-lt"/>
                <a:ea typeface="Times New Roman" panose="02020603050405020304" pitchFamily="18" charset="0"/>
                <a:cs typeface="Times New Roman" panose="02020603050405020304" pitchFamily="18" charset="0"/>
              </a:rPr>
              <a:t> </a:t>
            </a:r>
            <a:r>
              <a:rPr lang="es-419" b="1" kern="100" dirty="0">
                <a:effectLst/>
                <a:latin typeface="+mj-lt"/>
                <a:ea typeface="Times New Roman" panose="02020603050405020304" pitchFamily="18" charset="0"/>
                <a:cs typeface="Times New Roman" panose="02020603050405020304" pitchFamily="18" charset="0"/>
              </a:rPr>
              <a:t>Enfoque estructuralista</a:t>
            </a:r>
            <a:endParaRPr lang="es-CO" b="1"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Teoría burocrática</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Teoría estructuralista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Teoría neoclásica </a:t>
            </a:r>
            <a:endParaRPr lang="es-CO" kern="100" dirty="0">
              <a:effectLst/>
              <a:latin typeface="+mj-lt"/>
              <a:ea typeface="Times New Roman" panose="02020603050405020304" pitchFamily="18" charset="0"/>
              <a:cs typeface="Times New Roman" panose="02020603050405020304" pitchFamily="18" charset="0"/>
            </a:endParaRPr>
          </a:p>
        </p:txBody>
      </p:sp>
      <p:pic>
        <p:nvPicPr>
          <p:cNvPr id="7" name="Imagen 6" descr="Max Weber - Wikipedia, la enciclopedia libre">
            <a:extLst>
              <a:ext uri="{FF2B5EF4-FFF2-40B4-BE49-F238E27FC236}">
                <a16:creationId xmlns:a16="http://schemas.microsoft.com/office/drawing/2014/main" id="{FB847833-0B55-F9AF-800C-3FD8444B56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514" y="1836947"/>
            <a:ext cx="1722783" cy="2358670"/>
          </a:xfrm>
          <a:prstGeom prst="rect">
            <a:avLst/>
          </a:prstGeom>
          <a:noFill/>
          <a:ln>
            <a:noFill/>
          </a:ln>
        </p:spPr>
      </p:pic>
      <p:pic>
        <p:nvPicPr>
          <p:cNvPr id="8" name="Imagen 7" descr="Yesid Ariza Osorio: Enfoque Estructuralista de la Administración">
            <a:extLst>
              <a:ext uri="{FF2B5EF4-FFF2-40B4-BE49-F238E27FC236}">
                <a16:creationId xmlns:a16="http://schemas.microsoft.com/office/drawing/2014/main" id="{33CA79C5-0CE2-8431-0C91-9287D0FFA7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0557" y="1836946"/>
            <a:ext cx="2643447" cy="2328951"/>
          </a:xfrm>
          <a:prstGeom prst="rect">
            <a:avLst/>
          </a:prstGeom>
          <a:noFill/>
          <a:ln>
            <a:noFill/>
          </a:ln>
        </p:spPr>
      </p:pic>
    </p:spTree>
    <p:extLst>
      <p:ext uri="{BB962C8B-B14F-4D97-AF65-F5344CB8AC3E}">
        <p14:creationId xmlns:p14="http://schemas.microsoft.com/office/powerpoint/2010/main" val="3029251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7C906-1ACF-61D1-C240-D1EF9EA89A8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C3F38C2-3C65-7770-3A74-0723C7A9BE3C}"/>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8595936B-FC8B-7DA8-F9CD-25BE75ADA271}"/>
              </a:ext>
            </a:extLst>
          </p:cNvPr>
          <p:cNvSpPr txBox="1"/>
          <p:nvPr/>
        </p:nvSpPr>
        <p:spPr>
          <a:xfrm>
            <a:off x="290946" y="467436"/>
            <a:ext cx="4098174" cy="1171796"/>
          </a:xfrm>
          <a:prstGeom prst="rect">
            <a:avLst/>
          </a:prstGeom>
          <a:noFill/>
        </p:spPr>
        <p:txBody>
          <a:bodyPr wrap="square">
            <a:spAutoFit/>
          </a:bodyPr>
          <a:lstStyle/>
          <a:p>
            <a:pP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Organización</a:t>
            </a:r>
            <a:endParaRPr lang="es-CO"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pPr>
            <a:r>
              <a:rPr lang="es-419" kern="100" dirty="0">
                <a:effectLst/>
                <a:latin typeface="+mj-lt"/>
                <a:ea typeface="Times New Roman" panose="02020603050405020304" pitchFamily="18" charset="0"/>
                <a:cs typeface="Times New Roman" panose="02020603050405020304" pitchFamily="18" charset="0"/>
              </a:rPr>
              <a:t>La organización es vista como un sistema que requiere de una estructura clara, una jerarquía definida, y procesos correctamente establecidos.</a:t>
            </a:r>
            <a:endParaRPr lang="es-CO" kern="100" dirty="0">
              <a:effectLst/>
              <a:latin typeface="+mj-lt"/>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8595936B-FC8B-7DA8-F9CD-25BE75ADA271}"/>
              </a:ext>
            </a:extLst>
          </p:cNvPr>
          <p:cNvSpPr txBox="1"/>
          <p:nvPr/>
        </p:nvSpPr>
        <p:spPr>
          <a:xfrm>
            <a:off x="5079077" y="467436"/>
            <a:ext cx="3483032" cy="1908151"/>
          </a:xfrm>
          <a:prstGeom prst="rect">
            <a:avLst/>
          </a:prstGeom>
          <a:noFill/>
        </p:spPr>
        <p:txBody>
          <a:bodyPr wrap="square">
            <a:spAutoFit/>
          </a:bodyPr>
          <a:lstStyle/>
          <a:p>
            <a:pP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Características </a:t>
            </a:r>
            <a:endParaRPr lang="es-CO" b="1"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Énfasis en la estructura y jerarquía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Enfoque sistemático</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Racionalidad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Interdependencia</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Reglas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419" kern="100" dirty="0">
                <a:effectLst/>
                <a:latin typeface="+mj-lt"/>
                <a:ea typeface="Times New Roman" panose="02020603050405020304" pitchFamily="18" charset="0"/>
                <a:cs typeface="Times New Roman" panose="02020603050405020304" pitchFamily="18" charset="0"/>
              </a:rPr>
              <a:t>Reglamentos </a:t>
            </a:r>
            <a:endParaRPr lang="es-CO" kern="100" dirty="0">
              <a:effectLst/>
              <a:latin typeface="+mj-lt"/>
              <a:ea typeface="Times New Roman" panose="02020603050405020304" pitchFamily="18" charset="0"/>
              <a:cs typeface="Times New Roman" panose="02020603050405020304" pitchFamily="18" charset="0"/>
            </a:endParaRPr>
          </a:p>
        </p:txBody>
      </p:sp>
      <p:pic>
        <p:nvPicPr>
          <p:cNvPr id="10" name="Imagen 9" descr="Teoria Estructuralista">
            <a:extLst>
              <a:ext uri="{FF2B5EF4-FFF2-40B4-BE49-F238E27FC236}">
                <a16:creationId xmlns:a16="http://schemas.microsoft.com/office/drawing/2014/main" id="{74BE69D2-5967-BE6D-BAC9-5B3988324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339" y="2476335"/>
            <a:ext cx="2468375" cy="1512013"/>
          </a:xfrm>
          <a:prstGeom prst="rect">
            <a:avLst/>
          </a:prstGeom>
          <a:noFill/>
          <a:ln>
            <a:noFill/>
          </a:ln>
        </p:spPr>
      </p:pic>
      <p:pic>
        <p:nvPicPr>
          <p:cNvPr id="11" name="Imagen 10" descr="FAEDIS">
            <a:extLst>
              <a:ext uri="{FF2B5EF4-FFF2-40B4-BE49-F238E27FC236}">
                <a16:creationId xmlns:a16="http://schemas.microsoft.com/office/drawing/2014/main" id="{EB3E8DC3-5726-FB78-1404-A7BE1FF60B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6405" y="2476336"/>
            <a:ext cx="2468375" cy="1512013"/>
          </a:xfrm>
          <a:prstGeom prst="rect">
            <a:avLst/>
          </a:prstGeom>
          <a:noFill/>
          <a:ln>
            <a:noFill/>
          </a:ln>
        </p:spPr>
      </p:pic>
    </p:spTree>
    <p:extLst>
      <p:ext uri="{BB962C8B-B14F-4D97-AF65-F5344CB8AC3E}">
        <p14:creationId xmlns:p14="http://schemas.microsoft.com/office/powerpoint/2010/main" val="3510699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D4C3-7229-E31D-999C-BD1DE101963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1967BA2-5A20-1661-735C-94F2BD48ED75}"/>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6F262712-2056-1570-AA7E-32210DD71EF4}"/>
              </a:ext>
            </a:extLst>
          </p:cNvPr>
          <p:cNvSpPr txBox="1"/>
          <p:nvPr/>
        </p:nvSpPr>
        <p:spPr>
          <a:xfrm>
            <a:off x="423949" y="622254"/>
            <a:ext cx="4530436" cy="1586588"/>
          </a:xfrm>
          <a:prstGeom prst="rect">
            <a:avLst/>
          </a:prstGeom>
          <a:noFill/>
        </p:spPr>
        <p:txBody>
          <a:bodyPr wrap="square">
            <a:spAutoFit/>
          </a:bodyPr>
          <a:lstStyle/>
          <a:p>
            <a:pPr>
              <a:lnSpc>
                <a:spcPct val="115000"/>
              </a:lnSpc>
              <a:spcAft>
                <a:spcPts val="800"/>
              </a:spcAft>
              <a:buNone/>
            </a:pPr>
            <a:r>
              <a:rPr lang="es-419" sz="1600" b="1" kern="100" dirty="0">
                <a:effectLst/>
                <a:latin typeface="+mj-lt"/>
                <a:ea typeface="Times New Roman" panose="02020603050405020304" pitchFamily="18" charset="0"/>
                <a:cs typeface="Times New Roman" panose="02020603050405020304" pitchFamily="18" charset="0"/>
              </a:rPr>
              <a:t>Fines </a:t>
            </a:r>
            <a:endParaRPr lang="es-CO" sz="1600"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419" sz="1600" kern="100" dirty="0">
                <a:effectLst/>
                <a:latin typeface="+mj-lt"/>
                <a:ea typeface="Times New Roman" panose="02020603050405020304" pitchFamily="18" charset="0"/>
                <a:cs typeface="Times New Roman" panose="02020603050405020304" pitchFamily="18" charset="0"/>
              </a:rPr>
              <a:t>Son alcanzar la eficiencia organizacional, mejorar la coordinación y comunicación interna y garantizar que las organizaciones puedan adaptarse y sobrevivir en el entorno cambiante. </a:t>
            </a:r>
            <a:endParaRPr lang="es-CO" sz="1600" kern="100" dirty="0">
              <a:effectLst/>
              <a:latin typeface="+mj-lt"/>
              <a:ea typeface="Times New Roman" panose="02020603050405020304" pitchFamily="18" charset="0"/>
              <a:cs typeface="Times New Roman" panose="02020603050405020304" pitchFamily="18" charset="0"/>
            </a:endParaRPr>
          </a:p>
        </p:txBody>
      </p:sp>
      <p:pic>
        <p:nvPicPr>
          <p:cNvPr id="7" name="Imagen 6" descr="escuela estructuralista">
            <a:extLst>
              <a:ext uri="{FF2B5EF4-FFF2-40B4-BE49-F238E27FC236}">
                <a16:creationId xmlns:a16="http://schemas.microsoft.com/office/drawing/2014/main" id="{DACC8DCD-98DB-6332-0A97-8275710B5B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4997" y="622254"/>
            <a:ext cx="3215640" cy="2178050"/>
          </a:xfrm>
          <a:prstGeom prst="rect">
            <a:avLst/>
          </a:prstGeom>
          <a:noFill/>
          <a:ln>
            <a:noFill/>
          </a:ln>
        </p:spPr>
      </p:pic>
    </p:spTree>
    <p:extLst>
      <p:ext uri="{BB962C8B-B14F-4D97-AF65-F5344CB8AC3E}">
        <p14:creationId xmlns:p14="http://schemas.microsoft.com/office/powerpoint/2010/main" val="2762984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C41FA-0CEB-97DF-6C18-B4A9CC8867B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E4EA79F-B7F4-B8EE-87A6-046AD951988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9DB37A85-D9A5-0D52-1D7D-B9F1C3A57491}"/>
              </a:ext>
            </a:extLst>
          </p:cNvPr>
          <p:cNvSpPr txBox="1"/>
          <p:nvPr/>
        </p:nvSpPr>
        <p:spPr>
          <a:xfrm>
            <a:off x="390699" y="526820"/>
            <a:ext cx="2002872" cy="1815882"/>
          </a:xfrm>
          <a:prstGeom prst="rect">
            <a:avLst/>
          </a:prstGeom>
          <a:noFill/>
        </p:spPr>
        <p:txBody>
          <a:bodyPr wrap="square">
            <a:spAutoFit/>
          </a:bodyPr>
          <a:lstStyle/>
          <a:p>
            <a:pPr>
              <a:buNone/>
            </a:pPr>
            <a:r>
              <a:rPr lang="es-CO" b="1" i="0" dirty="0">
                <a:solidFill>
                  <a:srgbClr val="1A1919"/>
                </a:solidFill>
                <a:effectLst/>
                <a:latin typeface="+mj-lt"/>
                <a:ea typeface="Times New Roman" panose="02020603050405020304" pitchFamily="18" charset="0"/>
              </a:rPr>
              <a:t>TIPOLOGÍAS DE LAS ORGANIZACIONES</a:t>
            </a:r>
          </a:p>
          <a:p>
            <a:pPr>
              <a:buNone/>
            </a:pPr>
            <a:endParaRPr lang="es-CO" dirty="0">
              <a:solidFill>
                <a:srgbClr val="1A1919"/>
              </a:solidFill>
              <a:effectLst/>
              <a:latin typeface="+mj-lt"/>
              <a:ea typeface="Times New Roman" panose="02020603050405020304" pitchFamily="18" charset="0"/>
            </a:endParaRPr>
          </a:p>
          <a:p>
            <a:pPr>
              <a:buNone/>
            </a:pPr>
            <a:r>
              <a:rPr lang="es-CO" b="1" i="0" dirty="0">
                <a:solidFill>
                  <a:srgbClr val="1A1919"/>
                </a:solidFill>
                <a:effectLst/>
                <a:latin typeface="+mj-lt"/>
                <a:ea typeface="Times New Roman" panose="02020603050405020304" pitchFamily="18" charset="0"/>
              </a:rPr>
              <a:t>Tamaño</a:t>
            </a:r>
            <a:endParaRPr lang="es-CO" dirty="0">
              <a:solidFill>
                <a:srgbClr val="1A1919"/>
              </a:solidFill>
              <a:effectLst/>
              <a:latin typeface="+mj-lt"/>
              <a:ea typeface="Times New Roman" panose="02020603050405020304" pitchFamily="18" charset="0"/>
            </a:endParaRPr>
          </a:p>
          <a:p>
            <a:pPr marL="285750" indent="-285750">
              <a:buFont typeface="Arial" panose="020B0604020202020204" pitchFamily="34" charset="0"/>
              <a:buChar char="•"/>
            </a:pPr>
            <a:r>
              <a:rPr lang="es-CO" b="0" i="0" dirty="0">
                <a:solidFill>
                  <a:srgbClr val="1A1919"/>
                </a:solidFill>
                <a:effectLst/>
                <a:latin typeface="+mj-lt"/>
                <a:ea typeface="Times New Roman" panose="02020603050405020304" pitchFamily="18" charset="0"/>
                <a:cs typeface="Arial" panose="020B0604020202020204" pitchFamily="34" charset="0"/>
              </a:rPr>
              <a:t>Grandes.</a:t>
            </a:r>
            <a:endParaRPr lang="es-CO" dirty="0">
              <a:solidFill>
                <a:srgbClr val="1A1919"/>
              </a:solidFill>
              <a:effectLst/>
              <a:latin typeface="+mj-lt"/>
              <a:ea typeface="Times New Roman" panose="02020603050405020304" pitchFamily="18" charset="0"/>
            </a:endParaRPr>
          </a:p>
          <a:p>
            <a:pPr marL="285750" indent="-285750">
              <a:buFont typeface="Arial" panose="020B0604020202020204" pitchFamily="34" charset="0"/>
              <a:buChar char="•"/>
            </a:pPr>
            <a:r>
              <a:rPr lang="es-CO" b="0" i="0" dirty="0">
                <a:solidFill>
                  <a:srgbClr val="1A1919"/>
                </a:solidFill>
                <a:effectLst/>
                <a:latin typeface="+mj-lt"/>
                <a:ea typeface="Times New Roman" panose="02020603050405020304" pitchFamily="18" charset="0"/>
                <a:cs typeface="Arial" panose="020B0604020202020204" pitchFamily="34" charset="0"/>
              </a:rPr>
              <a:t>Medianas.</a:t>
            </a:r>
            <a:endParaRPr lang="es-CO" dirty="0">
              <a:solidFill>
                <a:srgbClr val="1A1919"/>
              </a:solidFill>
              <a:latin typeface="+mj-lt"/>
              <a:ea typeface="Times New Roman" panose="02020603050405020304" pitchFamily="18" charset="0"/>
            </a:endParaRPr>
          </a:p>
          <a:p>
            <a:pPr marL="285750" indent="-285750">
              <a:buFont typeface="Arial" panose="020B0604020202020204" pitchFamily="34" charset="0"/>
              <a:buChar char="•"/>
            </a:pPr>
            <a:r>
              <a:rPr lang="es-CO" b="0" i="0" dirty="0">
                <a:solidFill>
                  <a:srgbClr val="1A1919"/>
                </a:solidFill>
                <a:effectLst/>
                <a:latin typeface="+mj-lt"/>
                <a:ea typeface="Times New Roman" panose="02020603050405020304" pitchFamily="18" charset="0"/>
                <a:cs typeface="Arial" panose="020B0604020202020204" pitchFamily="34" charset="0"/>
              </a:rPr>
              <a:t>Pequeñas.</a:t>
            </a:r>
            <a:endParaRPr lang="es-CO" dirty="0">
              <a:solidFill>
                <a:srgbClr val="1A1919"/>
              </a:solidFill>
              <a:latin typeface="+mj-lt"/>
              <a:ea typeface="Times New Roman" panose="02020603050405020304" pitchFamily="18" charset="0"/>
            </a:endParaRPr>
          </a:p>
          <a:p>
            <a:pPr marL="285750" indent="-285750">
              <a:buFont typeface="Arial" panose="020B0604020202020204" pitchFamily="34" charset="0"/>
              <a:buChar char="•"/>
            </a:pPr>
            <a:r>
              <a:rPr lang="es-CO" b="0" i="0" dirty="0">
                <a:solidFill>
                  <a:srgbClr val="1A1919"/>
                </a:solidFill>
                <a:effectLst/>
                <a:latin typeface="+mj-lt"/>
                <a:ea typeface="Times New Roman" panose="02020603050405020304" pitchFamily="18" charset="0"/>
                <a:cs typeface="Arial" panose="020B0604020202020204" pitchFamily="34" charset="0"/>
              </a:rPr>
              <a:t>Micro.</a:t>
            </a:r>
            <a:endParaRPr lang="es-CO" dirty="0">
              <a:solidFill>
                <a:srgbClr val="1A1919"/>
              </a:solidFill>
              <a:effectLst/>
              <a:latin typeface="+mj-lt"/>
              <a:ea typeface="Times New Roman" panose="02020603050405020304" pitchFamily="18" charset="0"/>
            </a:endParaRPr>
          </a:p>
        </p:txBody>
      </p:sp>
      <p:sp>
        <p:nvSpPr>
          <p:cNvPr id="7" name="CuadroTexto 6">
            <a:extLst>
              <a:ext uri="{FF2B5EF4-FFF2-40B4-BE49-F238E27FC236}">
                <a16:creationId xmlns:a16="http://schemas.microsoft.com/office/drawing/2014/main" id="{319BCEAC-EAD3-46F8-8A69-43ADDA0AF48D}"/>
              </a:ext>
            </a:extLst>
          </p:cNvPr>
          <p:cNvSpPr txBox="1"/>
          <p:nvPr/>
        </p:nvSpPr>
        <p:spPr>
          <a:xfrm>
            <a:off x="2511987" y="526458"/>
            <a:ext cx="2755668" cy="1384995"/>
          </a:xfrm>
          <a:prstGeom prst="rect">
            <a:avLst/>
          </a:prstGeom>
          <a:noFill/>
        </p:spPr>
        <p:txBody>
          <a:bodyPr wrap="square">
            <a:spAutoFit/>
          </a:bodyPr>
          <a:lstStyle/>
          <a:p>
            <a:pPr>
              <a:buNone/>
            </a:pPr>
            <a:r>
              <a:rPr lang="es-CO" b="1" i="0" dirty="0">
                <a:solidFill>
                  <a:srgbClr val="1A1919"/>
                </a:solidFill>
                <a:effectLst/>
                <a:latin typeface="+mj-lt"/>
                <a:ea typeface="Times New Roman" panose="02020603050405020304" pitchFamily="18" charset="0"/>
              </a:rPr>
              <a:t>NATURALEZA</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Primarias o básicas (agricultura, silvicultura, </a:t>
            </a:r>
            <a:r>
              <a:rPr lang="es-CO" b="0" i="0" dirty="0" err="1">
                <a:solidFill>
                  <a:srgbClr val="1A1919"/>
                </a:solidFill>
                <a:effectLst/>
                <a:latin typeface="+mj-lt"/>
                <a:ea typeface="Times New Roman" panose="02020603050405020304" pitchFamily="18" charset="0"/>
                <a:cs typeface="Arial" panose="020B0604020202020204" pitchFamily="34" charset="0"/>
              </a:rPr>
              <a:t>etc</a:t>
            </a:r>
            <a:r>
              <a:rPr lang="es-CO" b="0" i="0" dirty="0">
                <a:solidFill>
                  <a:srgbClr val="1A1919"/>
                </a:solidFill>
                <a:effectLst/>
                <a:latin typeface="+mj-lt"/>
                <a:ea typeface="Times New Roman" panose="02020603050405020304" pitchFamily="18" charset="0"/>
                <a:cs typeface="Arial" panose="020B0604020202020204" pitchFamily="34" charset="0"/>
              </a:rPr>
              <a:t>).</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Secundarias (industrias, </a:t>
            </a:r>
            <a:r>
              <a:rPr lang="es-CO" b="0" i="0" dirty="0" err="1">
                <a:solidFill>
                  <a:srgbClr val="1A1919"/>
                </a:solidFill>
                <a:effectLst/>
                <a:latin typeface="+mj-lt"/>
                <a:ea typeface="Times New Roman" panose="02020603050405020304" pitchFamily="18" charset="0"/>
                <a:cs typeface="Arial" panose="020B0604020202020204" pitchFamily="34" charset="0"/>
              </a:rPr>
              <a:t>etc</a:t>
            </a:r>
            <a:r>
              <a:rPr lang="es-CO" b="0" i="0" dirty="0">
                <a:solidFill>
                  <a:srgbClr val="1A1919"/>
                </a:solidFill>
                <a:effectLst/>
                <a:latin typeface="+mj-lt"/>
                <a:ea typeface="Times New Roman" panose="02020603050405020304" pitchFamily="18" charset="0"/>
                <a:cs typeface="Arial" panose="020B0604020202020204" pitchFamily="34" charset="0"/>
              </a:rPr>
              <a:t>).</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Terciarias (servicios, educación, </a:t>
            </a:r>
            <a:r>
              <a:rPr lang="es-CO" b="0" i="0" dirty="0" err="1">
                <a:solidFill>
                  <a:srgbClr val="1A1919"/>
                </a:solidFill>
                <a:effectLst/>
                <a:latin typeface="+mj-lt"/>
                <a:ea typeface="Times New Roman" panose="02020603050405020304" pitchFamily="18" charset="0"/>
                <a:cs typeface="Arial" panose="020B0604020202020204" pitchFamily="34" charset="0"/>
              </a:rPr>
              <a:t>etc</a:t>
            </a:r>
            <a:r>
              <a:rPr lang="es-CO" b="0" i="0" dirty="0">
                <a:solidFill>
                  <a:srgbClr val="1A1919"/>
                </a:solidFill>
                <a:effectLst/>
                <a:latin typeface="+mj-lt"/>
                <a:ea typeface="Times New Roman" panose="02020603050405020304" pitchFamily="18" charset="0"/>
                <a:cs typeface="Arial" panose="020B0604020202020204" pitchFamily="34" charset="0"/>
              </a:rPr>
              <a:t>).</a:t>
            </a:r>
            <a:endParaRPr lang="es-CO" dirty="0">
              <a:solidFill>
                <a:srgbClr val="1A1919"/>
              </a:solidFill>
              <a:effectLst/>
              <a:latin typeface="+mj-lt"/>
              <a:ea typeface="Times New Roman" panose="02020603050405020304" pitchFamily="18" charset="0"/>
            </a:endParaRPr>
          </a:p>
        </p:txBody>
      </p:sp>
      <p:sp>
        <p:nvSpPr>
          <p:cNvPr id="9" name="CuadroTexto 8">
            <a:extLst>
              <a:ext uri="{FF2B5EF4-FFF2-40B4-BE49-F238E27FC236}">
                <a16:creationId xmlns:a16="http://schemas.microsoft.com/office/drawing/2014/main" id="{7773C57A-6082-FC46-C4EC-040188B44759}"/>
              </a:ext>
            </a:extLst>
          </p:cNvPr>
          <p:cNvSpPr txBox="1"/>
          <p:nvPr/>
        </p:nvSpPr>
        <p:spPr>
          <a:xfrm>
            <a:off x="5324685" y="526458"/>
            <a:ext cx="1837112" cy="954107"/>
          </a:xfrm>
          <a:prstGeom prst="rect">
            <a:avLst/>
          </a:prstGeom>
          <a:noFill/>
        </p:spPr>
        <p:txBody>
          <a:bodyPr wrap="square">
            <a:spAutoFit/>
          </a:bodyPr>
          <a:lstStyle/>
          <a:p>
            <a:pPr>
              <a:buNone/>
            </a:pPr>
            <a:r>
              <a:rPr lang="es-CO" b="1" i="0" dirty="0">
                <a:solidFill>
                  <a:srgbClr val="1A1919"/>
                </a:solidFill>
                <a:effectLst/>
                <a:latin typeface="+mj-lt"/>
                <a:ea typeface="Times New Roman" panose="02020603050405020304" pitchFamily="18" charset="0"/>
              </a:rPr>
              <a:t>MERCADO</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Bienes de capital.</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Bienes de consumo.</a:t>
            </a:r>
            <a:endParaRPr lang="es-CO" dirty="0">
              <a:solidFill>
                <a:srgbClr val="1A1919"/>
              </a:solidFill>
              <a:effectLst/>
              <a:latin typeface="+mj-lt"/>
              <a:ea typeface="Times New Roman" panose="02020603050405020304" pitchFamily="18" charset="0"/>
            </a:endParaRPr>
          </a:p>
        </p:txBody>
      </p:sp>
      <p:sp>
        <p:nvSpPr>
          <p:cNvPr id="11" name="CuadroTexto 10">
            <a:extLst>
              <a:ext uri="{FF2B5EF4-FFF2-40B4-BE49-F238E27FC236}">
                <a16:creationId xmlns:a16="http://schemas.microsoft.com/office/drawing/2014/main" id="{3AC9416B-F0D5-BD31-D8FA-617E5A193D23}"/>
              </a:ext>
            </a:extLst>
          </p:cNvPr>
          <p:cNvSpPr txBox="1"/>
          <p:nvPr/>
        </p:nvSpPr>
        <p:spPr>
          <a:xfrm>
            <a:off x="7240820" y="549036"/>
            <a:ext cx="1507540" cy="738664"/>
          </a:xfrm>
          <a:prstGeom prst="rect">
            <a:avLst/>
          </a:prstGeom>
          <a:noFill/>
        </p:spPr>
        <p:txBody>
          <a:bodyPr wrap="square">
            <a:spAutoFit/>
          </a:bodyPr>
          <a:lstStyle/>
          <a:p>
            <a:pPr>
              <a:buNone/>
            </a:pPr>
            <a:r>
              <a:rPr lang="es-CO" b="1" i="0" dirty="0">
                <a:solidFill>
                  <a:srgbClr val="1A1919"/>
                </a:solidFill>
                <a:effectLst/>
                <a:latin typeface="+mj-lt"/>
                <a:ea typeface="Times New Roman" panose="02020603050405020304" pitchFamily="18" charset="0"/>
              </a:rPr>
              <a:t>DEPENDENCIA</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Públicas.</a:t>
            </a:r>
            <a:endParaRPr lang="es-CO" dirty="0">
              <a:solidFill>
                <a:srgbClr val="1A1919"/>
              </a:solidFill>
              <a:effectLst/>
              <a:latin typeface="+mj-lt"/>
              <a:ea typeface="Times New Roman" panose="02020603050405020304" pitchFamily="18" charset="0"/>
            </a:endParaRPr>
          </a:p>
          <a:p>
            <a:pPr>
              <a:buNone/>
            </a:pPr>
            <a:r>
              <a:rPr lang="es-CO" b="0" i="0" dirty="0">
                <a:solidFill>
                  <a:srgbClr val="1A1919"/>
                </a:solidFill>
                <a:effectLst/>
                <a:latin typeface="+mj-lt"/>
                <a:ea typeface="Times New Roman" panose="02020603050405020304" pitchFamily="18" charset="0"/>
                <a:cs typeface="Arial" panose="020B0604020202020204" pitchFamily="34" charset="0"/>
              </a:rPr>
              <a:t>•</a:t>
            </a:r>
            <a:r>
              <a:rPr lang="es-CO" dirty="0">
                <a:solidFill>
                  <a:srgbClr val="1A1919"/>
                </a:solidFill>
                <a:latin typeface="+mj-lt"/>
                <a:ea typeface="Times New Roman" panose="02020603050405020304" pitchFamily="18" charset="0"/>
              </a:rPr>
              <a:t> </a:t>
            </a:r>
            <a:r>
              <a:rPr lang="es-CO" b="0" i="0" dirty="0">
                <a:solidFill>
                  <a:srgbClr val="1A1919"/>
                </a:solidFill>
                <a:effectLst/>
                <a:latin typeface="+mj-lt"/>
                <a:ea typeface="Times New Roman" panose="02020603050405020304" pitchFamily="18" charset="0"/>
                <a:cs typeface="Arial" panose="020B0604020202020204" pitchFamily="34" charset="0"/>
              </a:rPr>
              <a:t>Privadas.</a:t>
            </a:r>
            <a:endParaRPr lang="es-CO" dirty="0">
              <a:solidFill>
                <a:srgbClr val="1A1919"/>
              </a:solidFill>
              <a:effectLst/>
              <a:latin typeface="+mj-lt"/>
              <a:ea typeface="Times New Roman" panose="02020603050405020304" pitchFamily="18" charset="0"/>
            </a:endParaRPr>
          </a:p>
        </p:txBody>
      </p:sp>
    </p:spTree>
    <p:extLst>
      <p:ext uri="{BB962C8B-B14F-4D97-AF65-F5344CB8AC3E}">
        <p14:creationId xmlns:p14="http://schemas.microsoft.com/office/powerpoint/2010/main" val="1883903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190B5-3849-54F9-2464-BDDC659C7E6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F9762DA-2EC0-0A01-E7F9-402803F8D706}"/>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B2D64149-0A44-859D-F354-3714C789E041}"/>
              </a:ext>
            </a:extLst>
          </p:cNvPr>
          <p:cNvSpPr txBox="1"/>
          <p:nvPr/>
        </p:nvSpPr>
        <p:spPr>
          <a:xfrm>
            <a:off x="507077" y="306322"/>
            <a:ext cx="6974378" cy="1522148"/>
          </a:xfrm>
          <a:prstGeom prst="rect">
            <a:avLst/>
          </a:prstGeom>
          <a:noFill/>
        </p:spPr>
        <p:txBody>
          <a:bodyPr wrap="square">
            <a:spAutoFit/>
          </a:bodyPr>
          <a:lstStyle/>
          <a:p>
            <a:pP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Efectividad Y Eficiencia </a:t>
            </a:r>
            <a:endParaRPr lang="es-CO"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419" b="1" kern="100" dirty="0">
                <a:effectLst/>
                <a:latin typeface="+mj-lt"/>
                <a:ea typeface="Times New Roman" panose="02020603050405020304" pitchFamily="18" charset="0"/>
                <a:cs typeface="Times New Roman" panose="02020603050405020304" pitchFamily="18" charset="0"/>
              </a:rPr>
              <a:t>Eficiencia:</a:t>
            </a:r>
            <a:r>
              <a:rPr lang="es-419" b="1" kern="100" dirty="0">
                <a:solidFill>
                  <a:srgbClr val="000000"/>
                </a:solidFill>
                <a:effectLst/>
                <a:latin typeface="+mj-lt"/>
                <a:ea typeface="Times New Roman" panose="02020603050405020304" pitchFamily="18" charset="0"/>
                <a:cs typeface="Times New Roman" panose="02020603050405020304" pitchFamily="18" charset="0"/>
              </a:rPr>
              <a:t> </a:t>
            </a:r>
            <a:r>
              <a:rPr lang="es-CO" kern="100" dirty="0">
                <a:solidFill>
                  <a:srgbClr val="000000"/>
                </a:solidFill>
                <a:effectLst/>
                <a:latin typeface="+mj-lt"/>
                <a:ea typeface="Times New Roman" panose="02020603050405020304" pitchFamily="18" charset="0"/>
                <a:cs typeface="Times New Roman" panose="02020603050405020304" pitchFamily="18" charset="0"/>
              </a:rPr>
              <a:t>se refiere a la capacidad de la organización para lograr sus objetivos utilizando los recursos de manera óptima.</a:t>
            </a:r>
            <a:endParaRPr lang="es-CO"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pPr>
            <a:r>
              <a:rPr lang="es-CO" b="1" kern="100" dirty="0">
                <a:solidFill>
                  <a:srgbClr val="000000"/>
                </a:solidFill>
                <a:effectLst/>
                <a:latin typeface="+mj-lt"/>
                <a:ea typeface="Times New Roman" panose="02020603050405020304" pitchFamily="18" charset="0"/>
                <a:cs typeface="Times New Roman" panose="02020603050405020304" pitchFamily="18" charset="0"/>
              </a:rPr>
              <a:t>Efectividad: </a:t>
            </a:r>
            <a:r>
              <a:rPr lang="es-CO" kern="100" dirty="0">
                <a:solidFill>
                  <a:srgbClr val="000000"/>
                </a:solidFill>
                <a:effectLst/>
                <a:latin typeface="+mj-lt"/>
                <a:ea typeface="Times New Roman" panose="02020603050405020304" pitchFamily="18" charset="0"/>
                <a:cs typeface="Times New Roman" panose="02020603050405020304" pitchFamily="18" charset="0"/>
              </a:rPr>
              <a:t>La efectividad se refiere a la capacidad de la organización para alcanzar sus objetivos y metas generales, independientemente de los recursos utilizados.</a:t>
            </a:r>
            <a:endParaRPr lang="es-CO" kern="100" dirty="0">
              <a:effectLst/>
              <a:latin typeface="+mj-lt"/>
              <a:ea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CFF03251-FE9B-C102-4E46-4DF823D79E3B}"/>
              </a:ext>
            </a:extLst>
          </p:cNvPr>
          <p:cNvSpPr txBox="1"/>
          <p:nvPr/>
        </p:nvSpPr>
        <p:spPr>
          <a:xfrm>
            <a:off x="507077" y="2013365"/>
            <a:ext cx="4906752" cy="1412631"/>
          </a:xfrm>
          <a:prstGeom prst="rect">
            <a:avLst/>
          </a:prstGeom>
          <a:noFill/>
        </p:spPr>
        <p:txBody>
          <a:bodyPr wrap="square">
            <a:spAutoFit/>
          </a:bodyPr>
          <a:lstStyle/>
          <a:p>
            <a:pPr>
              <a:lnSpc>
                <a:spcPct val="115000"/>
              </a:lnSpc>
              <a:spcAft>
                <a:spcPts val="800"/>
              </a:spcAft>
              <a:buNone/>
            </a:pPr>
            <a:r>
              <a:rPr lang="es-CO" b="1" kern="100" dirty="0">
                <a:latin typeface="+mj-lt"/>
                <a:ea typeface="Times New Roman" panose="02020603050405020304" pitchFamily="18" charset="0"/>
                <a:cs typeface="Times New Roman" panose="02020603050405020304" pitchFamily="18" charset="0"/>
              </a:rPr>
              <a:t>Autores:</a:t>
            </a:r>
            <a:endParaRPr lang="es-CO" b="1"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CO" kern="100" dirty="0">
                <a:solidFill>
                  <a:srgbClr val="000000"/>
                </a:solidFill>
                <a:effectLst/>
                <a:latin typeface="+mj-lt"/>
                <a:ea typeface="Times New Roman" panose="02020603050405020304" pitchFamily="18" charset="0"/>
                <a:cs typeface="Times New Roman" panose="02020603050405020304" pitchFamily="18" charset="0"/>
              </a:rPr>
              <a:t>Max Weber </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CO" kern="100" dirty="0">
                <a:solidFill>
                  <a:srgbClr val="000000"/>
                </a:solidFill>
                <a:effectLst/>
                <a:latin typeface="+mj-lt"/>
                <a:ea typeface="Times New Roman" panose="02020603050405020304" pitchFamily="18" charset="0"/>
                <a:cs typeface="Times New Roman" panose="02020603050405020304" pitchFamily="18" charset="0"/>
              </a:rPr>
              <a:t>Renate </a:t>
            </a:r>
            <a:r>
              <a:rPr lang="es-CO" kern="100" dirty="0" err="1">
                <a:solidFill>
                  <a:srgbClr val="000000"/>
                </a:solidFill>
                <a:effectLst/>
                <a:latin typeface="+mj-lt"/>
                <a:ea typeface="Times New Roman" panose="02020603050405020304" pitchFamily="18" charset="0"/>
                <a:cs typeface="Times New Roman" panose="02020603050405020304" pitchFamily="18" charset="0"/>
              </a:rPr>
              <a:t>Maynzs</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CO" kern="100" dirty="0" err="1">
                <a:solidFill>
                  <a:srgbClr val="000000"/>
                </a:solidFill>
                <a:effectLst/>
                <a:latin typeface="+mj-lt"/>
                <a:ea typeface="Times New Roman" panose="02020603050405020304" pitchFamily="18" charset="0"/>
                <a:cs typeface="Times New Roman" panose="02020603050405020304" pitchFamily="18" charset="0"/>
              </a:rPr>
              <a:t>Amitai</a:t>
            </a:r>
            <a:r>
              <a:rPr lang="es-CO" kern="100" dirty="0">
                <a:solidFill>
                  <a:srgbClr val="000000"/>
                </a:solidFill>
                <a:effectLst/>
                <a:latin typeface="+mj-lt"/>
                <a:ea typeface="Times New Roman" panose="02020603050405020304" pitchFamily="18" charset="0"/>
                <a:cs typeface="Times New Roman" panose="02020603050405020304" pitchFamily="18" charset="0"/>
              </a:rPr>
              <a:t> Etzioni</a:t>
            </a:r>
            <a:endParaRPr lang="es-CO" kern="100" dirty="0">
              <a:effectLst/>
              <a:latin typeface="+mj-lt"/>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CO" kern="100" dirty="0">
                <a:solidFill>
                  <a:srgbClr val="000000"/>
                </a:solidFill>
                <a:effectLst/>
                <a:latin typeface="+mj-lt"/>
                <a:ea typeface="Times New Roman" panose="02020603050405020304" pitchFamily="18" charset="0"/>
                <a:cs typeface="Times New Roman" panose="02020603050405020304" pitchFamily="18" charset="0"/>
              </a:rPr>
              <a:t>Ralph Dahrendorf</a:t>
            </a:r>
            <a:endParaRPr lang="es-CO" kern="100" dirty="0">
              <a:effectLst/>
              <a:latin typeface="+mj-lt"/>
              <a:ea typeface="Times New Roman" panose="02020603050405020304" pitchFamily="18" charset="0"/>
              <a:cs typeface="Times New Roman" panose="02020603050405020304" pitchFamily="18" charset="0"/>
            </a:endParaRPr>
          </a:p>
        </p:txBody>
      </p:sp>
      <p:pic>
        <p:nvPicPr>
          <p:cNvPr id="7" name="Imagen 6" descr="Escuelas estructuralistas | PPT">
            <a:extLst>
              <a:ext uri="{FF2B5EF4-FFF2-40B4-BE49-F238E27FC236}">
                <a16:creationId xmlns:a16="http://schemas.microsoft.com/office/drawing/2014/main" id="{A45C7F85-459E-CCE3-AB76-19BB335F3FC7}"/>
              </a:ext>
            </a:extLst>
          </p:cNvPr>
          <p:cNvPicPr>
            <a:picLocks noChangeAspect="1"/>
          </p:cNvPicPr>
          <p:nvPr/>
        </p:nvPicPr>
        <p:blipFill rotWithShape="1">
          <a:blip r:embed="rId3">
            <a:extLst>
              <a:ext uri="{28A0092B-C50C-407E-A947-70E740481C1C}">
                <a14:useLocalDpi xmlns:a14="http://schemas.microsoft.com/office/drawing/2010/main" val="0"/>
              </a:ext>
            </a:extLst>
          </a:blip>
          <a:srcRect l="3937" t="6154" r="4956" b="15644"/>
          <a:stretch/>
        </p:blipFill>
        <p:spPr bwMode="auto">
          <a:xfrm>
            <a:off x="3889829" y="2003313"/>
            <a:ext cx="3279502" cy="21116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924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F16FD-3631-A501-B245-77C12C41733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8351DAC-108C-F965-B7BA-092826C95D22}"/>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id="{0C90EFB2-49E4-DA4E-D987-36640093BFE0}"/>
              </a:ext>
            </a:extLst>
          </p:cNvPr>
          <p:cNvSpPr>
            <a:spLocks noGrp="1"/>
          </p:cNvSpPr>
          <p:nvPr>
            <p:ph type="title"/>
          </p:nvPr>
        </p:nvSpPr>
        <p:spPr>
          <a:xfrm>
            <a:off x="311700" y="232841"/>
            <a:ext cx="8520600" cy="841800"/>
          </a:xfrm>
        </p:spPr>
        <p:txBody>
          <a:bodyPr>
            <a:normAutofit/>
          </a:bodyPr>
          <a:lstStyle/>
          <a:p>
            <a:r>
              <a:rPr lang="es-CO" sz="2800" b="1" dirty="0"/>
              <a:t>ANTECEDENTES</a:t>
            </a:r>
          </a:p>
        </p:txBody>
      </p:sp>
      <p:pic>
        <p:nvPicPr>
          <p:cNvPr id="3" name="Imagen 2">
            <a:extLst>
              <a:ext uri="{FF2B5EF4-FFF2-40B4-BE49-F238E27FC236}">
                <a16:creationId xmlns:a16="http://schemas.microsoft.com/office/drawing/2014/main" id="{E11BF3C1-AAD3-DAF1-A377-0BD03ADBC0B5}"/>
              </a:ext>
            </a:extLst>
          </p:cNvPr>
          <p:cNvPicPr>
            <a:picLocks noChangeAspect="1"/>
          </p:cNvPicPr>
          <p:nvPr/>
        </p:nvPicPr>
        <p:blipFill>
          <a:blip r:embed="rId3"/>
          <a:stretch>
            <a:fillRect/>
          </a:stretch>
        </p:blipFill>
        <p:spPr>
          <a:xfrm>
            <a:off x="237359" y="1234068"/>
            <a:ext cx="3769646" cy="2447606"/>
          </a:xfrm>
          <a:prstGeom prst="rect">
            <a:avLst/>
          </a:prstGeom>
        </p:spPr>
      </p:pic>
      <p:pic>
        <p:nvPicPr>
          <p:cNvPr id="4" name="Imagen 3">
            <a:extLst>
              <a:ext uri="{FF2B5EF4-FFF2-40B4-BE49-F238E27FC236}">
                <a16:creationId xmlns:a16="http://schemas.microsoft.com/office/drawing/2014/main" id="{EEF22A19-732D-7EB6-186A-441197F77C30}"/>
              </a:ext>
            </a:extLst>
          </p:cNvPr>
          <p:cNvPicPr>
            <a:picLocks noChangeAspect="1"/>
          </p:cNvPicPr>
          <p:nvPr/>
        </p:nvPicPr>
        <p:blipFill>
          <a:blip r:embed="rId4"/>
          <a:stretch>
            <a:fillRect/>
          </a:stretch>
        </p:blipFill>
        <p:spPr>
          <a:xfrm>
            <a:off x="4676078" y="1234069"/>
            <a:ext cx="4007005" cy="2447606"/>
          </a:xfrm>
          <a:prstGeom prst="rect">
            <a:avLst/>
          </a:prstGeom>
        </p:spPr>
      </p:pic>
    </p:spTree>
    <p:extLst>
      <p:ext uri="{BB962C8B-B14F-4D97-AF65-F5344CB8AC3E}">
        <p14:creationId xmlns:p14="http://schemas.microsoft.com/office/powerpoint/2010/main" val="341906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749A-698F-EA42-596D-45EBB846223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7A92936-EE0D-2299-A24E-82B1C3D7EF2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866FC0F2-DFA7-3302-9349-FF90B47D421D}"/>
              </a:ext>
            </a:extLst>
          </p:cNvPr>
          <p:cNvSpPr txBox="1"/>
          <p:nvPr/>
        </p:nvSpPr>
        <p:spPr>
          <a:xfrm>
            <a:off x="297543" y="230012"/>
            <a:ext cx="7670800" cy="2782237"/>
          </a:xfrm>
          <a:prstGeom prst="rect">
            <a:avLst/>
          </a:prstGeom>
          <a:noFill/>
        </p:spPr>
        <p:txBody>
          <a:bodyPr wrap="square">
            <a:spAutoFit/>
          </a:bodyPr>
          <a:lstStyle/>
          <a:p>
            <a:pPr algn="ctr">
              <a:lnSpc>
                <a:spcPct val="115000"/>
              </a:lnSpc>
              <a:spcAft>
                <a:spcPts val="800"/>
              </a:spcAft>
              <a:buNone/>
            </a:pPr>
            <a:r>
              <a:rPr lang="es-CO" sz="1800" b="1" kern="100" dirty="0">
                <a:solidFill>
                  <a:srgbClr val="000000"/>
                </a:solidFill>
                <a:effectLst/>
                <a:latin typeface="+mj-lt"/>
                <a:ea typeface="Times New Roman" panose="02020603050405020304" pitchFamily="18" charset="0"/>
                <a:cs typeface="Times New Roman" panose="02020603050405020304" pitchFamily="18" charset="0"/>
              </a:rPr>
              <a:t>ESCUELA MATEMÁTICA </a:t>
            </a:r>
            <a:endParaRPr lang="es-CO" sz="1800" b="1"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CO" kern="100" dirty="0">
                <a:latin typeface="+mj-lt"/>
                <a:ea typeface="Times New Roman" panose="02020603050405020304" pitchFamily="18" charset="0"/>
                <a:cs typeface="Times New Roman" panose="02020603050405020304" pitchFamily="18" charset="0"/>
              </a:rPr>
              <a:t>S</a:t>
            </a:r>
            <a:r>
              <a:rPr lang="es-CO" sz="1400" kern="100" dirty="0">
                <a:solidFill>
                  <a:srgbClr val="000000"/>
                </a:solidFill>
                <a:effectLst/>
                <a:latin typeface="+mj-lt"/>
                <a:ea typeface="Times New Roman" panose="02020603050405020304" pitchFamily="18" charset="0"/>
                <a:cs typeface="Times New Roman" panose="02020603050405020304" pitchFamily="18" charset="0"/>
              </a:rPr>
              <a:t>e caracteriza por el uso de herramientas matemáticas y técnicas cuantitativas para modelar, analizar y resolver problemas organizacionales.</a:t>
            </a:r>
            <a:endParaRPr lang="es-CO" sz="1200"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CO" sz="1400" kern="0" dirty="0">
                <a:solidFill>
                  <a:srgbClr val="1A1919"/>
                </a:solidFill>
                <a:effectLst/>
                <a:latin typeface="+mj-lt"/>
                <a:ea typeface="Times New Roman" panose="02020603050405020304" pitchFamily="18" charset="0"/>
                <a:cs typeface="Times New Roman" panose="02020603050405020304" pitchFamily="18" charset="0"/>
              </a:rPr>
              <a:t>La teoría matemática hace énfasis en el proceso decisorio.</a:t>
            </a:r>
            <a:endParaRPr lang="es-CO" sz="1200" kern="100" dirty="0">
              <a:effectLst/>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CO" sz="1400" b="1" kern="100" dirty="0">
                <a:solidFill>
                  <a:srgbClr val="000000"/>
                </a:solidFill>
                <a:effectLst/>
                <a:latin typeface="+mj-lt"/>
                <a:ea typeface="Times New Roman" panose="02020603050405020304" pitchFamily="18" charset="0"/>
                <a:cs typeface="Times New Roman" panose="02020603050405020304" pitchFamily="18" charset="0"/>
              </a:rPr>
              <a:t>Origen </a:t>
            </a:r>
            <a:endParaRPr lang="es-CO" sz="1200" b="1" kern="100" dirty="0">
              <a:latin typeface="+mj-lt"/>
              <a:ea typeface="Times New Roman" panose="02020603050405020304" pitchFamily="18" charset="0"/>
              <a:cs typeface="Times New Roman" panose="02020603050405020304" pitchFamily="18" charset="0"/>
            </a:endParaRPr>
          </a:p>
          <a:p>
            <a:pPr>
              <a:lnSpc>
                <a:spcPct val="115000"/>
              </a:lnSpc>
              <a:spcAft>
                <a:spcPts val="800"/>
              </a:spcAft>
              <a:buNone/>
            </a:pPr>
            <a:r>
              <a:rPr lang="es-CO" kern="100" dirty="0">
                <a:latin typeface="+mj-lt"/>
                <a:ea typeface="Times New Roman" panose="02020603050405020304" pitchFamily="18" charset="0"/>
                <a:cs typeface="Times New Roman" panose="02020603050405020304" pitchFamily="18" charset="0"/>
              </a:rPr>
              <a:t>P</a:t>
            </a:r>
            <a:r>
              <a:rPr lang="es-CO" sz="1400" kern="100" dirty="0">
                <a:solidFill>
                  <a:srgbClr val="000000"/>
                </a:solidFill>
                <a:effectLst/>
                <a:latin typeface="+mj-lt"/>
                <a:ea typeface="Times New Roman" panose="02020603050405020304" pitchFamily="18" charset="0"/>
                <a:cs typeface="Times New Roman" panose="02020603050405020304" pitchFamily="18" charset="0"/>
              </a:rPr>
              <a:t>ueden trazarse a la Segunda Guerra Mundial, cuando las fuerzas aliadas comenzaron a utilizar modelos matemáticos y análisis estadísticos para optimizar los recursos disponibles en las operaciones militares. A partir de estos desarrollos, los métodos matemáticos se trasladaron al ámbito empresarial.</a:t>
            </a:r>
            <a:endParaRPr lang="es-CO" sz="1200" kern="100" dirty="0">
              <a:effectLst/>
              <a:latin typeface="+mj-lt"/>
              <a:ea typeface="Times New Roman" panose="02020603050405020304" pitchFamily="18" charset="0"/>
              <a:cs typeface="Times New Roman" panose="02020603050405020304" pitchFamily="18" charset="0"/>
            </a:endParaRPr>
          </a:p>
        </p:txBody>
      </p:sp>
      <p:pic>
        <p:nvPicPr>
          <p:cNvPr id="4" name="Imagen 3" descr="La Escuela Matemática de la Administración by lorena zuleta on Prezi">
            <a:extLst>
              <a:ext uri="{FF2B5EF4-FFF2-40B4-BE49-F238E27FC236}">
                <a16:creationId xmlns:a16="http://schemas.microsoft.com/office/drawing/2014/main" id="{07B708C8-81C8-C6D1-5B8A-D8D962A0C0E4}"/>
              </a:ext>
            </a:extLst>
          </p:cNvPr>
          <p:cNvPicPr>
            <a:picLocks noChangeAspect="1"/>
          </p:cNvPicPr>
          <p:nvPr/>
        </p:nvPicPr>
        <p:blipFill rotWithShape="1">
          <a:blip r:embed="rId3">
            <a:extLst>
              <a:ext uri="{28A0092B-C50C-407E-A947-70E740481C1C}">
                <a14:useLocalDpi xmlns:a14="http://schemas.microsoft.com/office/drawing/2010/main" val="0"/>
              </a:ext>
            </a:extLst>
          </a:blip>
          <a:srcRect l="4290" t="7643" r="2902"/>
          <a:stretch/>
        </p:blipFill>
        <p:spPr bwMode="auto">
          <a:xfrm>
            <a:off x="4281713" y="2723513"/>
            <a:ext cx="2568575" cy="14342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6583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9606-A566-9B9E-015C-F51B9EC3199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131512F-C0F7-DD1F-B813-508DEB50C51B}"/>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0E6734A-34F8-6E2D-B7D2-2DFA7F92A1E5}"/>
              </a:ext>
            </a:extLst>
          </p:cNvPr>
          <p:cNvSpPr txBox="1"/>
          <p:nvPr/>
        </p:nvSpPr>
        <p:spPr>
          <a:xfrm>
            <a:off x="175986" y="344331"/>
            <a:ext cx="5014686" cy="2166234"/>
          </a:xfrm>
          <a:prstGeom prst="rect">
            <a:avLst/>
          </a:prstGeom>
          <a:noFill/>
        </p:spPr>
        <p:txBody>
          <a:bodyPr wrap="square">
            <a:spAutoFit/>
          </a:bodyPr>
          <a:lstStyle/>
          <a:p>
            <a:pPr>
              <a:lnSpc>
                <a:spcPct val="115000"/>
              </a:lnSpc>
              <a:spcAft>
                <a:spcPts val="800"/>
              </a:spcAft>
              <a:buNone/>
            </a:pPr>
            <a:r>
              <a:rPr lang="es-CO" b="1" kern="100" dirty="0">
                <a:latin typeface="+mj-lt"/>
                <a:ea typeface="Times New Roman" panose="02020603050405020304" pitchFamily="18" charset="0"/>
                <a:cs typeface="Times New Roman" panose="02020603050405020304" pitchFamily="18" charset="0"/>
              </a:rPr>
              <a:t>M</a:t>
            </a:r>
            <a:r>
              <a:rPr lang="es-CO" b="1" kern="100" dirty="0">
                <a:solidFill>
                  <a:srgbClr val="000000"/>
                </a:solidFill>
                <a:effectLst/>
                <a:latin typeface="+mj-lt"/>
                <a:ea typeface="Times New Roman" panose="02020603050405020304" pitchFamily="18" charset="0"/>
                <a:cs typeface="Times New Roman" panose="02020603050405020304" pitchFamily="18" charset="0"/>
              </a:rPr>
              <a:t>odelos</a:t>
            </a:r>
            <a:endParaRPr lang="es-CO" b="1" kern="100" dirty="0">
              <a:effectLst/>
              <a:latin typeface="+mj-lt"/>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Modelos de Programación Lineal:</a:t>
            </a:r>
            <a:r>
              <a:rPr lang="es-CO" dirty="0">
                <a:solidFill>
                  <a:srgbClr val="000000"/>
                </a:solidFill>
                <a:effectLst/>
                <a:latin typeface="+mj-lt"/>
                <a:ea typeface="Times New Roman" panose="02020603050405020304" pitchFamily="18" charset="0"/>
              </a:rPr>
              <a:t> Son utilizados para la optimización de recursos </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Teoría de Redes:</a:t>
            </a:r>
            <a:r>
              <a:rPr lang="es-CO" dirty="0">
                <a:solidFill>
                  <a:srgbClr val="000000"/>
                </a:solidFill>
                <a:effectLst/>
                <a:latin typeface="+mj-lt"/>
                <a:ea typeface="Times New Roman" panose="02020603050405020304" pitchFamily="18" charset="0"/>
              </a:rPr>
              <a:t> Utilizada para analizar la estructura de redes </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Teoría de la Colas:</a:t>
            </a:r>
            <a:r>
              <a:rPr lang="es-CO" dirty="0">
                <a:solidFill>
                  <a:srgbClr val="000000"/>
                </a:solidFill>
                <a:effectLst/>
                <a:latin typeface="+mj-lt"/>
                <a:ea typeface="Times New Roman" panose="02020603050405020304" pitchFamily="18" charset="0"/>
              </a:rPr>
              <a:t> Se aplica en situaciones donde se gestionan flujos de trabajo y servicios</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Modelos Estocásticos:</a:t>
            </a:r>
            <a:r>
              <a:rPr lang="es-CO" dirty="0">
                <a:solidFill>
                  <a:srgbClr val="000000"/>
                </a:solidFill>
                <a:effectLst/>
                <a:latin typeface="+mj-lt"/>
                <a:ea typeface="Times New Roman" panose="02020603050405020304" pitchFamily="18" charset="0"/>
              </a:rPr>
              <a:t> Se aplican en situaciones donde existen incertidumbres</a:t>
            </a:r>
            <a:endParaRPr lang="es-CO" dirty="0">
              <a:effectLst/>
              <a:latin typeface="+mj-lt"/>
              <a:ea typeface="Times New Roman" panose="02020603050405020304" pitchFamily="18" charset="0"/>
            </a:endParaRPr>
          </a:p>
        </p:txBody>
      </p:sp>
      <p:pic>
        <p:nvPicPr>
          <p:cNvPr id="5" name="Imagen 4" descr="Introducción a la Programación Lineal o Investigación de Operaciones 1 |  Ingeniería Industrial y Educación">
            <a:extLst>
              <a:ext uri="{FF2B5EF4-FFF2-40B4-BE49-F238E27FC236}">
                <a16:creationId xmlns:a16="http://schemas.microsoft.com/office/drawing/2014/main" id="{CD656882-60A5-E195-4118-A4657AFD6433}"/>
              </a:ext>
            </a:extLst>
          </p:cNvPr>
          <p:cNvPicPr>
            <a:picLocks noChangeAspect="1"/>
          </p:cNvPicPr>
          <p:nvPr/>
        </p:nvPicPr>
        <p:blipFill rotWithShape="1">
          <a:blip r:embed="rId3">
            <a:extLst>
              <a:ext uri="{28A0092B-C50C-407E-A947-70E740481C1C}">
                <a14:useLocalDpi xmlns:a14="http://schemas.microsoft.com/office/drawing/2010/main" val="0"/>
              </a:ext>
            </a:extLst>
          </a:blip>
          <a:srcRect l="9504" t="18648" r="9030" b="10797"/>
          <a:stretch/>
        </p:blipFill>
        <p:spPr bwMode="auto">
          <a:xfrm>
            <a:off x="5190672" y="723632"/>
            <a:ext cx="3020783" cy="18477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1225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E737F-C3B2-0C47-3935-CDBFE00DAB3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EC6666CA-3EA9-025E-8B56-148CBB2793B4}"/>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11E4893-4116-F730-3800-06827E129CD6}"/>
              </a:ext>
            </a:extLst>
          </p:cNvPr>
          <p:cNvSpPr txBox="1"/>
          <p:nvPr/>
        </p:nvSpPr>
        <p:spPr>
          <a:xfrm>
            <a:off x="660399" y="560272"/>
            <a:ext cx="5871029" cy="2031325"/>
          </a:xfrm>
          <a:prstGeom prst="rect">
            <a:avLst/>
          </a:prstGeom>
          <a:noFill/>
        </p:spPr>
        <p:txBody>
          <a:bodyPr wrap="square">
            <a:spAutoFit/>
          </a:bodyPr>
          <a:lstStyle/>
          <a:p>
            <a:pPr>
              <a:buNone/>
            </a:pPr>
            <a:r>
              <a:rPr lang="es-CO" b="1" dirty="0">
                <a:latin typeface="Arial" panose="020B0604020202020204" pitchFamily="34" charset="0"/>
                <a:ea typeface="Times New Roman" panose="02020603050405020304" pitchFamily="18" charset="0"/>
              </a:rPr>
              <a:t>I</a:t>
            </a:r>
            <a:r>
              <a:rPr lang="es-CO" sz="1400" b="1" dirty="0">
                <a:solidFill>
                  <a:srgbClr val="000000"/>
                </a:solidFill>
                <a:effectLst/>
                <a:latin typeface="Arial" panose="020B0604020202020204" pitchFamily="34" charset="0"/>
                <a:ea typeface="Times New Roman" panose="02020603050405020304" pitchFamily="18" charset="0"/>
              </a:rPr>
              <a:t>nvestigación de Operaciones:</a:t>
            </a:r>
            <a:endParaRPr lang="es-CO" sz="1200" dirty="0">
              <a:effectLst/>
              <a:latin typeface="Times New Roman" panose="02020603050405020304" pitchFamily="18" charset="0"/>
              <a:ea typeface="Times New Roman" panose="02020603050405020304" pitchFamily="18" charset="0"/>
            </a:endParaRPr>
          </a:p>
          <a:p>
            <a:pPr>
              <a:buNone/>
            </a:pPr>
            <a:r>
              <a:rPr lang="es-CO" sz="1400" dirty="0">
                <a:solidFill>
                  <a:srgbClr val="000000"/>
                </a:solidFill>
                <a:effectLst/>
                <a:latin typeface="Arial" panose="020B0604020202020204" pitchFamily="34" charset="0"/>
                <a:ea typeface="Times New Roman" panose="02020603050405020304" pitchFamily="18" charset="0"/>
              </a:rPr>
              <a:t>La </a:t>
            </a:r>
            <a:r>
              <a:rPr lang="es-CO" sz="1400" b="1" dirty="0">
                <a:solidFill>
                  <a:srgbClr val="000000"/>
                </a:solidFill>
                <a:effectLst/>
                <a:latin typeface="Arial" panose="020B0604020202020204" pitchFamily="34" charset="0"/>
                <a:ea typeface="Times New Roman" panose="02020603050405020304" pitchFamily="18" charset="0"/>
              </a:rPr>
              <a:t>Investigación de Operaciones (IO)</a:t>
            </a:r>
            <a:r>
              <a:rPr lang="es-CO" sz="1400" dirty="0">
                <a:solidFill>
                  <a:srgbClr val="000000"/>
                </a:solidFill>
                <a:effectLst/>
                <a:latin typeface="Arial" panose="020B0604020202020204" pitchFamily="34" charset="0"/>
                <a:ea typeface="Times New Roman" panose="02020603050405020304" pitchFamily="18" charset="0"/>
              </a:rPr>
              <a:t> es una disciplina clave dentro de la Escuela Matemática de Administración, que utiliza métodos cuantitativos para mejorar la toma de decisiones en las organizaciones</a:t>
            </a:r>
            <a:endParaRPr lang="es-CO" sz="1200" dirty="0">
              <a:effectLst/>
              <a:latin typeface="Times New Roman" panose="02020603050405020304" pitchFamily="18" charset="0"/>
              <a:ea typeface="Times New Roman" panose="02020603050405020304" pitchFamily="18" charset="0"/>
            </a:endParaRPr>
          </a:p>
          <a:p>
            <a:pPr>
              <a:buNone/>
            </a:pPr>
            <a:r>
              <a:rPr lang="es-CO" sz="1400" b="1" dirty="0">
                <a:solidFill>
                  <a:srgbClr val="000000"/>
                </a:solidFill>
                <a:effectLst/>
                <a:latin typeface="Arial" panose="020B0604020202020204" pitchFamily="34" charset="0"/>
                <a:ea typeface="Times New Roman" panose="02020603050405020304" pitchFamily="18" charset="0"/>
              </a:rPr>
              <a:t>Métodos</a:t>
            </a:r>
            <a:endParaRPr lang="es-CO" sz="1200" b="1"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sz="1400" dirty="0">
                <a:solidFill>
                  <a:srgbClr val="000000"/>
                </a:solidFill>
                <a:effectLst/>
                <a:latin typeface="Arial" panose="020B0604020202020204" pitchFamily="34" charset="0"/>
                <a:ea typeface="Times New Roman" panose="02020603050405020304" pitchFamily="18" charset="0"/>
              </a:rPr>
              <a:t>Programación Lineal y No </a:t>
            </a:r>
            <a:r>
              <a:rPr lang="es-CO" sz="1400" dirty="0" err="1">
                <a:solidFill>
                  <a:srgbClr val="000000"/>
                </a:solidFill>
                <a:effectLst/>
                <a:latin typeface="Arial" panose="020B0604020202020204" pitchFamily="34" charset="0"/>
                <a:ea typeface="Times New Roman" panose="02020603050405020304" pitchFamily="18" charset="0"/>
              </a:rPr>
              <a:t>Linea</a:t>
            </a:r>
            <a:endParaRPr lang="es-CO" sz="1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sz="1400" dirty="0">
                <a:solidFill>
                  <a:srgbClr val="000000"/>
                </a:solidFill>
                <a:effectLst/>
                <a:latin typeface="Arial" panose="020B0604020202020204" pitchFamily="34" charset="0"/>
                <a:ea typeface="Times New Roman" panose="02020603050405020304" pitchFamily="18" charset="0"/>
              </a:rPr>
              <a:t>Teoría de Juegos: </a:t>
            </a:r>
            <a:endParaRPr lang="es-CO" sz="1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sz="1400" dirty="0">
                <a:solidFill>
                  <a:srgbClr val="000000"/>
                </a:solidFill>
                <a:effectLst/>
                <a:latin typeface="Arial" panose="020B0604020202020204" pitchFamily="34" charset="0"/>
                <a:ea typeface="Times New Roman" panose="02020603050405020304" pitchFamily="18" charset="0"/>
              </a:rPr>
              <a:t>Simulación: </a:t>
            </a:r>
            <a:endParaRPr lang="es-CO" sz="1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sz="1400" dirty="0">
                <a:solidFill>
                  <a:srgbClr val="000000"/>
                </a:solidFill>
                <a:effectLst/>
                <a:latin typeface="Arial" panose="020B0604020202020204" pitchFamily="34" charset="0"/>
                <a:ea typeface="Times New Roman" panose="02020603050405020304" pitchFamily="18" charset="0"/>
              </a:rPr>
              <a:t>Análisis de Redes</a:t>
            </a:r>
            <a:endParaRPr lang="es-CO" sz="1200" dirty="0">
              <a:effectLst/>
              <a:latin typeface="Times New Roman" panose="02020603050405020304" pitchFamily="18" charset="0"/>
              <a:ea typeface="Times New Roman" panose="02020603050405020304" pitchFamily="18" charset="0"/>
            </a:endParaRPr>
          </a:p>
        </p:txBody>
      </p:sp>
      <p:pic>
        <p:nvPicPr>
          <p:cNvPr id="5" name="Imagen 4" descr="Escuela cuantitativa de la administración: características, representantes">
            <a:extLst>
              <a:ext uri="{FF2B5EF4-FFF2-40B4-BE49-F238E27FC236}">
                <a16:creationId xmlns:a16="http://schemas.microsoft.com/office/drawing/2014/main" id="{0F211E8F-4CBF-75BB-5E27-B356243F06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4286" y="1769575"/>
            <a:ext cx="3037674" cy="2031325"/>
          </a:xfrm>
          <a:prstGeom prst="rect">
            <a:avLst/>
          </a:prstGeom>
          <a:noFill/>
          <a:ln>
            <a:noFill/>
          </a:ln>
        </p:spPr>
      </p:pic>
    </p:spTree>
    <p:extLst>
      <p:ext uri="{BB962C8B-B14F-4D97-AF65-F5344CB8AC3E}">
        <p14:creationId xmlns:p14="http://schemas.microsoft.com/office/powerpoint/2010/main" val="780059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517D7-2149-B359-ED84-FD8B76E6D69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9F54AA5-5548-BE14-1DEA-FED04D78FF1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A84900A1-87C7-EB29-A381-42694FAE9A50}"/>
              </a:ext>
            </a:extLst>
          </p:cNvPr>
          <p:cNvSpPr txBox="1"/>
          <p:nvPr/>
        </p:nvSpPr>
        <p:spPr>
          <a:xfrm>
            <a:off x="457200" y="568473"/>
            <a:ext cx="5072743" cy="2554545"/>
          </a:xfrm>
          <a:prstGeom prst="rect">
            <a:avLst/>
          </a:prstGeom>
          <a:noFill/>
        </p:spPr>
        <p:txBody>
          <a:bodyPr wrap="square">
            <a:spAutoFit/>
          </a:bodyPr>
          <a:lstStyle/>
          <a:p>
            <a:pPr algn="just">
              <a:buNone/>
            </a:pPr>
            <a:r>
              <a:rPr lang="es-CO" sz="1600" b="1" dirty="0">
                <a:solidFill>
                  <a:srgbClr val="000000"/>
                </a:solidFill>
                <a:effectLst/>
                <a:latin typeface="+mj-lt"/>
                <a:ea typeface="Times New Roman" panose="02020603050405020304" pitchFamily="18" charset="0"/>
              </a:rPr>
              <a:t>Técnicas </a:t>
            </a:r>
            <a:endParaRPr lang="es-CO" sz="1600" dirty="0">
              <a:effectLst/>
              <a:latin typeface="+mj-lt"/>
              <a:ea typeface="Times New Roman" panose="02020603050405020304" pitchFamily="18" charset="0"/>
            </a:endParaRPr>
          </a:p>
          <a:p>
            <a:pPr marL="342900" lvl="0" indent="-342900" algn="just">
              <a:buNone/>
              <a:tabLst>
                <a:tab pos="457200" algn="l"/>
              </a:tabLst>
            </a:pPr>
            <a:r>
              <a:rPr lang="es-CO" sz="1600" b="1" dirty="0">
                <a:solidFill>
                  <a:srgbClr val="000000"/>
                </a:solidFill>
                <a:effectLst/>
                <a:latin typeface="+mj-lt"/>
                <a:ea typeface="Times New Roman" panose="02020603050405020304" pitchFamily="18" charset="0"/>
              </a:rPr>
              <a:t>Optimización:</a:t>
            </a:r>
            <a:r>
              <a:rPr lang="es-CO" sz="1600" dirty="0">
                <a:solidFill>
                  <a:srgbClr val="000000"/>
                </a:solidFill>
                <a:effectLst/>
                <a:latin typeface="+mj-lt"/>
                <a:ea typeface="Times New Roman" panose="02020603050405020304" pitchFamily="18" charset="0"/>
              </a:rPr>
              <a:t> Busca encontrar la mejor solución a un problema dado</a:t>
            </a:r>
            <a:endParaRPr lang="es-CO" sz="1600" dirty="0">
              <a:effectLst/>
              <a:latin typeface="+mj-lt"/>
              <a:ea typeface="Times New Roman" panose="02020603050405020304" pitchFamily="18" charset="0"/>
            </a:endParaRPr>
          </a:p>
          <a:p>
            <a:pPr marL="342900" lvl="0" indent="-342900" algn="just">
              <a:buNone/>
              <a:tabLst>
                <a:tab pos="457200" algn="l"/>
              </a:tabLst>
            </a:pPr>
            <a:r>
              <a:rPr lang="es-CO" sz="1600" b="1" dirty="0">
                <a:solidFill>
                  <a:srgbClr val="000000"/>
                </a:solidFill>
                <a:effectLst/>
                <a:latin typeface="+mj-lt"/>
                <a:ea typeface="Times New Roman" panose="02020603050405020304" pitchFamily="18" charset="0"/>
              </a:rPr>
              <a:t>Simulación Monte Carlo:</a:t>
            </a:r>
            <a:r>
              <a:rPr lang="es-CO" sz="1600" dirty="0">
                <a:solidFill>
                  <a:srgbClr val="000000"/>
                </a:solidFill>
                <a:effectLst/>
                <a:latin typeface="+mj-lt"/>
                <a:ea typeface="Times New Roman" panose="02020603050405020304" pitchFamily="18" charset="0"/>
              </a:rPr>
              <a:t> Permite modelar sistemas con incertidumbre </a:t>
            </a:r>
            <a:endParaRPr lang="es-CO" sz="1600" dirty="0">
              <a:effectLst/>
              <a:latin typeface="+mj-lt"/>
              <a:ea typeface="Times New Roman" panose="02020603050405020304" pitchFamily="18" charset="0"/>
            </a:endParaRPr>
          </a:p>
          <a:p>
            <a:pPr marL="342900" lvl="0" indent="-342900" algn="just">
              <a:buNone/>
              <a:tabLst>
                <a:tab pos="457200" algn="l"/>
              </a:tabLst>
            </a:pPr>
            <a:r>
              <a:rPr lang="es-CO" sz="1600" b="1" dirty="0">
                <a:solidFill>
                  <a:srgbClr val="000000"/>
                </a:solidFill>
                <a:effectLst/>
                <a:latin typeface="+mj-lt"/>
                <a:ea typeface="Times New Roman" panose="02020603050405020304" pitchFamily="18" charset="0"/>
              </a:rPr>
              <a:t>Análisis de Sensibilidad:</a:t>
            </a:r>
            <a:r>
              <a:rPr lang="es-CO" sz="1600" dirty="0">
                <a:solidFill>
                  <a:srgbClr val="000000"/>
                </a:solidFill>
                <a:effectLst/>
                <a:latin typeface="+mj-lt"/>
                <a:ea typeface="Times New Roman" panose="02020603050405020304" pitchFamily="18" charset="0"/>
              </a:rPr>
              <a:t> Determina cómo las variaciones en los parámetros del modelo afectan los resultados</a:t>
            </a:r>
            <a:endParaRPr lang="es-CO" sz="1600" dirty="0">
              <a:effectLst/>
              <a:latin typeface="+mj-lt"/>
              <a:ea typeface="Times New Roman" panose="02020603050405020304" pitchFamily="18" charset="0"/>
            </a:endParaRPr>
          </a:p>
          <a:p>
            <a:pPr marL="342900" lvl="0" indent="-342900" algn="just">
              <a:buNone/>
              <a:tabLst>
                <a:tab pos="457200" algn="l"/>
              </a:tabLst>
            </a:pPr>
            <a:r>
              <a:rPr lang="es-CO" sz="1600" b="1" dirty="0">
                <a:solidFill>
                  <a:srgbClr val="000000"/>
                </a:solidFill>
                <a:effectLst/>
                <a:latin typeface="+mj-lt"/>
                <a:ea typeface="Times New Roman" panose="02020603050405020304" pitchFamily="18" charset="0"/>
              </a:rPr>
              <a:t>Teoría de Colas:</a:t>
            </a:r>
            <a:r>
              <a:rPr lang="es-CO" sz="1600" dirty="0">
                <a:solidFill>
                  <a:srgbClr val="000000"/>
                </a:solidFill>
                <a:effectLst/>
                <a:latin typeface="+mj-lt"/>
                <a:ea typeface="Times New Roman" panose="02020603050405020304" pitchFamily="18" charset="0"/>
              </a:rPr>
              <a:t> Se utiliza para gestionar la espera en sistemas</a:t>
            </a:r>
            <a:endParaRPr lang="es-CO" sz="1600" dirty="0">
              <a:effectLst/>
              <a:latin typeface="+mj-lt"/>
              <a:ea typeface="Times New Roman" panose="02020603050405020304" pitchFamily="18" charset="0"/>
            </a:endParaRPr>
          </a:p>
        </p:txBody>
      </p:sp>
      <p:pic>
        <p:nvPicPr>
          <p:cNvPr id="4" name="Imagen 3" descr="Teoría de juegos - Wikipedia, la enciclopedia libre">
            <a:extLst>
              <a:ext uri="{FF2B5EF4-FFF2-40B4-BE49-F238E27FC236}">
                <a16:creationId xmlns:a16="http://schemas.microsoft.com/office/drawing/2014/main" id="{0236DE92-B8AF-67F3-5232-329305B3E2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302" y="952481"/>
            <a:ext cx="2037567" cy="1786527"/>
          </a:xfrm>
          <a:prstGeom prst="rect">
            <a:avLst/>
          </a:prstGeom>
          <a:noFill/>
          <a:ln>
            <a:noFill/>
          </a:ln>
        </p:spPr>
      </p:pic>
    </p:spTree>
    <p:extLst>
      <p:ext uri="{BB962C8B-B14F-4D97-AF65-F5344CB8AC3E}">
        <p14:creationId xmlns:p14="http://schemas.microsoft.com/office/powerpoint/2010/main" val="3258792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A68A5-22EC-F78E-5845-34FDC664A7E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EDABF7B-001C-AEEA-DCEE-08CEAC9AF91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6669501B-275F-EF9C-59BF-1469A5F7E962}"/>
              </a:ext>
            </a:extLst>
          </p:cNvPr>
          <p:cNvSpPr txBox="1"/>
          <p:nvPr/>
        </p:nvSpPr>
        <p:spPr>
          <a:xfrm>
            <a:off x="413657" y="510416"/>
            <a:ext cx="6277428" cy="2893100"/>
          </a:xfrm>
          <a:prstGeom prst="rect">
            <a:avLst/>
          </a:prstGeom>
          <a:noFill/>
        </p:spPr>
        <p:txBody>
          <a:bodyPr wrap="square">
            <a:spAutoFit/>
          </a:bodyPr>
          <a:lstStyle/>
          <a:p>
            <a:pPr>
              <a:buNone/>
            </a:pPr>
            <a:r>
              <a:rPr lang="es-CO" b="1" dirty="0">
                <a:latin typeface="+mj-lt"/>
                <a:ea typeface="Times New Roman" panose="02020603050405020304" pitchFamily="18" charset="0"/>
              </a:rPr>
              <a:t>A</a:t>
            </a:r>
            <a:r>
              <a:rPr lang="es-CO" b="1" dirty="0">
                <a:solidFill>
                  <a:srgbClr val="000000"/>
                </a:solidFill>
                <a:effectLst/>
                <a:latin typeface="+mj-lt"/>
                <a:ea typeface="Times New Roman" panose="02020603050405020304" pitchFamily="18" charset="0"/>
              </a:rPr>
              <a:t>plicaciones</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Optimización de la cadena de suministro:</a:t>
            </a:r>
            <a:r>
              <a:rPr lang="es-CO" dirty="0">
                <a:solidFill>
                  <a:srgbClr val="000000"/>
                </a:solidFill>
                <a:effectLst/>
                <a:latin typeface="+mj-lt"/>
                <a:ea typeface="Times New Roman" panose="02020603050405020304" pitchFamily="18" charset="0"/>
              </a:rPr>
              <a:t> Los modelos matemáticos permiten gestionar los inventarios, la distribución de productos y la logística de manera eficiente.</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Planificación de la producción:</a:t>
            </a:r>
            <a:r>
              <a:rPr lang="es-CO" dirty="0">
                <a:solidFill>
                  <a:srgbClr val="000000"/>
                </a:solidFill>
                <a:effectLst/>
                <a:latin typeface="+mj-lt"/>
                <a:ea typeface="Times New Roman" panose="02020603050405020304" pitchFamily="18" charset="0"/>
              </a:rPr>
              <a:t> La programación lineal y otros métodos de optimización se usan para maximizar la producción mientras se minimizan los costos.</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Análisis de riesgos y toma de decisiones:</a:t>
            </a:r>
            <a:r>
              <a:rPr lang="es-CO" dirty="0">
                <a:solidFill>
                  <a:srgbClr val="000000"/>
                </a:solidFill>
                <a:effectLst/>
                <a:latin typeface="+mj-lt"/>
                <a:ea typeface="Times New Roman" panose="02020603050405020304" pitchFamily="18" charset="0"/>
              </a:rPr>
              <a:t> La simulación y los modelos estocásticos ayudan a las empresas a anticipar y mitigar los riesgos en sus operaciones.</a:t>
            </a:r>
            <a:endParaRPr lang="es-CO"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O" b="1" dirty="0">
                <a:solidFill>
                  <a:srgbClr val="000000"/>
                </a:solidFill>
                <a:effectLst/>
                <a:latin typeface="+mj-lt"/>
                <a:ea typeface="Times New Roman" panose="02020603050405020304" pitchFamily="18" charset="0"/>
              </a:rPr>
              <a:t>Gestión de proyectos:</a:t>
            </a:r>
            <a:r>
              <a:rPr lang="es-CO" dirty="0">
                <a:solidFill>
                  <a:srgbClr val="000000"/>
                </a:solidFill>
                <a:effectLst/>
                <a:latin typeface="+mj-lt"/>
                <a:ea typeface="Times New Roman" panose="02020603050405020304" pitchFamily="18" charset="0"/>
              </a:rPr>
              <a:t> Herramientas como PERT y CPM se utilizan para planificar y controlar proyectos, optimizando el uso del tiempo y los recursos.</a:t>
            </a:r>
            <a:endParaRPr lang="es-CO" dirty="0">
              <a:effectLst/>
              <a:latin typeface="+mj-lt"/>
              <a:ea typeface="Times New Roman" panose="02020603050405020304" pitchFamily="18" charset="0"/>
            </a:endParaRPr>
          </a:p>
        </p:txBody>
      </p:sp>
      <p:pic>
        <p:nvPicPr>
          <p:cNvPr id="2" name="Imagen 1" descr="Los Sistemas de Gestión de Suministro (SCM) - YouTube">
            <a:extLst>
              <a:ext uri="{FF2B5EF4-FFF2-40B4-BE49-F238E27FC236}">
                <a16:creationId xmlns:a16="http://schemas.microsoft.com/office/drawing/2014/main" id="{EA5EAE4E-5590-3098-62AB-8ABED9BD96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085" y="1067809"/>
            <a:ext cx="2370591" cy="1778313"/>
          </a:xfrm>
          <a:prstGeom prst="rect">
            <a:avLst/>
          </a:prstGeom>
          <a:noFill/>
          <a:ln>
            <a:noFill/>
          </a:ln>
        </p:spPr>
      </p:pic>
    </p:spTree>
    <p:extLst>
      <p:ext uri="{BB962C8B-B14F-4D97-AF65-F5344CB8AC3E}">
        <p14:creationId xmlns:p14="http://schemas.microsoft.com/office/powerpoint/2010/main" val="697991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9FF1-91F6-F247-C0EE-A55577F494B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98886C3-5192-B360-B39E-05F48EBE205A}"/>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descr="Clase digital 1. Breve historia de la administración - Recursos Educativos  Abiertos">
            <a:extLst>
              <a:ext uri="{FF2B5EF4-FFF2-40B4-BE49-F238E27FC236}">
                <a16:creationId xmlns:a16="http://schemas.microsoft.com/office/drawing/2014/main" id="{9BA5510C-1BF0-99FD-2B32-C5A8B344BC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89318"/>
            <a:ext cx="3059430" cy="2072640"/>
          </a:xfrm>
          <a:prstGeom prst="rect">
            <a:avLst/>
          </a:prstGeom>
          <a:noFill/>
          <a:ln>
            <a:noFill/>
          </a:ln>
        </p:spPr>
      </p:pic>
      <p:sp>
        <p:nvSpPr>
          <p:cNvPr id="4" name="CuadroTexto 3">
            <a:extLst>
              <a:ext uri="{FF2B5EF4-FFF2-40B4-BE49-F238E27FC236}">
                <a16:creationId xmlns:a16="http://schemas.microsoft.com/office/drawing/2014/main" id="{9271226D-F247-A050-4BAD-62A8D7ABCEC7}"/>
              </a:ext>
            </a:extLst>
          </p:cNvPr>
          <p:cNvSpPr txBox="1"/>
          <p:nvPr/>
        </p:nvSpPr>
        <p:spPr>
          <a:xfrm>
            <a:off x="254000" y="365879"/>
            <a:ext cx="6335486" cy="1323439"/>
          </a:xfrm>
          <a:prstGeom prst="rect">
            <a:avLst/>
          </a:prstGeom>
          <a:noFill/>
        </p:spPr>
        <p:txBody>
          <a:bodyPr wrap="square">
            <a:spAutoFit/>
          </a:bodyPr>
          <a:lstStyle/>
          <a:p>
            <a:pPr marL="228600">
              <a:buNone/>
            </a:pPr>
            <a:r>
              <a:rPr lang="es-CO" sz="1600" b="1" dirty="0">
                <a:latin typeface="+mj-lt"/>
                <a:ea typeface="Times New Roman" panose="02020603050405020304" pitchFamily="18" charset="0"/>
              </a:rPr>
              <a:t>C</a:t>
            </a:r>
            <a:r>
              <a:rPr lang="es-CO" sz="1600" b="1" dirty="0">
                <a:solidFill>
                  <a:srgbClr val="000000"/>
                </a:solidFill>
                <a:effectLst/>
                <a:latin typeface="+mj-lt"/>
                <a:ea typeface="Times New Roman" panose="02020603050405020304" pitchFamily="18" charset="0"/>
              </a:rPr>
              <a:t>onclusión </a:t>
            </a:r>
            <a:endParaRPr lang="es-CO" sz="1600" dirty="0">
              <a:effectLst/>
              <a:latin typeface="+mj-lt"/>
              <a:ea typeface="Times New Roman" panose="02020603050405020304" pitchFamily="18" charset="0"/>
            </a:endParaRPr>
          </a:p>
          <a:p>
            <a:pPr marL="228600"/>
            <a:r>
              <a:rPr lang="es-CO" sz="1600" dirty="0">
                <a:solidFill>
                  <a:srgbClr val="000000"/>
                </a:solidFill>
                <a:effectLst/>
                <a:latin typeface="+mj-lt"/>
                <a:ea typeface="Times New Roman" panose="02020603050405020304" pitchFamily="18" charset="0"/>
              </a:rPr>
              <a:t>La Escuela Matemática de Administración ha jugado un papel crucial en la evolución de la teoría y la práctica de la administración, permitiendo la toma de decisiones más racional y basada en datos.</a:t>
            </a:r>
            <a:endParaRPr lang="es-CO"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191120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E722-A5B5-9449-1D1C-01CA245EDD4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5BFBE42-8CC6-B1D7-C9A1-40FD5F7E88A2}"/>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D588804-70ED-E922-5625-9DBD07EF4C9C}"/>
              </a:ext>
            </a:extLst>
          </p:cNvPr>
          <p:cNvSpPr txBox="1"/>
          <p:nvPr/>
        </p:nvSpPr>
        <p:spPr>
          <a:xfrm>
            <a:off x="1418375" y="1048256"/>
            <a:ext cx="6307249" cy="1323439"/>
          </a:xfrm>
          <a:prstGeom prst="rect">
            <a:avLst/>
          </a:prstGeom>
          <a:noFill/>
        </p:spPr>
        <p:txBody>
          <a:bodyPr wrap="square">
            <a:spAutoFit/>
          </a:bodyPr>
          <a:lstStyle/>
          <a:p>
            <a:pPr algn="just"/>
            <a:r>
              <a:rPr lang="es-CO" sz="1600" dirty="0"/>
              <a:t>La Teoría de Sistemas es un enfoque interdisciplinario que estudia los sistemas en general, analizando cómo las partes que los componen interactúan para formar un todo funcional. Un sistema puede definirse como un conjunto de elementos interrelacionados que trabajan juntos para lograr un objetivo común.</a:t>
            </a:r>
          </a:p>
        </p:txBody>
      </p:sp>
      <p:sp>
        <p:nvSpPr>
          <p:cNvPr id="5" name="CuadroTexto 4">
            <a:extLst>
              <a:ext uri="{FF2B5EF4-FFF2-40B4-BE49-F238E27FC236}">
                <a16:creationId xmlns:a16="http://schemas.microsoft.com/office/drawing/2014/main" id="{E85D0C37-08E1-B43A-9820-423F350495CF}"/>
              </a:ext>
            </a:extLst>
          </p:cNvPr>
          <p:cNvSpPr txBox="1"/>
          <p:nvPr/>
        </p:nvSpPr>
        <p:spPr>
          <a:xfrm>
            <a:off x="2798487" y="415863"/>
            <a:ext cx="4601028" cy="461665"/>
          </a:xfrm>
          <a:prstGeom prst="rect">
            <a:avLst/>
          </a:prstGeom>
          <a:noFill/>
        </p:spPr>
        <p:txBody>
          <a:bodyPr wrap="square">
            <a:spAutoFit/>
          </a:bodyPr>
          <a:lstStyle/>
          <a:p>
            <a:r>
              <a:rPr lang="es-CO" sz="2400" b="1" dirty="0"/>
              <a:t>TEORÍA DE SISTEMAS </a:t>
            </a:r>
          </a:p>
        </p:txBody>
      </p:sp>
      <p:pic>
        <p:nvPicPr>
          <p:cNvPr id="4" name="Imagen 3" descr="Diagrama&#10;&#10;El contenido generado por IA puede ser incorrecto.">
            <a:extLst>
              <a:ext uri="{FF2B5EF4-FFF2-40B4-BE49-F238E27FC236}">
                <a16:creationId xmlns:a16="http://schemas.microsoft.com/office/drawing/2014/main" id="{629EBF13-FB00-5A77-107B-64B54FB9744C}"/>
              </a:ext>
            </a:extLst>
          </p:cNvPr>
          <p:cNvPicPr>
            <a:picLocks noChangeAspect="1"/>
          </p:cNvPicPr>
          <p:nvPr/>
        </p:nvPicPr>
        <p:blipFill>
          <a:blip r:embed="rId3"/>
          <a:stretch>
            <a:fillRect/>
          </a:stretch>
        </p:blipFill>
        <p:spPr>
          <a:xfrm>
            <a:off x="3042459" y="2371695"/>
            <a:ext cx="3422764" cy="1886323"/>
          </a:xfrm>
          <a:prstGeom prst="rect">
            <a:avLst/>
          </a:prstGeom>
        </p:spPr>
      </p:pic>
    </p:spTree>
    <p:extLst>
      <p:ext uri="{BB962C8B-B14F-4D97-AF65-F5344CB8AC3E}">
        <p14:creationId xmlns:p14="http://schemas.microsoft.com/office/powerpoint/2010/main" val="3694265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ECAC-85BC-B039-D10C-AE27D2085E4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35A3AD0-BC90-4759-574A-160340313587}"/>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F54EC8D7-7FE7-A90A-C982-0000DDC68ED5}"/>
              </a:ext>
            </a:extLst>
          </p:cNvPr>
          <p:cNvSpPr txBox="1"/>
          <p:nvPr/>
        </p:nvSpPr>
        <p:spPr>
          <a:xfrm>
            <a:off x="447435" y="476354"/>
            <a:ext cx="5692107" cy="2800767"/>
          </a:xfrm>
          <a:prstGeom prst="rect">
            <a:avLst/>
          </a:prstGeom>
          <a:noFill/>
        </p:spPr>
        <p:txBody>
          <a:bodyPr wrap="square">
            <a:spAutoFit/>
          </a:bodyPr>
          <a:lstStyle/>
          <a:p>
            <a:pPr algn="just"/>
            <a:r>
              <a:rPr lang="es-CO" sz="1600" b="1" dirty="0">
                <a:latin typeface="+mj-lt"/>
              </a:rPr>
              <a:t>Origen</a:t>
            </a:r>
          </a:p>
          <a:p>
            <a:pPr algn="just"/>
            <a:endParaRPr lang="es-CO" sz="1600" b="1" dirty="0">
              <a:latin typeface="+mj-lt"/>
            </a:endParaRPr>
          </a:p>
          <a:p>
            <a:pPr algn="just"/>
            <a:br>
              <a:rPr lang="es-CO" sz="1600" dirty="0">
                <a:latin typeface="+mj-lt"/>
              </a:rPr>
            </a:br>
            <a:r>
              <a:rPr lang="es-CO" sz="1600" dirty="0">
                <a:latin typeface="+mj-lt"/>
              </a:rPr>
              <a:t>La Teoría de Sistemas tiene sus raíces en los trabajos del biólogo austríaco Ludwig </a:t>
            </a:r>
            <a:r>
              <a:rPr lang="es-CO" sz="1600" dirty="0" err="1">
                <a:latin typeface="+mj-lt"/>
              </a:rPr>
              <a:t>von</a:t>
            </a:r>
            <a:r>
              <a:rPr lang="es-CO" sz="1600" dirty="0">
                <a:latin typeface="+mj-lt"/>
              </a:rPr>
              <a:t> Bertalanffy, quien desarrolló la *Teoría General de Sistemas (TGS) en la década de 1940 y la popularizó en la década de 1950. Bertalanffy buscaba un marco unificador para todas las disciplinas científicas, argumentando que muchas de ellas enfrentaban problemas similares al estudiar sistemas complejos, ya fueran organismos vivos, empresas o ecosistemas.</a:t>
            </a:r>
          </a:p>
        </p:txBody>
      </p:sp>
      <p:pic>
        <p:nvPicPr>
          <p:cNvPr id="5" name="Imagen 4" descr="Foto en blanco y negro de un hombre con lentes y traje&#10;&#10;El contenido generado por IA puede ser incorrecto.">
            <a:extLst>
              <a:ext uri="{FF2B5EF4-FFF2-40B4-BE49-F238E27FC236}">
                <a16:creationId xmlns:a16="http://schemas.microsoft.com/office/drawing/2014/main" id="{5EBD4D0D-E017-AA9F-9623-0E6CBA4CEB65}"/>
              </a:ext>
            </a:extLst>
          </p:cNvPr>
          <p:cNvPicPr>
            <a:picLocks noChangeAspect="1"/>
          </p:cNvPicPr>
          <p:nvPr/>
        </p:nvPicPr>
        <p:blipFill>
          <a:blip r:embed="rId3"/>
          <a:stretch>
            <a:fillRect/>
          </a:stretch>
        </p:blipFill>
        <p:spPr>
          <a:xfrm>
            <a:off x="6322567" y="609599"/>
            <a:ext cx="2047185" cy="3054908"/>
          </a:xfrm>
          <a:prstGeom prst="rect">
            <a:avLst/>
          </a:prstGeom>
        </p:spPr>
      </p:pic>
    </p:spTree>
    <p:extLst>
      <p:ext uri="{BB962C8B-B14F-4D97-AF65-F5344CB8AC3E}">
        <p14:creationId xmlns:p14="http://schemas.microsoft.com/office/powerpoint/2010/main" val="1555895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2143-BEDC-635B-485B-F3FB6C5D4A9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C930E06-D972-7783-1967-5CFC3104FFC8}"/>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D0F7313B-8BF6-F9E6-AA3A-52A1FAE2FEB7}"/>
              </a:ext>
            </a:extLst>
          </p:cNvPr>
          <p:cNvSpPr txBox="1"/>
          <p:nvPr/>
        </p:nvSpPr>
        <p:spPr>
          <a:xfrm>
            <a:off x="1676400" y="354945"/>
            <a:ext cx="4601028" cy="397738"/>
          </a:xfrm>
          <a:prstGeom prst="rect">
            <a:avLst/>
          </a:prstGeom>
          <a:noFill/>
        </p:spPr>
        <p:txBody>
          <a:bodyPr wrap="square">
            <a:spAutoFit/>
          </a:bodyPr>
          <a:lstStyle/>
          <a:p>
            <a:pPr algn="ctr">
              <a:lnSpc>
                <a:spcPct val="107000"/>
              </a:lnSpc>
              <a:spcAft>
                <a:spcPts val="800"/>
              </a:spcAft>
            </a:pPr>
            <a:r>
              <a:rPr lang="es-CO" sz="2000" b="1" dirty="0">
                <a:effectLst/>
                <a:latin typeface="Arial" panose="020B0604020202020204" pitchFamily="34" charset="0"/>
                <a:ea typeface="Calibri" panose="020F0502020204030204" pitchFamily="34" charset="0"/>
                <a:cs typeface="Times New Roman" panose="02020603050405020304" pitchFamily="18" charset="0"/>
              </a:rPr>
              <a:t>TEORIA DE LA CONTINGENCIA</a:t>
            </a:r>
            <a:endParaRPr lang="es-CO"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6D630D6A-9319-B62E-A62F-04376008D3A4}"/>
              </a:ext>
            </a:extLst>
          </p:cNvPr>
          <p:cNvSpPr txBox="1"/>
          <p:nvPr/>
        </p:nvSpPr>
        <p:spPr>
          <a:xfrm>
            <a:off x="181428" y="949887"/>
            <a:ext cx="5087257" cy="2031325"/>
          </a:xfrm>
          <a:prstGeom prst="rect">
            <a:avLst/>
          </a:prstGeom>
          <a:noFill/>
        </p:spPr>
        <p:txBody>
          <a:bodyPr wrap="square">
            <a:spAutoFit/>
          </a:bodyPr>
          <a:lstStyle/>
          <a:p>
            <a:pPr algn="just"/>
            <a:r>
              <a:rPr lang="es-CO" dirty="0">
                <a:latin typeface="+mj-lt"/>
              </a:rPr>
              <a:t>¿Qué Significa "Contingencia"?</a:t>
            </a:r>
          </a:p>
          <a:p>
            <a:pPr algn="just"/>
            <a:endParaRPr lang="es-CO" dirty="0">
              <a:latin typeface="+mj-lt"/>
            </a:endParaRPr>
          </a:p>
          <a:p>
            <a:pPr algn="just"/>
            <a:r>
              <a:rPr lang="es-CO" dirty="0">
                <a:latin typeface="+mj-lt"/>
              </a:rPr>
              <a:t>El término "contingencia" significa "algo que puede suceder o no". En el contexto organizacional, una contingencia es cualquier variable o factor que afecta el desempeño de una organización y que no puede ser predicho de manera absoluta. Esto puede incluir elementos internos, como los recursos disponibles, o factores externos, como los cambios en el mercado.</a:t>
            </a:r>
          </a:p>
        </p:txBody>
      </p:sp>
      <p:pic>
        <p:nvPicPr>
          <p:cNvPr id="9" name="Imagen 8" descr="Diagrama&#10;&#10;El contenido generado por IA puede ser incorrecto.">
            <a:extLst>
              <a:ext uri="{FF2B5EF4-FFF2-40B4-BE49-F238E27FC236}">
                <a16:creationId xmlns:a16="http://schemas.microsoft.com/office/drawing/2014/main" id="{21082E36-FF56-1819-D085-ACF841FE9DA5}"/>
              </a:ext>
            </a:extLst>
          </p:cNvPr>
          <p:cNvPicPr>
            <a:picLocks noChangeAspect="1"/>
          </p:cNvPicPr>
          <p:nvPr/>
        </p:nvPicPr>
        <p:blipFill>
          <a:blip r:embed="rId3"/>
          <a:stretch>
            <a:fillRect/>
          </a:stretch>
        </p:blipFill>
        <p:spPr>
          <a:xfrm>
            <a:off x="5645843" y="949887"/>
            <a:ext cx="2123382" cy="2144939"/>
          </a:xfrm>
          <a:prstGeom prst="rect">
            <a:avLst/>
          </a:prstGeom>
        </p:spPr>
      </p:pic>
    </p:spTree>
    <p:extLst>
      <p:ext uri="{BB962C8B-B14F-4D97-AF65-F5344CB8AC3E}">
        <p14:creationId xmlns:p14="http://schemas.microsoft.com/office/powerpoint/2010/main" val="3516589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4F22A-5E0C-F1EE-5E09-7EB7CC8A36A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D80CAA1-4069-8F3A-837B-EDB255C750C3}"/>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C305FEE9-35F4-CD7F-FB5F-543BE38CB08A}"/>
              </a:ext>
            </a:extLst>
          </p:cNvPr>
          <p:cNvSpPr txBox="1"/>
          <p:nvPr/>
        </p:nvSpPr>
        <p:spPr>
          <a:xfrm>
            <a:off x="326570" y="492693"/>
            <a:ext cx="5246915" cy="2677656"/>
          </a:xfrm>
          <a:prstGeom prst="rect">
            <a:avLst/>
          </a:prstGeom>
          <a:noFill/>
        </p:spPr>
        <p:txBody>
          <a:bodyPr wrap="square">
            <a:spAutoFit/>
          </a:bodyPr>
          <a:lstStyle/>
          <a:p>
            <a:pPr algn="just"/>
            <a:r>
              <a:rPr lang="es-CO" b="1" dirty="0">
                <a:latin typeface="+mj-lt"/>
              </a:rPr>
              <a:t>ORÍGENES DE LA TEORÍA DE CONTINGENCIA</a:t>
            </a:r>
          </a:p>
          <a:p>
            <a:pPr algn="just"/>
            <a:endParaRPr lang="es-CO" b="1" dirty="0">
              <a:latin typeface="+mj-lt"/>
            </a:endParaRPr>
          </a:p>
          <a:p>
            <a:pPr algn="just"/>
            <a:endParaRPr lang="es-CO" b="1" dirty="0">
              <a:latin typeface="+mj-lt"/>
            </a:endParaRPr>
          </a:p>
          <a:p>
            <a:pPr algn="just"/>
            <a:r>
              <a:rPr lang="es-CO" dirty="0">
                <a:latin typeface="+mj-lt"/>
              </a:rPr>
              <a:t>La teoría de contingencia comenzó a desarrollarse a mediados del siglo XX, en un período de transición en el que las teorías administrativas tradicionales estaban siendo cuestionadas. Anteriormente, enfoques como la teoría clásica de Fayol o la burocrática de Weber argumentaban que existían principios universales de gestión aplicables a todas las organizaciones. Pero investigaciones realizadas por académicos como Joan Woodward, **Paul Lawrence, **Jay Lorsch y Fred Fiedler demostraron que este enfoque universalista era insuficiente</a:t>
            </a:r>
          </a:p>
        </p:txBody>
      </p:sp>
      <p:pic>
        <p:nvPicPr>
          <p:cNvPr id="5" name="Imagen 4" descr="Imagen en blanco y negro de un hombre con la boca abierta&#10;&#10;El contenido generado por IA puede ser incorrecto.">
            <a:extLst>
              <a:ext uri="{FF2B5EF4-FFF2-40B4-BE49-F238E27FC236}">
                <a16:creationId xmlns:a16="http://schemas.microsoft.com/office/drawing/2014/main" id="{6398B9C1-0E91-94A2-5A97-3728C192C060}"/>
              </a:ext>
            </a:extLst>
          </p:cNvPr>
          <p:cNvPicPr>
            <a:picLocks noChangeAspect="1"/>
          </p:cNvPicPr>
          <p:nvPr/>
        </p:nvPicPr>
        <p:blipFill>
          <a:blip r:embed="rId3"/>
          <a:stretch>
            <a:fillRect/>
          </a:stretch>
        </p:blipFill>
        <p:spPr>
          <a:xfrm>
            <a:off x="5718625" y="1132113"/>
            <a:ext cx="2327008" cy="2148007"/>
          </a:xfrm>
          <a:prstGeom prst="rect">
            <a:avLst/>
          </a:prstGeom>
        </p:spPr>
      </p:pic>
    </p:spTree>
    <p:extLst>
      <p:ext uri="{BB962C8B-B14F-4D97-AF65-F5344CB8AC3E}">
        <p14:creationId xmlns:p14="http://schemas.microsoft.com/office/powerpoint/2010/main" val="197348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CD044-F7DB-9E93-2CF0-72179FA386D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21DAE35-BCA0-6FEA-49BC-32189504B139}"/>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id="{92808F37-3A6A-60DD-7FF1-AF9E92703067}"/>
              </a:ext>
            </a:extLst>
          </p:cNvPr>
          <p:cNvSpPr>
            <a:spLocks noGrp="1"/>
          </p:cNvSpPr>
          <p:nvPr>
            <p:ph type="title"/>
          </p:nvPr>
        </p:nvSpPr>
        <p:spPr>
          <a:xfrm>
            <a:off x="271079" y="196650"/>
            <a:ext cx="8601841" cy="371714"/>
          </a:xfrm>
        </p:spPr>
        <p:txBody>
          <a:bodyPr>
            <a:normAutofit fontScale="90000"/>
          </a:bodyPr>
          <a:lstStyle/>
          <a:p>
            <a:pPr algn="ctr"/>
            <a:r>
              <a:rPr lang="es-CO" sz="2000" b="1" dirty="0">
                <a:solidFill>
                  <a:schemeClr val="tx1"/>
                </a:solidFill>
                <a:latin typeface="+mj-lt"/>
              </a:rPr>
              <a:t>ETIMOLOGÍA DE ADMINISTRACIÓN:</a:t>
            </a:r>
          </a:p>
        </p:txBody>
      </p:sp>
      <p:sp>
        <p:nvSpPr>
          <p:cNvPr id="3" name="Marcador de texto 2">
            <a:extLst>
              <a:ext uri="{FF2B5EF4-FFF2-40B4-BE49-F238E27FC236}">
                <a16:creationId xmlns:a16="http://schemas.microsoft.com/office/drawing/2014/main" id="{D83160C2-F243-7AFF-5C29-9A3221F06902}"/>
              </a:ext>
            </a:extLst>
          </p:cNvPr>
          <p:cNvSpPr>
            <a:spLocks noGrp="1"/>
          </p:cNvSpPr>
          <p:nvPr>
            <p:ph type="body" idx="1"/>
          </p:nvPr>
        </p:nvSpPr>
        <p:spPr>
          <a:xfrm>
            <a:off x="169829" y="568364"/>
            <a:ext cx="8601841" cy="1763701"/>
          </a:xfrm>
        </p:spPr>
        <p:txBody>
          <a:bodyPr>
            <a:normAutofit/>
          </a:bodyPr>
          <a:lstStyle/>
          <a:p>
            <a:r>
              <a:rPr lang="es-CO" sz="1600" dirty="0">
                <a:solidFill>
                  <a:schemeClr val="tx1"/>
                </a:solidFill>
                <a:latin typeface="+mj-lt"/>
              </a:rPr>
              <a:t>La palabra administración viene del latín administrativo, formada por:</a:t>
            </a:r>
          </a:p>
          <a:p>
            <a:r>
              <a:rPr lang="es-CO" sz="1600" dirty="0">
                <a:solidFill>
                  <a:schemeClr val="tx1"/>
                </a:solidFill>
                <a:latin typeface="+mj-lt"/>
              </a:rPr>
              <a:t>El prefijo ad- (hacia)</a:t>
            </a:r>
          </a:p>
          <a:p>
            <a:r>
              <a:rPr lang="es-CO" sz="1600" dirty="0">
                <a:solidFill>
                  <a:schemeClr val="tx1"/>
                </a:solidFill>
                <a:latin typeface="+mj-lt"/>
              </a:rPr>
              <a:t>La palabra </a:t>
            </a:r>
            <a:r>
              <a:rPr lang="es-CO" sz="1600" dirty="0" err="1">
                <a:solidFill>
                  <a:schemeClr val="tx1"/>
                </a:solidFill>
                <a:latin typeface="+mj-lt"/>
              </a:rPr>
              <a:t>minister</a:t>
            </a:r>
            <a:r>
              <a:rPr lang="es-CO" sz="1600" dirty="0">
                <a:solidFill>
                  <a:schemeClr val="tx1"/>
                </a:solidFill>
                <a:latin typeface="+mj-lt"/>
              </a:rPr>
              <a:t> (sirviente, subordinado)</a:t>
            </a:r>
          </a:p>
          <a:p>
            <a:r>
              <a:rPr lang="es-CO" sz="1600" dirty="0">
                <a:solidFill>
                  <a:schemeClr val="tx1"/>
                </a:solidFill>
                <a:latin typeface="+mj-lt"/>
              </a:rPr>
              <a:t>El sufijo –</a:t>
            </a:r>
            <a:r>
              <a:rPr lang="es-CO" sz="1600" dirty="0" err="1">
                <a:solidFill>
                  <a:schemeClr val="tx1"/>
                </a:solidFill>
                <a:latin typeface="+mj-lt"/>
              </a:rPr>
              <a:t>tio</a:t>
            </a:r>
            <a:r>
              <a:rPr lang="es-CO" sz="1600" dirty="0">
                <a:solidFill>
                  <a:schemeClr val="tx1"/>
                </a:solidFill>
                <a:latin typeface="+mj-lt"/>
              </a:rPr>
              <a:t> (-</a:t>
            </a:r>
            <a:r>
              <a:rPr lang="es-CO" sz="1600" dirty="0" err="1">
                <a:solidFill>
                  <a:schemeClr val="tx1"/>
                </a:solidFill>
                <a:latin typeface="+mj-lt"/>
              </a:rPr>
              <a:t>ción</a:t>
            </a:r>
            <a:r>
              <a:rPr lang="es-CO" sz="1600" dirty="0">
                <a:solidFill>
                  <a:schemeClr val="tx1"/>
                </a:solidFill>
                <a:latin typeface="+mj-lt"/>
              </a:rPr>
              <a:t> = acción y efecto)</a:t>
            </a:r>
          </a:p>
          <a:p>
            <a:r>
              <a:rPr lang="es-CO" sz="1600" dirty="0">
                <a:solidFill>
                  <a:schemeClr val="tx1"/>
                </a:solidFill>
                <a:latin typeface="+mj-lt"/>
              </a:rPr>
              <a:t>Significa “función que se desarrolla bajo el mando de otro”</a:t>
            </a:r>
          </a:p>
          <a:p>
            <a:pPr marL="152400" indent="0">
              <a:buNone/>
            </a:pPr>
            <a:endParaRPr lang="es-CO" sz="1600" dirty="0">
              <a:solidFill>
                <a:schemeClr val="tx1"/>
              </a:solidFill>
              <a:latin typeface="+mj-lt"/>
            </a:endParaRPr>
          </a:p>
        </p:txBody>
      </p:sp>
      <p:sp>
        <p:nvSpPr>
          <p:cNvPr id="4" name="Título 1">
            <a:extLst>
              <a:ext uri="{FF2B5EF4-FFF2-40B4-BE49-F238E27FC236}">
                <a16:creationId xmlns:a16="http://schemas.microsoft.com/office/drawing/2014/main" id="{D30AD902-1A66-56CA-9C73-B6A321332565}"/>
              </a:ext>
            </a:extLst>
          </p:cNvPr>
          <p:cNvSpPr txBox="1">
            <a:spLocks/>
          </p:cNvSpPr>
          <p:nvPr/>
        </p:nvSpPr>
        <p:spPr>
          <a:xfrm>
            <a:off x="119203" y="1929356"/>
            <a:ext cx="8703091"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es-CO" sz="1800" b="1" dirty="0">
                <a:latin typeface="+mj-lt"/>
              </a:rPr>
              <a:t>ETIMOLOGÍA DE SISTEMA</a:t>
            </a:r>
          </a:p>
        </p:txBody>
      </p:sp>
      <p:sp>
        <p:nvSpPr>
          <p:cNvPr id="5" name="Marcador de texto 2">
            <a:extLst>
              <a:ext uri="{FF2B5EF4-FFF2-40B4-BE49-F238E27FC236}">
                <a16:creationId xmlns:a16="http://schemas.microsoft.com/office/drawing/2014/main" id="{150C87F0-BA95-C712-A1AF-8FC5869AB40C}"/>
              </a:ext>
            </a:extLst>
          </p:cNvPr>
          <p:cNvSpPr txBox="1">
            <a:spLocks/>
          </p:cNvSpPr>
          <p:nvPr/>
        </p:nvSpPr>
        <p:spPr>
          <a:xfrm>
            <a:off x="169830" y="2703779"/>
            <a:ext cx="8703090" cy="755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r>
              <a:rPr lang="es-ES" sz="1600" dirty="0">
                <a:solidFill>
                  <a:schemeClr val="tx1"/>
                </a:solidFill>
                <a:latin typeface="+mj-lt"/>
              </a:rPr>
              <a:t>La palabra "sistema" proviene del latín "</a:t>
            </a:r>
            <a:r>
              <a:rPr lang="es-ES" sz="1600" dirty="0" err="1">
                <a:solidFill>
                  <a:schemeClr val="tx1"/>
                </a:solidFill>
                <a:latin typeface="+mj-lt"/>
              </a:rPr>
              <a:t>systēma</a:t>
            </a:r>
            <a:r>
              <a:rPr lang="es-ES" sz="1600" dirty="0">
                <a:solidFill>
                  <a:schemeClr val="tx1"/>
                </a:solidFill>
                <a:latin typeface="+mj-lt"/>
              </a:rPr>
              <a:t>", que a su vez deriva del griego "</a:t>
            </a:r>
            <a:r>
              <a:rPr lang="es-ES" sz="1600" dirty="0" err="1">
                <a:solidFill>
                  <a:schemeClr val="tx1"/>
                </a:solidFill>
                <a:latin typeface="+mj-lt"/>
              </a:rPr>
              <a:t>σύστημ</a:t>
            </a:r>
            <a:r>
              <a:rPr lang="es-ES" sz="1600" dirty="0">
                <a:solidFill>
                  <a:schemeClr val="tx1"/>
                </a:solidFill>
                <a:latin typeface="+mj-lt"/>
              </a:rPr>
              <a:t>α" (sýstēma), que significa "reunión de cosas en forma organizada".</a:t>
            </a:r>
            <a:endParaRPr lang="es-CO" sz="1600" dirty="0">
              <a:solidFill>
                <a:schemeClr val="tx1"/>
              </a:solidFill>
              <a:latin typeface="+mj-lt"/>
            </a:endParaRPr>
          </a:p>
        </p:txBody>
      </p:sp>
    </p:spTree>
    <p:extLst>
      <p:ext uri="{BB962C8B-B14F-4D97-AF65-F5344CB8AC3E}">
        <p14:creationId xmlns:p14="http://schemas.microsoft.com/office/powerpoint/2010/main" val="2368748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F88A9-3C5B-823C-0CC8-D6078D463343}"/>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74AA794-448A-811F-FC91-03C09BA01001}"/>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5CA9A6B6-BA27-FFB0-46B5-ABE7BA617EE3}"/>
              </a:ext>
            </a:extLst>
          </p:cNvPr>
          <p:cNvSpPr txBox="1"/>
          <p:nvPr/>
        </p:nvSpPr>
        <p:spPr>
          <a:xfrm>
            <a:off x="246743" y="139616"/>
            <a:ext cx="8098971" cy="3943644"/>
          </a:xfrm>
          <a:prstGeom prst="rect">
            <a:avLst/>
          </a:prstGeom>
          <a:noFill/>
        </p:spPr>
        <p:txBody>
          <a:bodyPr wrap="square">
            <a:spAutoFit/>
          </a:bodyPr>
          <a:lstStyle/>
          <a:p>
            <a:pPr algn="just">
              <a:lnSpc>
                <a:spcPct val="107000"/>
              </a:lnSpc>
              <a:spcAft>
                <a:spcPts val="800"/>
              </a:spcAft>
              <a:buNone/>
            </a:pPr>
            <a:r>
              <a:rPr lang="es-CO" sz="1400" b="1" dirty="0">
                <a:effectLst/>
                <a:latin typeface="+mj-lt"/>
                <a:ea typeface="Calibri" panose="020F0502020204030204" pitchFamily="34" charset="0"/>
                <a:cs typeface="Times New Roman" panose="02020603050405020304" pitchFamily="18" charset="0"/>
              </a:rPr>
              <a:t>Beneficios:</a:t>
            </a:r>
            <a:endParaRPr lang="es-CO" sz="1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Mayor adaptabilidad:</a:t>
            </a:r>
            <a:r>
              <a:rPr lang="es-CO" sz="1400" dirty="0">
                <a:effectLst/>
                <a:latin typeface="+mj-lt"/>
                <a:ea typeface="Calibri" panose="020F0502020204030204" pitchFamily="34" charset="0"/>
                <a:cs typeface="Times New Roman" panose="02020603050405020304" pitchFamily="18" charset="0"/>
              </a:rPr>
              <a:t> la teoría fomenta que las organizaciones sean flexibles y adaptativas ante los cambios del entorno, lo que aumenta su capacidad de respuesta.</a:t>
            </a:r>
          </a:p>
          <a:p>
            <a:pPr marL="342900" lvl="0" indent="-342900" algn="just">
              <a:lnSpc>
                <a:spcPct val="107000"/>
              </a:lnSpc>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Decisiones más informadas:</a:t>
            </a:r>
            <a:r>
              <a:rPr lang="es-CO" sz="1400" dirty="0">
                <a:effectLst/>
                <a:latin typeface="+mj-lt"/>
                <a:ea typeface="Calibri" panose="020F0502020204030204" pitchFamily="34" charset="0"/>
                <a:cs typeface="Times New Roman" panose="02020603050405020304" pitchFamily="18" charset="0"/>
              </a:rPr>
              <a:t> al analizar el entorno antes de tomar decisiones, los líderes pueden implementar estrategias más efectivas y contextualmente apropiadas</a:t>
            </a:r>
          </a:p>
          <a:p>
            <a:pPr marL="342900" lvl="0" indent="-342900" algn="just">
              <a:lnSpc>
                <a:spcPct val="107000"/>
              </a:lnSpc>
              <a:spcAft>
                <a:spcPts val="800"/>
              </a:spcAft>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Apropiado para entornos cambiantes:</a:t>
            </a:r>
            <a:r>
              <a:rPr lang="es-CO" sz="1400" dirty="0">
                <a:effectLst/>
                <a:latin typeface="+mj-lt"/>
                <a:ea typeface="Calibri" panose="020F0502020204030204" pitchFamily="34" charset="0"/>
                <a:cs typeface="Times New Roman" panose="02020603050405020304" pitchFamily="18" charset="0"/>
              </a:rPr>
              <a:t> en sectores como la tecnología o servicios, donde los cambios rápidos son la norma.</a:t>
            </a:r>
          </a:p>
          <a:p>
            <a:pPr algn="just">
              <a:lnSpc>
                <a:spcPct val="107000"/>
              </a:lnSpc>
              <a:spcAft>
                <a:spcPts val="800"/>
              </a:spcAft>
              <a:buNone/>
            </a:pPr>
            <a:r>
              <a:rPr lang="es-CO" sz="1400" b="1" dirty="0">
                <a:effectLst/>
                <a:latin typeface="+mj-lt"/>
                <a:ea typeface="Calibri" panose="020F0502020204030204" pitchFamily="34" charset="0"/>
                <a:cs typeface="Times New Roman" panose="02020603050405020304" pitchFamily="18" charset="0"/>
              </a:rPr>
              <a:t> </a:t>
            </a:r>
            <a:endParaRPr lang="es-CO" sz="14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es-CO" sz="1400" b="1" dirty="0">
                <a:effectLst/>
                <a:latin typeface="+mj-lt"/>
                <a:ea typeface="Calibri" panose="020F0502020204030204" pitchFamily="34" charset="0"/>
                <a:cs typeface="Times New Roman" panose="02020603050405020304" pitchFamily="18" charset="0"/>
              </a:rPr>
              <a:t>Limitaciones:</a:t>
            </a:r>
            <a:endParaRPr lang="es-CO" sz="14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Complejidad de implementación:</a:t>
            </a:r>
            <a:r>
              <a:rPr lang="es-CO" sz="1400" dirty="0">
                <a:effectLst/>
                <a:latin typeface="+mj-lt"/>
                <a:ea typeface="Calibri" panose="020F0502020204030204" pitchFamily="34" charset="0"/>
                <a:cs typeface="Times New Roman" panose="02020603050405020304" pitchFamily="18" charset="0"/>
              </a:rPr>
              <a:t> requiere un análisis detallado y continuo del entorno, lo cual puede ser costoso y demandar muchos recursos</a:t>
            </a:r>
          </a:p>
          <a:p>
            <a:pPr marL="342900" lvl="0" indent="-342900" algn="just">
              <a:lnSpc>
                <a:spcPct val="107000"/>
              </a:lnSpc>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Ambigüedad:</a:t>
            </a:r>
            <a:r>
              <a:rPr lang="es-CO" sz="1400" dirty="0">
                <a:effectLst/>
                <a:latin typeface="+mj-lt"/>
                <a:ea typeface="Calibri" panose="020F0502020204030204" pitchFamily="34" charset="0"/>
                <a:cs typeface="Times New Roman" panose="02020603050405020304" pitchFamily="18" charset="0"/>
              </a:rPr>
              <a:t> la falta de principios claros pueden generar confusión sobre cómo implementar estrategias específicas.</a:t>
            </a:r>
          </a:p>
          <a:p>
            <a:pPr marL="342900" lvl="0" indent="-342900" algn="just">
              <a:lnSpc>
                <a:spcPct val="107000"/>
              </a:lnSpc>
              <a:spcAft>
                <a:spcPts val="800"/>
              </a:spcAft>
              <a:buFont typeface="Symbol" panose="05050102010706020507" pitchFamily="18" charset="2"/>
              <a:buChar char=""/>
            </a:pPr>
            <a:r>
              <a:rPr lang="es-CO" sz="1400" b="1" dirty="0">
                <a:effectLst/>
                <a:latin typeface="+mj-lt"/>
                <a:ea typeface="Calibri" panose="020F0502020204030204" pitchFamily="34" charset="0"/>
                <a:cs typeface="Times New Roman" panose="02020603050405020304" pitchFamily="18" charset="0"/>
              </a:rPr>
              <a:t>Dependencia de variables externas: </a:t>
            </a:r>
            <a:r>
              <a:rPr lang="es-CO" sz="1400" dirty="0">
                <a:effectLst/>
                <a:latin typeface="+mj-lt"/>
                <a:ea typeface="Calibri" panose="020F0502020204030204" pitchFamily="34" charset="0"/>
                <a:cs typeface="Times New Roman" panose="02020603050405020304" pitchFamily="18" charset="0"/>
              </a:rPr>
              <a:t>cambios rápidos y drásticos en el entorno pueden dificultar la capacidad de adaptación de una organización.</a:t>
            </a:r>
          </a:p>
        </p:txBody>
      </p:sp>
    </p:spTree>
    <p:extLst>
      <p:ext uri="{BB962C8B-B14F-4D97-AF65-F5344CB8AC3E}">
        <p14:creationId xmlns:p14="http://schemas.microsoft.com/office/powerpoint/2010/main" val="2211131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F6BD0-5EBF-5832-05FA-CF989804D53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D734A5F-547B-4B3F-5BC2-25090C09FA9A}"/>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5384C5A4-E291-AFD5-5EF9-1F84586DE8AA}"/>
              </a:ext>
            </a:extLst>
          </p:cNvPr>
          <p:cNvSpPr txBox="1"/>
          <p:nvPr/>
        </p:nvSpPr>
        <p:spPr>
          <a:xfrm>
            <a:off x="319313" y="67902"/>
            <a:ext cx="7649029" cy="4250715"/>
          </a:xfrm>
          <a:prstGeom prst="rect">
            <a:avLst/>
          </a:prstGeom>
          <a:noFill/>
        </p:spPr>
        <p:txBody>
          <a:bodyPr wrap="square">
            <a:spAutoFit/>
          </a:bodyPr>
          <a:lstStyle/>
          <a:p>
            <a:pPr algn="just">
              <a:lnSpc>
                <a:spcPct val="107000"/>
              </a:lnSpc>
              <a:spcAft>
                <a:spcPts val="800"/>
              </a:spcAft>
              <a:buNone/>
            </a:pPr>
            <a:r>
              <a:rPr lang="es-CO" sz="1200" b="1" dirty="0">
                <a:effectLst/>
                <a:latin typeface="+mj-lt"/>
                <a:ea typeface="Calibri" panose="020F0502020204030204" pitchFamily="34" charset="0"/>
                <a:cs typeface="Times New Roman" panose="02020603050405020304" pitchFamily="18" charset="0"/>
              </a:rPr>
              <a:t>PALABRAS CLAVE</a:t>
            </a:r>
            <a:endParaRPr lang="es-CO" sz="12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es-CO" sz="1200" b="1" dirty="0">
                <a:effectLst/>
                <a:latin typeface="+mj-lt"/>
                <a:ea typeface="Calibri" panose="020F0502020204030204" pitchFamily="34" charset="0"/>
                <a:cs typeface="Times New Roman" panose="02020603050405020304" pitchFamily="18" charset="0"/>
              </a:rPr>
              <a:t>Interdependencia: </a:t>
            </a:r>
            <a:r>
              <a:rPr lang="es-CO" sz="1200" dirty="0">
                <a:effectLst/>
                <a:latin typeface="+mj-lt"/>
                <a:ea typeface="Calibri" panose="020F0502020204030204" pitchFamily="34" charset="0"/>
                <a:cs typeface="Times New Roman" panose="02020603050405020304" pitchFamily="18" charset="0"/>
              </a:rPr>
              <a:t>La interdependencia se refiere a la relación mutua y recíproca entre las diferentes partes o componentes de un sistema. En la administración, la interdependencia implica que las diferentes áreas o departamentos de una organización están conectados y se afectan entre sí.</a:t>
            </a:r>
          </a:p>
          <a:p>
            <a:pPr algn="just">
              <a:lnSpc>
                <a:spcPct val="107000"/>
              </a:lnSpc>
              <a:spcAft>
                <a:spcPts val="800"/>
              </a:spcAft>
              <a:buNone/>
            </a:pPr>
            <a:r>
              <a:rPr lang="es-CO" sz="1200" b="1" dirty="0">
                <a:effectLst/>
                <a:latin typeface="+mj-lt"/>
                <a:ea typeface="Calibri" panose="020F0502020204030204" pitchFamily="34" charset="0"/>
                <a:cs typeface="Times New Roman" panose="02020603050405020304" pitchFamily="18" charset="0"/>
              </a:rPr>
              <a:t>Retroalimentación: </a:t>
            </a:r>
            <a:r>
              <a:rPr lang="es-CO" sz="1200" dirty="0">
                <a:effectLst/>
                <a:latin typeface="+mj-lt"/>
                <a:ea typeface="Calibri" panose="020F0502020204030204" pitchFamily="34" charset="0"/>
                <a:cs typeface="Times New Roman" panose="02020603050405020304" pitchFamily="18" charset="0"/>
              </a:rPr>
              <a:t>La retroalimentación se refiere al proceso de proporcionar información sobre el desempeño o resultados de un sistema o proceso. En la administración, la retroalimentación es esencial para evaluar el desempeño de los empleados, los procesos y los sistemas, y para hacer ajustes y mejoras.</a:t>
            </a:r>
          </a:p>
          <a:p>
            <a:pPr algn="just">
              <a:lnSpc>
                <a:spcPct val="107000"/>
              </a:lnSpc>
              <a:spcAft>
                <a:spcPts val="800"/>
              </a:spcAft>
              <a:buNone/>
            </a:pPr>
            <a:r>
              <a:rPr lang="es-CO" sz="1200" b="1" dirty="0">
                <a:effectLst/>
                <a:latin typeface="+mj-lt"/>
                <a:ea typeface="Calibri" panose="020F0502020204030204" pitchFamily="34" charset="0"/>
                <a:cs typeface="Times New Roman" panose="02020603050405020304" pitchFamily="18" charset="0"/>
              </a:rPr>
              <a:t>Holismo: </a:t>
            </a:r>
            <a:r>
              <a:rPr lang="es-CO" sz="1200" dirty="0">
                <a:effectLst/>
                <a:latin typeface="+mj-lt"/>
                <a:ea typeface="Calibri" panose="020F0502020204030204" pitchFamily="34" charset="0"/>
                <a:cs typeface="Times New Roman" panose="02020603050405020304" pitchFamily="18" charset="0"/>
              </a:rPr>
              <a:t>El holismo se refiere a la consideración de un sistema o proceso en su totalidad, en lugar de centrarse en sus partes individuales. En la administración, el holismo implica considerar la organización como un sistema integral, y no solo como una colección de departamentos o áreas.</a:t>
            </a:r>
          </a:p>
          <a:p>
            <a:pPr algn="just">
              <a:lnSpc>
                <a:spcPct val="107000"/>
              </a:lnSpc>
              <a:spcAft>
                <a:spcPts val="800"/>
              </a:spcAft>
            </a:pPr>
            <a:r>
              <a:rPr lang="es-CO" sz="1200" b="1" dirty="0">
                <a:effectLst/>
                <a:latin typeface="+mj-lt"/>
                <a:ea typeface="Calibri" panose="020F0502020204030204" pitchFamily="34" charset="0"/>
                <a:cs typeface="Times New Roman" panose="02020603050405020304" pitchFamily="18" charset="0"/>
              </a:rPr>
              <a:t>Entropía: </a:t>
            </a:r>
            <a:r>
              <a:rPr lang="es-CO" sz="1200" dirty="0">
                <a:effectLst/>
                <a:latin typeface="+mj-lt"/>
                <a:ea typeface="Calibri" panose="020F0502020204030204" pitchFamily="34" charset="0"/>
                <a:cs typeface="Times New Roman" panose="02020603050405020304" pitchFamily="18" charset="0"/>
              </a:rPr>
              <a:t>La entropía se refiere a la medida de la desorganización o el desorden en un sistema. En la administración, la entropía puede referirse a la falta de estructura, la ineficiencia o la desorganización en una organización.</a:t>
            </a:r>
          </a:p>
          <a:p>
            <a:pPr algn="just">
              <a:lnSpc>
                <a:spcPct val="107000"/>
              </a:lnSpc>
              <a:spcAft>
                <a:spcPts val="800"/>
              </a:spcAft>
            </a:pPr>
            <a:r>
              <a:rPr lang="es-CO" sz="1200" b="1" dirty="0">
                <a:effectLst/>
                <a:latin typeface="+mj-lt"/>
                <a:ea typeface="Calibri" panose="020F0502020204030204" pitchFamily="34" charset="0"/>
                <a:cs typeface="Times New Roman" panose="02020603050405020304" pitchFamily="18" charset="0"/>
              </a:rPr>
              <a:t>Homeostasis: </a:t>
            </a:r>
            <a:r>
              <a:rPr lang="es-CO" sz="1200" dirty="0">
                <a:effectLst/>
                <a:latin typeface="+mj-lt"/>
                <a:ea typeface="Calibri" panose="020F0502020204030204" pitchFamily="34" charset="0"/>
                <a:cs typeface="Times New Roman" panose="02020603050405020304" pitchFamily="18" charset="0"/>
              </a:rPr>
              <a:t>La homeostasis se refiere al proceso de mantener un estado de equilibrio o estabilidad en un sistema. En la administración, la homeostasis implica mantener un equilibrio entre las diferentes áreas o departamentos de una organización, y ajustar los procesos y sistemas para mantener la estabilidad y la eficiencia.</a:t>
            </a:r>
          </a:p>
          <a:p>
            <a:pPr algn="just">
              <a:lnSpc>
                <a:spcPct val="107000"/>
              </a:lnSpc>
              <a:spcAft>
                <a:spcPts val="800"/>
              </a:spcAft>
            </a:pPr>
            <a:endParaRPr lang="es-CO"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99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5EE1A-CFC0-66EC-8DA0-AABCB895E79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18E4114-F21D-D2AD-C769-39D5ED9F0B2D}"/>
              </a:ext>
            </a:extLst>
          </p:cNvPr>
          <p:cNvPicPr>
            <a:picLocks noChangeAspect="1"/>
          </p:cNvPicPr>
          <p:nvPr/>
        </p:nvPicPr>
        <p:blipFill>
          <a:blip r:embed="rId2"/>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F861787D-AC70-4FD0-798C-62D59FA088C3}"/>
              </a:ext>
            </a:extLst>
          </p:cNvPr>
          <p:cNvSpPr txBox="1"/>
          <p:nvPr/>
        </p:nvSpPr>
        <p:spPr>
          <a:xfrm>
            <a:off x="101600" y="715439"/>
            <a:ext cx="9042400" cy="4544834"/>
          </a:xfrm>
          <a:prstGeom prst="rect">
            <a:avLst/>
          </a:prstGeom>
          <a:noFill/>
        </p:spPr>
        <p:txBody>
          <a:bodyPr wrap="square">
            <a:spAutoFit/>
          </a:bodyPr>
          <a:lstStyle/>
          <a:p>
            <a:pPr>
              <a:spcAft>
                <a:spcPts val="800"/>
              </a:spcAft>
              <a:buNone/>
            </a:pPr>
            <a:r>
              <a:rPr lang="es-ES" sz="1200" u="sng" kern="100" dirty="0">
                <a:solidFill>
                  <a:schemeClr val="tx1"/>
                </a:solidFill>
                <a:effectLst/>
                <a:latin typeface="+mn-l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https://drive.google.com/drive/folders/1CHHzfZkUF5ZTh8N1zP8MPjTx585TTBlw?usp=drive_link</a:t>
            </a:r>
            <a:endParaRPr lang="es-CO" sz="1200" kern="100" dirty="0">
              <a:solidFill>
                <a:schemeClr val="tx1"/>
              </a:solidFill>
              <a:latin typeface="+mn-lt"/>
              <a:ea typeface="Aptos" panose="020B0004020202020204" pitchFamily="34" charset="0"/>
              <a:cs typeface="Times New Roman" panose="02020603050405020304" pitchFamily="18" charset="0"/>
            </a:endParaRPr>
          </a:p>
          <a:p>
            <a:pPr>
              <a:spcAft>
                <a:spcPts val="800"/>
              </a:spcAft>
              <a:buNone/>
            </a:pPr>
            <a:r>
              <a:rPr lang="es-ES" sz="1200" u="sng" kern="100" dirty="0">
                <a:solidFill>
                  <a:schemeClr val="tx1"/>
                </a:solidFill>
                <a:effectLst/>
                <a:latin typeface="+mn-l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https://concepto.de/teoria-clasica-de-la-administracion/</a:t>
            </a:r>
            <a:endParaRPr lang="es-CO" sz="1200" kern="100" dirty="0">
              <a:solidFill>
                <a:schemeClr val="tx1"/>
              </a:solidFill>
              <a:effectLst/>
              <a:latin typeface="+mn-lt"/>
              <a:ea typeface="Aptos" panose="020B0004020202020204" pitchFamily="34" charset="0"/>
              <a:cs typeface="Times New Roman" panose="02020603050405020304" pitchFamily="18" charset="0"/>
            </a:endParaRPr>
          </a:p>
          <a:p>
            <a:pPr>
              <a:buNone/>
            </a:pPr>
            <a:r>
              <a:rPr lang="es-ES" sz="1200" u="sng" dirty="0">
                <a:solidFill>
                  <a:schemeClr val="tx1"/>
                </a:solidFill>
                <a:effectLst/>
                <a:latin typeface="+mn-l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https://concepto.de/relaciones-humanas/</a:t>
            </a:r>
            <a:endParaRPr lang="es-ES" sz="1200" u="sng" dirty="0">
              <a:solidFill>
                <a:schemeClr val="tx1"/>
              </a:solidFill>
              <a:effectLst/>
              <a:latin typeface="+mn-lt"/>
              <a:ea typeface="Aptos" panose="020B0004020202020204" pitchFamily="34" charset="0"/>
              <a:cs typeface="Times New Roman" panose="02020603050405020304" pitchFamily="18" charset="0"/>
            </a:endParaRPr>
          </a:p>
          <a:p>
            <a:pPr>
              <a:buNone/>
            </a:pPr>
            <a:r>
              <a:rPr lang="es-CO" sz="1200" dirty="0">
                <a:solidFill>
                  <a:schemeClr val="tx1"/>
                </a:solidFill>
                <a:latin typeface="+mn-lt"/>
                <a:hlinkClick r:id="rId6">
                  <a:extLst>
                    <a:ext uri="{A12FA001-AC4F-418D-AE19-62706E023703}">
                      <ahyp:hlinkClr xmlns:ahyp="http://schemas.microsoft.com/office/drawing/2018/hyperlinkcolor" val="tx"/>
                    </a:ext>
                  </a:extLst>
                </a:hlinkClick>
              </a:rPr>
              <a:t>https://www.youtube.com/watch?v=xK9PbpoGAgA</a:t>
            </a:r>
            <a:br>
              <a:rPr lang="es-CO" sz="1200" dirty="0">
                <a:solidFill>
                  <a:schemeClr val="tx1"/>
                </a:solidFill>
                <a:latin typeface="+mn-lt"/>
              </a:rPr>
            </a:br>
            <a:r>
              <a:rPr lang="es-CO" sz="1200" dirty="0">
                <a:solidFill>
                  <a:schemeClr val="tx1"/>
                </a:solidFill>
                <a:latin typeface="+mn-lt"/>
                <a:hlinkClick r:id="rId7">
                  <a:extLst>
                    <a:ext uri="{A12FA001-AC4F-418D-AE19-62706E023703}">
                      <ahyp:hlinkClr xmlns:ahyp="http://schemas.microsoft.com/office/drawing/2018/hyperlinkcolor" val="tx"/>
                    </a:ext>
                  </a:extLst>
                </a:hlinkClick>
              </a:rPr>
              <a:t>https://youtu.be/QbBy20GPlqc?si=P5Sgr9K9T9NanBtt </a:t>
            </a:r>
            <a:r>
              <a:rPr lang="es-CO" sz="1200" dirty="0">
                <a:solidFill>
                  <a:schemeClr val="tx1"/>
                </a:solidFill>
                <a:latin typeface="+mn-lt"/>
                <a:hlinkClick r:id="rId8">
                  <a:extLst>
                    <a:ext uri="{A12FA001-AC4F-418D-AE19-62706E023703}">
                      <ahyp:hlinkClr xmlns:ahyp="http://schemas.microsoft.com/office/drawing/2018/hyperlinkcolor" val="tx"/>
                    </a:ext>
                  </a:extLst>
                </a:hlinkClick>
              </a:rPr>
              <a:t>https://youtu.be/uLRD9Qh1QRk?si=WWR-OqyJFb4Bud</a:t>
            </a:r>
            <a:endParaRPr lang="es-CO" sz="1200" dirty="0">
              <a:solidFill>
                <a:schemeClr val="tx1"/>
              </a:solidFill>
              <a:latin typeface="+mn-lt"/>
            </a:endParaRPr>
          </a:p>
          <a:p>
            <a:pPr>
              <a:buNone/>
            </a:pPr>
            <a:r>
              <a:rPr lang="es-CO" sz="1200" dirty="0">
                <a:solidFill>
                  <a:schemeClr val="tx1"/>
                </a:solidFill>
                <a:latin typeface="+mn-lt"/>
                <a:hlinkClick r:id="rId9">
                  <a:extLst>
                    <a:ext uri="{A12FA001-AC4F-418D-AE19-62706E023703}">
                      <ahyp:hlinkClr xmlns:ahyp="http://schemas.microsoft.com/office/drawing/2018/hyperlinkcolor" val="tx"/>
                    </a:ext>
                  </a:extLst>
                </a:hlinkClick>
              </a:rPr>
              <a:t>https://youtu.be/L19AYM6zdcU?si=EWm_v77E-J9fGt5f</a:t>
            </a:r>
            <a:endParaRPr lang="es-CO" sz="1200" dirty="0">
              <a:solidFill>
                <a:schemeClr val="tx1"/>
              </a:solidFill>
              <a:latin typeface="+mn-lt"/>
            </a:endParaRPr>
          </a:p>
          <a:p>
            <a:pPr>
              <a:buNone/>
            </a:pPr>
            <a:r>
              <a:rPr lang="es-CO" sz="1200" dirty="0">
                <a:solidFill>
                  <a:schemeClr val="tx1"/>
                </a:solidFill>
                <a:latin typeface="+mn-lt"/>
                <a:hlinkClick r:id="rId10">
                  <a:extLst>
                    <a:ext uri="{A12FA001-AC4F-418D-AE19-62706E023703}">
                      <ahyp:hlinkClr xmlns:ahyp="http://schemas.microsoft.com/office/drawing/2018/hyperlinkcolor" val="tx"/>
                    </a:ext>
                  </a:extLst>
                </a:hlinkClick>
              </a:rPr>
              <a:t>https://prezi.com/rkkvvhwvqnlq/la-teoria-neo-humano-relacionista-propuesta-para-la-organiz/</a:t>
            </a:r>
            <a:endParaRPr lang="es-CO" sz="1200" dirty="0">
              <a:solidFill>
                <a:schemeClr val="tx1"/>
              </a:solidFill>
              <a:latin typeface="+mn-lt"/>
            </a:endParaRPr>
          </a:p>
          <a:p>
            <a:pPr>
              <a:buNone/>
            </a:pPr>
            <a:r>
              <a:rPr lang="es-CO" sz="1200" dirty="0">
                <a:solidFill>
                  <a:schemeClr val="tx1"/>
                </a:solidFill>
                <a:latin typeface="+mn-lt"/>
              </a:rPr>
              <a:t>“Fundamentos de Administración”</a:t>
            </a:r>
          </a:p>
          <a:p>
            <a:pPr>
              <a:buNone/>
            </a:pPr>
            <a:r>
              <a:rPr lang="es-CO" sz="1200" dirty="0">
                <a:solidFill>
                  <a:schemeClr val="tx1"/>
                </a:solidFill>
                <a:latin typeface="+mn-lt"/>
              </a:rPr>
              <a:t>“</a:t>
            </a:r>
            <a:r>
              <a:rPr lang="es-ES" sz="1200" dirty="0" err="1">
                <a:solidFill>
                  <a:schemeClr val="tx1"/>
                </a:solidFill>
                <a:latin typeface="+mn-lt"/>
              </a:rPr>
              <a:t>Introduccion</a:t>
            </a:r>
            <a:r>
              <a:rPr lang="es-ES" sz="1200" dirty="0">
                <a:solidFill>
                  <a:schemeClr val="tx1"/>
                </a:solidFill>
                <a:latin typeface="+mn-lt"/>
              </a:rPr>
              <a:t> A La </a:t>
            </a:r>
            <a:r>
              <a:rPr lang="es-ES" sz="1200" dirty="0" err="1">
                <a:solidFill>
                  <a:schemeClr val="tx1"/>
                </a:solidFill>
                <a:latin typeface="+mn-lt"/>
              </a:rPr>
              <a:t>Teoria</a:t>
            </a:r>
            <a:r>
              <a:rPr lang="es-ES" sz="1200" dirty="0">
                <a:solidFill>
                  <a:schemeClr val="tx1"/>
                </a:solidFill>
                <a:latin typeface="+mn-lt"/>
              </a:rPr>
              <a:t> General De La Administración” Idalberto Chiavenato</a:t>
            </a:r>
          </a:p>
          <a:p>
            <a:pPr>
              <a:buNone/>
            </a:pPr>
            <a:r>
              <a:rPr lang="es-ES" sz="1200" dirty="0">
                <a:solidFill>
                  <a:schemeClr val="tx1"/>
                </a:solidFill>
                <a:latin typeface="+mn-lt"/>
              </a:rPr>
              <a:t>“Licenciatura en Administración”</a:t>
            </a:r>
          </a:p>
          <a:p>
            <a:pPr>
              <a:buNone/>
            </a:pPr>
            <a:r>
              <a:rPr lang="es-ES" sz="1200" dirty="0">
                <a:solidFill>
                  <a:schemeClr val="tx1"/>
                </a:solidFill>
                <a:latin typeface="+mn-lt"/>
              </a:rPr>
              <a:t>Fuentes de “Chat </a:t>
            </a:r>
            <a:r>
              <a:rPr lang="es-ES" sz="1200" dirty="0" err="1">
                <a:solidFill>
                  <a:schemeClr val="tx1"/>
                </a:solidFill>
                <a:latin typeface="+mn-lt"/>
              </a:rPr>
              <a:t>gpt</a:t>
            </a:r>
            <a:r>
              <a:rPr lang="es-ES" sz="1200" dirty="0">
                <a:solidFill>
                  <a:schemeClr val="tx1"/>
                </a:solidFill>
                <a:latin typeface="+mn-lt"/>
              </a:rPr>
              <a:t>” y “</a:t>
            </a:r>
            <a:r>
              <a:rPr lang="es-ES" sz="1200" dirty="0" err="1">
                <a:solidFill>
                  <a:schemeClr val="tx1"/>
                </a:solidFill>
                <a:latin typeface="+mn-lt"/>
              </a:rPr>
              <a:t>Humata</a:t>
            </a:r>
            <a:r>
              <a:rPr lang="es-ES" sz="1200" dirty="0">
                <a:solidFill>
                  <a:schemeClr val="tx1"/>
                </a:solidFill>
                <a:latin typeface="+mn-lt"/>
              </a:rPr>
              <a:t>”</a:t>
            </a:r>
            <a:br>
              <a:rPr lang="es-ES" sz="1200" dirty="0">
                <a:solidFill>
                  <a:schemeClr val="tx1"/>
                </a:solidFill>
                <a:latin typeface="+mn-lt"/>
              </a:rPr>
            </a:br>
            <a:r>
              <a:rPr lang="es-ES" sz="1200" dirty="0">
                <a:solidFill>
                  <a:schemeClr val="tx1"/>
                </a:solidFill>
                <a:latin typeface="+mn-lt"/>
                <a:hlinkClick r:id="rId11">
                  <a:extLst>
                    <a:ext uri="{A12FA001-AC4F-418D-AE19-62706E023703}">
                      <ahyp:hlinkClr xmlns:ahyp="http://schemas.microsoft.com/office/drawing/2018/hyperlinkcolor" val="tx"/>
                    </a:ext>
                  </a:extLst>
                </a:hlinkClick>
              </a:rPr>
              <a:t>https://prezi.com/mznnrdo-lnjw/escuelas-del-neo-humano-relacionista/</a:t>
            </a:r>
            <a:r>
              <a:rPr lang="es-ES" sz="1200" dirty="0">
                <a:solidFill>
                  <a:schemeClr val="tx1"/>
                </a:solidFill>
                <a:latin typeface="+mn-lt"/>
              </a:rPr>
              <a:t> </a:t>
            </a:r>
            <a:r>
              <a:rPr lang="es-ES" sz="1200" dirty="0">
                <a:solidFill>
                  <a:schemeClr val="tx1"/>
                </a:solidFill>
                <a:latin typeface="+mn-lt"/>
                <a:hlinkClick r:id="rId12">
                  <a:extLst>
                    <a:ext uri="{A12FA001-AC4F-418D-AE19-62706E023703}">
                      <ahyp:hlinkClr xmlns:ahyp="http://schemas.microsoft.com/office/drawing/2018/hyperlinkcolor" val="tx"/>
                    </a:ext>
                  </a:extLst>
                </a:hlinkClick>
              </a:rPr>
              <a:t>https://psicologiaymente.com/organizaciones/escuela-humano-relacionista-administracion</a:t>
            </a:r>
            <a:endParaRPr lang="es-ES" sz="1200" dirty="0">
              <a:solidFill>
                <a:schemeClr val="tx1"/>
              </a:solidFill>
              <a:latin typeface="+mn-lt"/>
            </a:endParaRPr>
          </a:p>
          <a:p>
            <a:pPr>
              <a:buNone/>
            </a:pPr>
            <a:r>
              <a:rPr lang="es-ES" sz="1200" dirty="0">
                <a:solidFill>
                  <a:schemeClr val="tx1"/>
                </a:solidFill>
                <a:latin typeface="+mn-lt"/>
                <a:hlinkClick r:id="rId13">
                  <a:extLst>
                    <a:ext uri="{A12FA001-AC4F-418D-AE19-62706E023703}">
                      <ahyp:hlinkClr xmlns:ahyp="http://schemas.microsoft.com/office/drawing/2018/hyperlinkcolor" val="tx"/>
                    </a:ext>
                  </a:extLst>
                </a:hlinkClick>
              </a:rPr>
              <a:t>https://prezi.com/sa1lxygs6mtt/escuela-neo-humano-relacionismo/#:~:text=1)Actualiza%20conceptos%20del%20neo,es%20la%20administraci%C3%B3n%20por%20objetivos</a:t>
            </a:r>
            <a:r>
              <a:rPr lang="es-ES" sz="1200" dirty="0">
                <a:solidFill>
                  <a:schemeClr val="tx1"/>
                </a:solidFill>
                <a:latin typeface="+mn-lt"/>
              </a:rPr>
              <a:t>. </a:t>
            </a:r>
            <a:r>
              <a:rPr lang="es-ES" sz="1200" dirty="0">
                <a:solidFill>
                  <a:schemeClr val="tx1"/>
                </a:solidFill>
                <a:latin typeface="+mn-lt"/>
                <a:hlinkClick r:id="rId14">
                  <a:extLst>
                    <a:ext uri="{A12FA001-AC4F-418D-AE19-62706E023703}">
                      <ahyp:hlinkClr xmlns:ahyp="http://schemas.microsoft.com/office/drawing/2018/hyperlinkcolor" val="tx"/>
                    </a:ext>
                  </a:extLst>
                </a:hlinkClick>
              </a:rPr>
              <a:t>https://neuro-class.com/abraham-maslow-y-la-psicologia-humanista/#:~:text=El%20psic%C3%B3logo%20estadounidense%20Abraham%20Maslow,ser%20humano%20%C2%BFDe%20qu%C3%A9%20forma%3F</a:t>
            </a:r>
            <a:r>
              <a:rPr lang="es-ES" sz="1200" dirty="0">
                <a:solidFill>
                  <a:schemeClr val="tx1"/>
                </a:solidFill>
                <a:latin typeface="+mn-lt"/>
              </a:rPr>
              <a:t> </a:t>
            </a:r>
            <a:r>
              <a:rPr lang="es-ES" sz="1200" dirty="0">
                <a:solidFill>
                  <a:schemeClr val="tx1"/>
                </a:solidFill>
                <a:latin typeface="+mn-lt"/>
                <a:hlinkClick r:id="rId15">
                  <a:extLst>
                    <a:ext uri="{A12FA001-AC4F-418D-AE19-62706E023703}">
                      <ahyp:hlinkClr xmlns:ahyp="http://schemas.microsoft.com/office/drawing/2018/hyperlinkcolor" val="tx"/>
                    </a:ext>
                  </a:extLst>
                </a:hlinkClick>
              </a:rPr>
              <a:t>https://www.youtube.com/watch?v=YkD_qAt9R9I</a:t>
            </a:r>
            <a:endParaRPr lang="es-ES" sz="1200" dirty="0">
              <a:solidFill>
                <a:schemeClr val="tx1"/>
              </a:solidFill>
              <a:latin typeface="+mn-lt"/>
            </a:endParaRPr>
          </a:p>
          <a:p>
            <a:pPr>
              <a:buNone/>
            </a:pPr>
            <a:endParaRPr lang="es-ES" sz="1200" dirty="0">
              <a:solidFill>
                <a:schemeClr val="tx1"/>
              </a:solidFill>
              <a:latin typeface="+mn-lt"/>
            </a:endParaRPr>
          </a:p>
          <a:p>
            <a:pPr>
              <a:buNone/>
            </a:pPr>
            <a:endParaRPr lang="es-ES" sz="1200" dirty="0">
              <a:solidFill>
                <a:schemeClr val="tx1"/>
              </a:solidFill>
              <a:latin typeface="+mn-lt"/>
            </a:endParaRPr>
          </a:p>
          <a:p>
            <a:pPr>
              <a:buNone/>
            </a:pPr>
            <a:endParaRPr lang="es-ES" sz="1200" dirty="0">
              <a:solidFill>
                <a:schemeClr val="tx1"/>
              </a:solidFill>
              <a:latin typeface="+mn-lt"/>
            </a:endParaRPr>
          </a:p>
          <a:p>
            <a:pPr>
              <a:buNone/>
            </a:pPr>
            <a:endParaRPr lang="es-ES" sz="1200" dirty="0">
              <a:solidFill>
                <a:schemeClr val="tx1"/>
              </a:solidFill>
              <a:latin typeface="+mn-lt"/>
            </a:endParaRPr>
          </a:p>
          <a:p>
            <a:pPr>
              <a:buNone/>
            </a:pPr>
            <a:endParaRPr lang="es-ES" sz="1200" dirty="0">
              <a:solidFill>
                <a:schemeClr val="tx1"/>
              </a:solidFill>
              <a:latin typeface="+mn-lt"/>
            </a:endParaRPr>
          </a:p>
        </p:txBody>
      </p:sp>
      <p:sp>
        <p:nvSpPr>
          <p:cNvPr id="2" name="CuadroTexto 1">
            <a:extLst>
              <a:ext uri="{FF2B5EF4-FFF2-40B4-BE49-F238E27FC236}">
                <a16:creationId xmlns:a16="http://schemas.microsoft.com/office/drawing/2014/main" id="{91EE808D-4BB5-3FD9-0DDA-E4ABE0087B10}"/>
              </a:ext>
            </a:extLst>
          </p:cNvPr>
          <p:cNvSpPr txBox="1"/>
          <p:nvPr/>
        </p:nvSpPr>
        <p:spPr>
          <a:xfrm>
            <a:off x="2950634" y="244001"/>
            <a:ext cx="2851855" cy="954107"/>
          </a:xfrm>
          <a:prstGeom prst="rect">
            <a:avLst/>
          </a:prstGeom>
          <a:noFill/>
        </p:spPr>
        <p:txBody>
          <a:bodyPr wrap="square" rtlCol="0">
            <a:spAutoFit/>
          </a:bodyPr>
          <a:lstStyle/>
          <a:p>
            <a:r>
              <a:rPr lang="es-CO" sz="2800" b="1" dirty="0"/>
              <a:t>BIBLIOGRAFIA</a:t>
            </a:r>
          </a:p>
          <a:p>
            <a:endParaRPr lang="es-CO" sz="2800" b="1" dirty="0"/>
          </a:p>
        </p:txBody>
      </p:sp>
    </p:spTree>
    <p:extLst>
      <p:ext uri="{BB962C8B-B14F-4D97-AF65-F5344CB8AC3E}">
        <p14:creationId xmlns:p14="http://schemas.microsoft.com/office/powerpoint/2010/main" val="168146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22EE6-2298-890D-4F17-FFB4E456A41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BB8F678-1729-B1B4-B420-EBFF1ED0DA23}"/>
              </a:ext>
            </a:extLst>
          </p:cNvPr>
          <p:cNvPicPr>
            <a:picLocks noChangeAspect="1"/>
          </p:cNvPicPr>
          <p:nvPr/>
        </p:nvPicPr>
        <p:blipFill>
          <a:blip r:embed="rId2"/>
          <a:stretch>
            <a:fillRect/>
          </a:stretch>
        </p:blipFill>
        <p:spPr>
          <a:xfrm>
            <a:off x="0" y="21515"/>
            <a:ext cx="9144000" cy="5258387"/>
          </a:xfrm>
          <a:prstGeom prst="rect">
            <a:avLst/>
          </a:prstGeom>
        </p:spPr>
      </p:pic>
      <p:pic>
        <p:nvPicPr>
          <p:cNvPr id="1025" name="Picture 1">
            <a:extLst>
              <a:ext uri="{FF2B5EF4-FFF2-40B4-BE49-F238E27FC236}">
                <a16:creationId xmlns:a16="http://schemas.microsoft.com/office/drawing/2014/main" id="{7BDFB710-942C-5E15-4894-688C718C399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000" b="68167" l="1917" r="96250">
                        <a14:foregroundMark x1="21250" y1="36417" x2="21250" y2="36417"/>
                        <a14:foregroundMark x1="7917" y1="33917" x2="7667" y2="50083"/>
                        <a14:foregroundMark x1="7667" y1="50083" x2="12250" y2="62583"/>
                        <a14:foregroundMark x1="4750" y1="54083" x2="5500" y2="61083"/>
                        <a14:foregroundMark x1="19333" y1="32333" x2="26000" y2="33583"/>
                        <a14:foregroundMark x1="28083" y1="31000" x2="28083" y2="31000"/>
                        <a14:foregroundMark x1="28167" y1="39333" x2="85000" y2="38167"/>
                        <a14:foregroundMark x1="27250" y1="39167" x2="45583" y2="41833"/>
                        <a14:foregroundMark x1="45583" y1="41833" x2="61500" y2="36167"/>
                        <a14:foregroundMark x1="61500" y1="36167" x2="76750" y2="37667"/>
                        <a14:foregroundMark x1="92583" y1="40417" x2="91000" y2="60250"/>
                        <a14:foregroundMark x1="91000" y1="60250" x2="75167" y2="65000"/>
                        <a14:foregroundMark x1="75167" y1="65000" x2="71917" y2="68167"/>
                        <a14:foregroundMark x1="95083" y1="42000" x2="91583" y2="59583"/>
                        <a14:foregroundMark x1="91583" y1="59583" x2="92417" y2="65333"/>
                        <a14:foregroundMark x1="96250" y1="41333" x2="96333" y2="44833"/>
                        <a14:foregroundMark x1="4000" y1="59500" x2="4000" y2="59500"/>
                        <a14:foregroundMark x1="2667" y1="58083" x2="3250" y2="55583"/>
                        <a14:foregroundMark x1="1917" y1="59583" x2="2167" y2="56917"/>
                      </a14:backgroundRemoval>
                    </a14:imgEffect>
                  </a14:imgLayer>
                </a14:imgProps>
              </a:ext>
              <a:ext uri="{28A0092B-C50C-407E-A947-70E740481C1C}">
                <a14:useLocalDpi xmlns:a14="http://schemas.microsoft.com/office/drawing/2010/main" val="0"/>
              </a:ext>
            </a:extLst>
          </a:blip>
          <a:srcRect l="1687" t="30118" r="1855" b="30071"/>
          <a:stretch/>
        </p:blipFill>
        <p:spPr bwMode="auto">
          <a:xfrm>
            <a:off x="5398102" y="583356"/>
            <a:ext cx="3240536" cy="1178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5056D01-CBC8-E227-9866-1C7FC1F51E41}"/>
              </a:ext>
            </a:extLst>
          </p:cNvPr>
          <p:cNvSpPr>
            <a:spLocks noChangeArrowheads="1"/>
          </p:cNvSpPr>
          <p:nvPr/>
        </p:nvSpPr>
        <p:spPr bwMode="auto">
          <a:xfrm>
            <a:off x="45151675"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200" b="0" i="0" u="none" strike="noStrike" cap="none" normalizeH="0" baseline="0">
                <a:ln>
                  <a:noFill/>
                </a:ln>
                <a:solidFill>
                  <a:srgbClr val="333333"/>
                </a:solidFill>
                <a:effectLst/>
                <a:latin typeface="ui-sans-serif"/>
              </a:rPr>
            </a:b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4" name="Imagen 3">
            <a:extLst>
              <a:ext uri="{FF2B5EF4-FFF2-40B4-BE49-F238E27FC236}">
                <a16:creationId xmlns:a16="http://schemas.microsoft.com/office/drawing/2014/main" id="{B8C3C489-ACAB-C30A-7E26-3DDD7B8C3A57}"/>
              </a:ext>
            </a:extLst>
          </p:cNvPr>
          <p:cNvPicPr>
            <a:picLocks noChangeAspect="1"/>
          </p:cNvPicPr>
          <p:nvPr/>
        </p:nvPicPr>
        <p:blipFill>
          <a:blip r:embed="rId5"/>
          <a:srcRect l="21555" t="10248" r="14026" b="8393"/>
          <a:stretch/>
        </p:blipFill>
        <p:spPr>
          <a:xfrm>
            <a:off x="920219" y="549312"/>
            <a:ext cx="2004832" cy="2409712"/>
          </a:xfrm>
          <a:prstGeom prst="rect">
            <a:avLst/>
          </a:prstGeom>
        </p:spPr>
      </p:pic>
      <p:pic>
        <p:nvPicPr>
          <p:cNvPr id="7" name="Imagen 6">
            <a:extLst>
              <a:ext uri="{FF2B5EF4-FFF2-40B4-BE49-F238E27FC236}">
                <a16:creationId xmlns:a16="http://schemas.microsoft.com/office/drawing/2014/main" id="{C7C80141-8679-FEEF-AFE9-74A35AEA56BD}"/>
              </a:ext>
            </a:extLst>
          </p:cNvPr>
          <p:cNvPicPr>
            <a:picLocks noChangeAspect="1"/>
          </p:cNvPicPr>
          <p:nvPr/>
        </p:nvPicPr>
        <p:blipFill>
          <a:blip r:embed="rId6"/>
          <a:stretch>
            <a:fillRect/>
          </a:stretch>
        </p:blipFill>
        <p:spPr>
          <a:xfrm>
            <a:off x="3110795" y="2405539"/>
            <a:ext cx="3238500" cy="1905000"/>
          </a:xfrm>
          <a:prstGeom prst="rect">
            <a:avLst/>
          </a:prstGeom>
        </p:spPr>
      </p:pic>
    </p:spTree>
    <p:extLst>
      <p:ext uri="{BB962C8B-B14F-4D97-AF65-F5344CB8AC3E}">
        <p14:creationId xmlns:p14="http://schemas.microsoft.com/office/powerpoint/2010/main" val="375734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5"/>
                                        </p:tgtEl>
                                        <p:attrNameLst>
                                          <p:attrName>style.visibility</p:attrName>
                                        </p:attrNameLst>
                                      </p:cBhvr>
                                      <p:to>
                                        <p:strVal val="visible"/>
                                      </p:to>
                                    </p:set>
                                    <p:animEffect transition="in" filter="wipe(down)">
                                      <p:cBhvr>
                                        <p:cTn id="1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9D92-9BAD-63E7-0473-C02C49BAE31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94318DA-3B87-E39B-8013-70F8B4F326C0}"/>
              </a:ext>
            </a:extLst>
          </p:cNvPr>
          <p:cNvPicPr>
            <a:picLocks noChangeAspect="1"/>
          </p:cNvPicPr>
          <p:nvPr/>
        </p:nvPicPr>
        <p:blipFill>
          <a:blip r:embed="rId2"/>
          <a:stretch>
            <a:fillRect/>
          </a:stretch>
        </p:blipFill>
        <p:spPr>
          <a:xfrm>
            <a:off x="12840" y="83097"/>
            <a:ext cx="9162854" cy="5107780"/>
          </a:xfrm>
          <a:prstGeom prst="rect">
            <a:avLst/>
          </a:prstGeom>
        </p:spPr>
      </p:pic>
      <p:sp>
        <p:nvSpPr>
          <p:cNvPr id="2" name="Pergamino: vertical 1">
            <a:extLst>
              <a:ext uri="{FF2B5EF4-FFF2-40B4-BE49-F238E27FC236}">
                <a16:creationId xmlns:a16="http://schemas.microsoft.com/office/drawing/2014/main" id="{7417E584-574F-B31E-8DCE-81354E42FE60}"/>
              </a:ext>
            </a:extLst>
          </p:cNvPr>
          <p:cNvSpPr/>
          <p:nvPr/>
        </p:nvSpPr>
        <p:spPr>
          <a:xfrm>
            <a:off x="2838659" y="2196063"/>
            <a:ext cx="3146295" cy="1377057"/>
          </a:xfrm>
          <a:prstGeom prst="verticalScroll">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2400" b="1" noProof="0" dirty="0">
                <a:solidFill>
                  <a:srgbClr val="000000"/>
                </a:solidFill>
                <a:latin typeface="Arial"/>
              </a:rPr>
              <a:t>¿Y</a:t>
            </a:r>
            <a:endParaRPr kumimoji="0" lang="es-CO" sz="24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1" i="0" u="none" strike="noStrike" kern="0" cap="none" spc="0" normalizeH="0" baseline="0" noProof="0" dirty="0">
                <a:ln>
                  <a:noFill/>
                </a:ln>
                <a:solidFill>
                  <a:srgbClr val="000000"/>
                </a:solidFill>
                <a:effectLst/>
                <a:uLnTx/>
                <a:uFillTx/>
                <a:latin typeface="Arial"/>
                <a:ea typeface="+mn-ea"/>
                <a:cs typeface="+mn-cs"/>
                <a:sym typeface="Arial"/>
              </a:rPr>
              <a:t> QU</a:t>
            </a:r>
            <a:r>
              <a:rPr lang="es-CO" sz="2400" b="1" dirty="0">
                <a:solidFill>
                  <a:srgbClr val="000000"/>
                </a:solidFill>
                <a:latin typeface="Arial"/>
              </a:rPr>
              <a:t>É</a:t>
            </a:r>
            <a:endParaRPr kumimoji="0" lang="es-CO" sz="24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000" b="1" i="0" u="none" strike="noStrike" kern="0" cap="none" spc="0" normalizeH="0" baseline="0" noProof="0" dirty="0">
                <a:ln>
                  <a:noFill/>
                </a:ln>
                <a:solidFill>
                  <a:srgbClr val="000000"/>
                </a:solidFill>
                <a:effectLst/>
                <a:uLnTx/>
                <a:uFillTx/>
                <a:latin typeface="Arial"/>
                <a:ea typeface="+mn-ea"/>
                <a:cs typeface="+mn-cs"/>
                <a:sym typeface="Arial"/>
              </a:rPr>
              <a:t> </a:t>
            </a:r>
            <a:r>
              <a:rPr kumimoji="0" lang="es-CO" sz="3200" b="1" i="0" u="none" strike="noStrike" kern="0" cap="none" spc="0" normalizeH="0" baseline="0" noProof="0" dirty="0">
                <a:ln>
                  <a:noFill/>
                </a:ln>
                <a:solidFill>
                  <a:srgbClr val="000000"/>
                </a:solidFill>
                <a:effectLst/>
                <a:uLnTx/>
                <a:uFillTx/>
                <a:latin typeface="Arial"/>
                <a:ea typeface="+mn-ea"/>
                <a:cs typeface="+mn-cs"/>
                <a:sym typeface="Arial"/>
              </a:rPr>
              <a:t>APRENDIÓ?</a:t>
            </a:r>
            <a:endParaRPr kumimoji="0" lang="es-CO" sz="3600" b="1"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5" name="Imagen 4">
            <a:extLst>
              <a:ext uri="{FF2B5EF4-FFF2-40B4-BE49-F238E27FC236}">
                <a16:creationId xmlns:a16="http://schemas.microsoft.com/office/drawing/2014/main" id="{929AA263-60C7-2CA8-1423-640814F9EC71}"/>
              </a:ext>
            </a:extLst>
          </p:cNvPr>
          <p:cNvPicPr>
            <a:picLocks noChangeAspect="1"/>
          </p:cNvPicPr>
          <p:nvPr/>
        </p:nvPicPr>
        <p:blipFill>
          <a:blip r:embed="rId3"/>
          <a:srcRect l="6164" t="11860" r="3042" b="41552"/>
          <a:stretch/>
        </p:blipFill>
        <p:spPr>
          <a:xfrm>
            <a:off x="2566870" y="239458"/>
            <a:ext cx="3689874" cy="1420010"/>
          </a:xfrm>
          <a:prstGeom prst="rect">
            <a:avLst/>
          </a:prstGeom>
        </p:spPr>
      </p:pic>
    </p:spTree>
    <p:extLst>
      <p:ext uri="{BB962C8B-B14F-4D97-AF65-F5344CB8AC3E}">
        <p14:creationId xmlns:p14="http://schemas.microsoft.com/office/powerpoint/2010/main" val="37512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3EB31-C546-5650-F1A3-847B8C370947}"/>
              </a:ext>
            </a:extLst>
          </p:cNvPr>
          <p:cNvSpPr>
            <a:spLocks noGrp="1"/>
          </p:cNvSpPr>
          <p:nvPr>
            <p:ph type="title"/>
          </p:nvPr>
        </p:nvSpPr>
        <p:spPr>
          <a:xfrm>
            <a:off x="314876" y="139174"/>
            <a:ext cx="8514247" cy="755700"/>
          </a:xfrm>
        </p:spPr>
        <p:txBody>
          <a:bodyPr>
            <a:normAutofit/>
          </a:bodyPr>
          <a:lstStyle/>
          <a:p>
            <a:pPr algn="ctr"/>
            <a:r>
              <a:rPr lang="es-CO" sz="2800" b="1" dirty="0">
                <a:solidFill>
                  <a:schemeClr val="tx1"/>
                </a:solidFill>
              </a:rPr>
              <a:t>Frederick W. Taylor y Henry L. Gantt</a:t>
            </a:r>
            <a:endParaRPr lang="es-CO" sz="3600" b="1" dirty="0">
              <a:solidFill>
                <a:schemeClr val="tx1"/>
              </a:solidFill>
            </a:endParaRPr>
          </a:p>
        </p:txBody>
      </p:sp>
      <p:pic>
        <p:nvPicPr>
          <p:cNvPr id="5" name="Imagen 4">
            <a:extLst>
              <a:ext uri="{FF2B5EF4-FFF2-40B4-BE49-F238E27FC236}">
                <a16:creationId xmlns:a16="http://schemas.microsoft.com/office/drawing/2014/main" id="{7DF253AF-8D3D-07A0-110F-C3887152B166}"/>
              </a:ext>
            </a:extLst>
          </p:cNvPr>
          <p:cNvPicPr>
            <a:picLocks noChangeAspect="1"/>
          </p:cNvPicPr>
          <p:nvPr/>
        </p:nvPicPr>
        <p:blipFill>
          <a:blip r:embed="rId2"/>
          <a:stretch>
            <a:fillRect/>
          </a:stretch>
        </p:blipFill>
        <p:spPr>
          <a:xfrm>
            <a:off x="951804" y="1121661"/>
            <a:ext cx="2259748" cy="2900178"/>
          </a:xfrm>
          <a:prstGeom prst="rect">
            <a:avLst/>
          </a:prstGeom>
        </p:spPr>
      </p:pic>
      <p:pic>
        <p:nvPicPr>
          <p:cNvPr id="4" name="Imagen 3">
            <a:extLst>
              <a:ext uri="{FF2B5EF4-FFF2-40B4-BE49-F238E27FC236}">
                <a16:creationId xmlns:a16="http://schemas.microsoft.com/office/drawing/2014/main" id="{9FC0C3E0-0B88-D1F0-B5C9-8B7AF044288B}"/>
              </a:ext>
            </a:extLst>
          </p:cNvPr>
          <p:cNvPicPr>
            <a:picLocks noChangeAspect="1"/>
          </p:cNvPicPr>
          <p:nvPr/>
        </p:nvPicPr>
        <p:blipFill>
          <a:blip r:embed="rId3"/>
          <a:srcRect t="82917"/>
          <a:stretch/>
        </p:blipFill>
        <p:spPr>
          <a:xfrm>
            <a:off x="-9427" y="4289778"/>
            <a:ext cx="9162854" cy="872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Diagrama de Gantt - Wikipedia, la enciclopedia libre">
            <a:extLst>
              <a:ext uri="{FF2B5EF4-FFF2-40B4-BE49-F238E27FC236}">
                <a16:creationId xmlns:a16="http://schemas.microsoft.com/office/drawing/2014/main" id="{A56C3772-E140-175F-B39E-DDC0DC81A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759" y="1121661"/>
            <a:ext cx="2259749" cy="290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7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6F827-90CC-4A78-6BFF-65DBD16318B7}"/>
              </a:ext>
            </a:extLst>
          </p:cNvPr>
          <p:cNvSpPr>
            <a:spLocks noGrp="1"/>
          </p:cNvSpPr>
          <p:nvPr>
            <p:ph type="title"/>
          </p:nvPr>
        </p:nvSpPr>
        <p:spPr>
          <a:xfrm>
            <a:off x="239739" y="-203384"/>
            <a:ext cx="8664522" cy="755700"/>
          </a:xfrm>
        </p:spPr>
        <p:txBody>
          <a:bodyPr>
            <a:normAutofit/>
          </a:bodyPr>
          <a:lstStyle/>
          <a:p>
            <a:pPr algn="ctr"/>
            <a:r>
              <a:rPr lang="es-CO" sz="2000" b="1" dirty="0">
                <a:latin typeface="+mj-lt"/>
              </a:rPr>
              <a:t>ETIMOLOGÍA DE CIENTÍFICO</a:t>
            </a:r>
          </a:p>
        </p:txBody>
      </p:sp>
      <p:sp>
        <p:nvSpPr>
          <p:cNvPr id="3" name="Marcador de texto 2">
            <a:extLst>
              <a:ext uri="{FF2B5EF4-FFF2-40B4-BE49-F238E27FC236}">
                <a16:creationId xmlns:a16="http://schemas.microsoft.com/office/drawing/2014/main" id="{876C7909-CF20-9FC3-90EE-BA1660E0860D}"/>
              </a:ext>
            </a:extLst>
          </p:cNvPr>
          <p:cNvSpPr>
            <a:spLocks noGrp="1"/>
          </p:cNvSpPr>
          <p:nvPr>
            <p:ph type="body" idx="1"/>
          </p:nvPr>
        </p:nvSpPr>
        <p:spPr>
          <a:xfrm>
            <a:off x="250865" y="761487"/>
            <a:ext cx="8653396" cy="765480"/>
          </a:xfrm>
        </p:spPr>
        <p:txBody>
          <a:bodyPr>
            <a:normAutofit/>
          </a:bodyPr>
          <a:lstStyle/>
          <a:p>
            <a:r>
              <a:rPr lang="es-ES" sz="1600" b="0" i="0" dirty="0">
                <a:solidFill>
                  <a:schemeClr val="tx1"/>
                </a:solidFill>
                <a:effectLst/>
                <a:latin typeface="+mj-lt"/>
              </a:rPr>
              <a:t>Científico proviene del </a:t>
            </a:r>
            <a:r>
              <a:rPr lang="es-ES" sz="1600" b="1" i="0" dirty="0">
                <a:solidFill>
                  <a:schemeClr val="tx1"/>
                </a:solidFill>
                <a:effectLst/>
                <a:latin typeface="+mj-lt"/>
              </a:rPr>
              <a:t>latín </a:t>
            </a:r>
            <a:r>
              <a:rPr lang="es-ES" sz="1600" b="1" i="0" dirty="0" err="1">
                <a:solidFill>
                  <a:schemeClr val="tx1"/>
                </a:solidFill>
                <a:effectLst/>
                <a:latin typeface="+mj-lt"/>
              </a:rPr>
              <a:t>scientificus</a:t>
            </a:r>
            <a:r>
              <a:rPr lang="es-ES" sz="1600" b="0" i="0" dirty="0">
                <a:solidFill>
                  <a:schemeClr val="tx1"/>
                </a:solidFill>
                <a:effectLst/>
                <a:latin typeface="+mj-lt"/>
              </a:rPr>
              <a:t>, formada por </a:t>
            </a:r>
            <a:r>
              <a:rPr lang="es-ES" sz="1600" b="0" i="0" dirty="0" err="1">
                <a:solidFill>
                  <a:schemeClr val="tx1"/>
                </a:solidFill>
                <a:effectLst/>
                <a:latin typeface="+mj-lt"/>
              </a:rPr>
              <a:t>scientia</a:t>
            </a:r>
            <a:r>
              <a:rPr lang="es-ES" sz="1600" b="0" i="0" dirty="0">
                <a:solidFill>
                  <a:schemeClr val="tx1"/>
                </a:solidFill>
                <a:effectLst/>
                <a:latin typeface="+mj-lt"/>
              </a:rPr>
              <a:t> y </a:t>
            </a:r>
            <a:r>
              <a:rPr lang="es-ES" sz="1600" b="0" i="0" dirty="0" err="1">
                <a:solidFill>
                  <a:schemeClr val="tx1"/>
                </a:solidFill>
                <a:effectLst/>
                <a:latin typeface="+mj-lt"/>
              </a:rPr>
              <a:t>facis</a:t>
            </a:r>
            <a:r>
              <a:rPr lang="es-ES" sz="1600" b="0" i="0" dirty="0">
                <a:solidFill>
                  <a:schemeClr val="tx1"/>
                </a:solidFill>
                <a:effectLst/>
                <a:latin typeface="+mj-lt"/>
              </a:rPr>
              <a:t> ‘hacer’. </a:t>
            </a:r>
            <a:r>
              <a:rPr lang="es-ES" sz="1600" b="0" i="0" dirty="0" err="1">
                <a:solidFill>
                  <a:schemeClr val="tx1"/>
                </a:solidFill>
                <a:effectLst/>
                <a:latin typeface="+mj-lt"/>
              </a:rPr>
              <a:t>Sciencia</a:t>
            </a:r>
            <a:r>
              <a:rPr lang="es-ES" sz="1600" b="0" i="0" dirty="0">
                <a:solidFill>
                  <a:schemeClr val="tx1"/>
                </a:solidFill>
                <a:effectLst/>
                <a:latin typeface="+mj-lt"/>
              </a:rPr>
              <a:t>, por su parte, proviene del verbo latino </a:t>
            </a:r>
            <a:r>
              <a:rPr lang="es-ES" sz="1600" b="0" i="0" dirty="0" err="1">
                <a:solidFill>
                  <a:schemeClr val="tx1"/>
                </a:solidFill>
                <a:effectLst/>
                <a:latin typeface="+mj-lt"/>
              </a:rPr>
              <a:t>scire</a:t>
            </a:r>
            <a:r>
              <a:rPr lang="es-ES" sz="1600" b="0" i="0" dirty="0">
                <a:solidFill>
                  <a:schemeClr val="tx1"/>
                </a:solidFill>
                <a:effectLst/>
                <a:latin typeface="+mj-lt"/>
              </a:rPr>
              <a:t> ‘saber’.</a:t>
            </a:r>
            <a:endParaRPr lang="es-CO" sz="1600" dirty="0">
              <a:solidFill>
                <a:schemeClr val="tx1"/>
              </a:solidFill>
              <a:latin typeface="+mj-lt"/>
            </a:endParaRPr>
          </a:p>
        </p:txBody>
      </p:sp>
      <p:pic>
        <p:nvPicPr>
          <p:cNvPr id="4" name="Imagen 3">
            <a:extLst>
              <a:ext uri="{FF2B5EF4-FFF2-40B4-BE49-F238E27FC236}">
                <a16:creationId xmlns:a16="http://schemas.microsoft.com/office/drawing/2014/main" id="{C1B4D441-F164-1ABB-1E03-FD85230C6AE2}"/>
              </a:ext>
            </a:extLst>
          </p:cNvPr>
          <p:cNvPicPr>
            <a:picLocks noChangeAspect="1"/>
          </p:cNvPicPr>
          <p:nvPr/>
        </p:nvPicPr>
        <p:blipFill>
          <a:blip r:embed="rId2"/>
          <a:srcRect t="82917"/>
          <a:stretch/>
        </p:blipFill>
        <p:spPr>
          <a:xfrm>
            <a:off x="-9427" y="4289778"/>
            <a:ext cx="9162854" cy="872576"/>
          </a:xfrm>
          <a:prstGeom prst="roundRect">
            <a:avLst>
              <a:gd name="adj" fmla="val 22825"/>
            </a:avLst>
          </a:prstGeom>
          <a:solidFill>
            <a:srgbClr val="FFFFFF">
              <a:shade val="85000"/>
            </a:srgbClr>
          </a:solidFill>
          <a:ln>
            <a:noFill/>
          </a:ln>
          <a:effectLst>
            <a:reflection blurRad="12700" stA="38000" endPos="28000" dist="5000" dir="5400000" sy="-100000" algn="bl" rotWithShape="0"/>
          </a:effectLst>
        </p:spPr>
      </p:pic>
      <p:sp>
        <p:nvSpPr>
          <p:cNvPr id="5" name="Título 1">
            <a:extLst>
              <a:ext uri="{FF2B5EF4-FFF2-40B4-BE49-F238E27FC236}">
                <a16:creationId xmlns:a16="http://schemas.microsoft.com/office/drawing/2014/main" id="{6B30983A-4E77-1759-B4BC-E365CC6EA711}"/>
              </a:ext>
            </a:extLst>
          </p:cNvPr>
          <p:cNvSpPr txBox="1">
            <a:spLocks/>
          </p:cNvSpPr>
          <p:nvPr/>
        </p:nvSpPr>
        <p:spPr>
          <a:xfrm>
            <a:off x="596191" y="1624523"/>
            <a:ext cx="8557236"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es-CO" sz="2000" b="1" dirty="0">
                <a:solidFill>
                  <a:schemeClr val="tx1"/>
                </a:solidFill>
                <a:latin typeface="+mj-lt"/>
              </a:rPr>
              <a:t>LAS PROPUESTAS DE TAYLOR</a:t>
            </a:r>
          </a:p>
        </p:txBody>
      </p:sp>
      <p:sp>
        <p:nvSpPr>
          <p:cNvPr id="6" name="Marcador de texto 2">
            <a:extLst>
              <a:ext uri="{FF2B5EF4-FFF2-40B4-BE49-F238E27FC236}">
                <a16:creationId xmlns:a16="http://schemas.microsoft.com/office/drawing/2014/main" id="{70FEFAE4-DD31-A8AF-E50D-5BAA7C62427B}"/>
              </a:ext>
            </a:extLst>
          </p:cNvPr>
          <p:cNvSpPr txBox="1">
            <a:spLocks/>
          </p:cNvSpPr>
          <p:nvPr/>
        </p:nvSpPr>
        <p:spPr>
          <a:xfrm>
            <a:off x="347024" y="2380223"/>
            <a:ext cx="8557237" cy="3179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r>
              <a:rPr lang="es-ES" sz="1400" dirty="0">
                <a:solidFill>
                  <a:schemeClr val="tx1"/>
                </a:solidFill>
                <a:latin typeface="+mj-lt"/>
              </a:rPr>
              <a:t>El análisis del trabajo y el estudio de tiempos y movimientos.</a:t>
            </a:r>
          </a:p>
          <a:p>
            <a:r>
              <a:rPr lang="es-ES" sz="1400" dirty="0">
                <a:solidFill>
                  <a:schemeClr val="tx1"/>
                </a:solidFill>
                <a:latin typeface="+mj-lt"/>
              </a:rPr>
              <a:t>Disminuir la fatiga por el uso del cuerpo humano.</a:t>
            </a:r>
          </a:p>
          <a:p>
            <a:r>
              <a:rPr lang="es-ES" sz="1400" dirty="0">
                <a:solidFill>
                  <a:schemeClr val="tx1"/>
                </a:solidFill>
                <a:latin typeface="+mj-lt"/>
              </a:rPr>
              <a:t>La división del trabajo y la especialización del obrero.</a:t>
            </a:r>
          </a:p>
          <a:p>
            <a:r>
              <a:rPr lang="es-ES" sz="1400" dirty="0">
                <a:solidFill>
                  <a:schemeClr val="tx1"/>
                </a:solidFill>
                <a:latin typeface="+mj-lt"/>
              </a:rPr>
              <a:t>Los incentivos salariales y los premios por producción.</a:t>
            </a:r>
          </a:p>
          <a:p>
            <a:r>
              <a:rPr lang="es-ES" sz="1400" dirty="0">
                <a:solidFill>
                  <a:schemeClr val="tx1"/>
                </a:solidFill>
                <a:latin typeface="+mj-lt"/>
              </a:rPr>
              <a:t>El concepto de Homo </a:t>
            </a:r>
            <a:r>
              <a:rPr lang="es-ES" sz="1400" dirty="0" err="1">
                <a:solidFill>
                  <a:schemeClr val="tx1"/>
                </a:solidFill>
                <a:latin typeface="+mj-lt"/>
              </a:rPr>
              <a:t>economicus</a:t>
            </a:r>
            <a:r>
              <a:rPr lang="es-ES" sz="1400" dirty="0">
                <a:solidFill>
                  <a:schemeClr val="tx1"/>
                </a:solidFill>
                <a:latin typeface="+mj-lt"/>
              </a:rPr>
              <a:t>.</a:t>
            </a:r>
          </a:p>
          <a:p>
            <a:r>
              <a:rPr lang="es-ES" sz="1400" dirty="0">
                <a:solidFill>
                  <a:schemeClr val="tx1"/>
                </a:solidFill>
                <a:latin typeface="+mj-lt"/>
              </a:rPr>
              <a:t>Supervisión funcional con relación a la división del trabajo.</a:t>
            </a:r>
            <a:endParaRPr lang="es-CO" sz="1400" dirty="0">
              <a:solidFill>
                <a:schemeClr val="tx1"/>
              </a:solidFill>
              <a:latin typeface="+mj-lt"/>
            </a:endParaRPr>
          </a:p>
        </p:txBody>
      </p:sp>
    </p:spTree>
    <p:extLst>
      <p:ext uri="{BB962C8B-B14F-4D97-AF65-F5344CB8AC3E}">
        <p14:creationId xmlns:p14="http://schemas.microsoft.com/office/powerpoint/2010/main" val="68757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185E3-6BFB-28D3-4AEB-672494005EC7}"/>
              </a:ext>
            </a:extLst>
          </p:cNvPr>
          <p:cNvSpPr>
            <a:spLocks noGrp="1"/>
          </p:cNvSpPr>
          <p:nvPr>
            <p:ph type="title"/>
          </p:nvPr>
        </p:nvSpPr>
        <p:spPr>
          <a:xfrm>
            <a:off x="311699" y="555600"/>
            <a:ext cx="8497763" cy="755700"/>
          </a:xfrm>
        </p:spPr>
        <p:txBody>
          <a:bodyPr>
            <a:normAutofit/>
          </a:bodyPr>
          <a:lstStyle/>
          <a:p>
            <a:pPr algn="ctr"/>
            <a:r>
              <a:rPr lang="es-CO" sz="3600" dirty="0"/>
              <a:t>Diagrama de Gantt</a:t>
            </a:r>
          </a:p>
        </p:txBody>
      </p:sp>
      <p:pic>
        <p:nvPicPr>
          <p:cNvPr id="5" name="Imagen 4">
            <a:extLst>
              <a:ext uri="{FF2B5EF4-FFF2-40B4-BE49-F238E27FC236}">
                <a16:creationId xmlns:a16="http://schemas.microsoft.com/office/drawing/2014/main" id="{7DF79FC2-38D2-40F2-D61E-14A537640C5A}"/>
              </a:ext>
            </a:extLst>
          </p:cNvPr>
          <p:cNvPicPr>
            <a:picLocks noChangeAspect="1"/>
          </p:cNvPicPr>
          <p:nvPr/>
        </p:nvPicPr>
        <p:blipFill>
          <a:blip r:embed="rId2"/>
          <a:stretch>
            <a:fillRect/>
          </a:stretch>
        </p:blipFill>
        <p:spPr>
          <a:xfrm>
            <a:off x="-11420" y="221665"/>
            <a:ext cx="9144000" cy="4572000"/>
          </a:xfrm>
          <a:prstGeom prst="rect">
            <a:avLst/>
          </a:prstGeom>
        </p:spPr>
      </p:pic>
      <p:sp>
        <p:nvSpPr>
          <p:cNvPr id="3" name="Marcador de texto 2">
            <a:extLst>
              <a:ext uri="{FF2B5EF4-FFF2-40B4-BE49-F238E27FC236}">
                <a16:creationId xmlns:a16="http://schemas.microsoft.com/office/drawing/2014/main" id="{A5177727-96D4-51CB-F77C-21EA9418C3DA}"/>
              </a:ext>
            </a:extLst>
          </p:cNvPr>
          <p:cNvSpPr>
            <a:spLocks noGrp="1"/>
          </p:cNvSpPr>
          <p:nvPr>
            <p:ph type="body" idx="1"/>
          </p:nvPr>
        </p:nvSpPr>
        <p:spPr>
          <a:xfrm>
            <a:off x="8489794" y="4386146"/>
            <a:ext cx="319667" cy="182854"/>
          </a:xfrm>
        </p:spPr>
        <p:txBody>
          <a:bodyPr>
            <a:normAutofit fontScale="25000" lnSpcReduction="20000"/>
          </a:bodyPr>
          <a:lstStyle/>
          <a:p>
            <a:endParaRPr lang="es-CO" dirty="0"/>
          </a:p>
        </p:txBody>
      </p:sp>
      <p:pic>
        <p:nvPicPr>
          <p:cNvPr id="4" name="Imagen 3">
            <a:extLst>
              <a:ext uri="{FF2B5EF4-FFF2-40B4-BE49-F238E27FC236}">
                <a16:creationId xmlns:a16="http://schemas.microsoft.com/office/drawing/2014/main" id="{6338D1F3-D91F-BFA6-8285-897AB915A9DC}"/>
              </a:ext>
            </a:extLst>
          </p:cNvPr>
          <p:cNvPicPr>
            <a:picLocks noChangeAspect="1"/>
          </p:cNvPicPr>
          <p:nvPr/>
        </p:nvPicPr>
        <p:blipFill>
          <a:blip r:embed="rId3"/>
          <a:srcRect t="82917"/>
          <a:stretch/>
        </p:blipFill>
        <p:spPr>
          <a:xfrm>
            <a:off x="-9427" y="4289778"/>
            <a:ext cx="9162854" cy="872576"/>
          </a:xfrm>
          <a:prstGeom prst="roundRect">
            <a:avLst>
              <a:gd name="adj" fmla="val 22825"/>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123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FCBC1E3-6572-901D-BE32-B0DA38765F41}"/>
              </a:ext>
            </a:extLst>
          </p:cNvPr>
          <p:cNvPicPr>
            <a:picLocks noChangeAspect="1"/>
          </p:cNvPicPr>
          <p:nvPr/>
        </p:nvPicPr>
        <p:blipFill>
          <a:blip r:embed="rId2"/>
          <a:srcRect t="82917"/>
          <a:stretch/>
        </p:blipFill>
        <p:spPr>
          <a:xfrm>
            <a:off x="-9427" y="4289778"/>
            <a:ext cx="9162854" cy="872576"/>
          </a:xfrm>
          <a:prstGeom prst="roundRect">
            <a:avLst>
              <a:gd name="adj" fmla="val 22825"/>
            </a:avLst>
          </a:prstGeom>
          <a:solidFill>
            <a:srgbClr val="FFFFFF">
              <a:shade val="85000"/>
            </a:srgbClr>
          </a:solidFill>
          <a:ln>
            <a:noFill/>
          </a:ln>
          <a:effectLst>
            <a:reflection blurRad="12700" stA="38000" endPos="28000" dist="5000" dir="5400000" sy="-100000" algn="bl" rotWithShape="0"/>
          </a:effectLst>
        </p:spPr>
      </p:pic>
      <p:sp>
        <p:nvSpPr>
          <p:cNvPr id="2" name="CuadroTexto 1">
            <a:extLst>
              <a:ext uri="{FF2B5EF4-FFF2-40B4-BE49-F238E27FC236}">
                <a16:creationId xmlns:a16="http://schemas.microsoft.com/office/drawing/2014/main" id="{5BACB899-8304-37AE-31BC-74A02FAABB6D}"/>
              </a:ext>
            </a:extLst>
          </p:cNvPr>
          <p:cNvSpPr txBox="1"/>
          <p:nvPr/>
        </p:nvSpPr>
        <p:spPr>
          <a:xfrm>
            <a:off x="1286934" y="213252"/>
            <a:ext cx="6581421" cy="400110"/>
          </a:xfrm>
          <a:prstGeom prst="rect">
            <a:avLst/>
          </a:prstGeom>
          <a:noFill/>
        </p:spPr>
        <p:txBody>
          <a:bodyPr wrap="square" rtlCol="0">
            <a:spAutoFit/>
          </a:bodyPr>
          <a:lstStyle/>
          <a:p>
            <a:r>
              <a:rPr lang="es-ES" sz="2000" b="1" dirty="0">
                <a:latin typeface="+mj-lt"/>
              </a:rPr>
              <a:t>TEORÍA CLÁSICA DE LA ADMINISTRACIÓN (1916)</a:t>
            </a:r>
            <a:endParaRPr lang="es-CO" sz="2000" b="1" dirty="0">
              <a:latin typeface="+mj-lt"/>
            </a:endParaRPr>
          </a:p>
        </p:txBody>
      </p:sp>
      <p:sp>
        <p:nvSpPr>
          <p:cNvPr id="7" name="CuadroTexto 6">
            <a:extLst>
              <a:ext uri="{FF2B5EF4-FFF2-40B4-BE49-F238E27FC236}">
                <a16:creationId xmlns:a16="http://schemas.microsoft.com/office/drawing/2014/main" id="{2A20FFF6-B2DD-7C2D-89B4-4D0137416190}"/>
              </a:ext>
            </a:extLst>
          </p:cNvPr>
          <p:cNvSpPr txBox="1"/>
          <p:nvPr/>
        </p:nvSpPr>
        <p:spPr>
          <a:xfrm>
            <a:off x="214490" y="921138"/>
            <a:ext cx="8472310" cy="1304460"/>
          </a:xfrm>
          <a:prstGeom prst="rect">
            <a:avLst/>
          </a:prstGeom>
          <a:noFill/>
        </p:spPr>
        <p:txBody>
          <a:bodyPr wrap="square">
            <a:spAutoFit/>
          </a:bodyPr>
          <a:lstStyle/>
          <a:p>
            <a:pPr lvl="0">
              <a:lnSpc>
                <a:spcPct val="115000"/>
              </a:lnSpc>
              <a:spcAft>
                <a:spcPts val="800"/>
              </a:spcAft>
            </a:pPr>
            <a:r>
              <a:rPr lang="es-ES" sz="1400" b="1" kern="100" dirty="0">
                <a:effectLst/>
                <a:latin typeface="+mj-lt"/>
                <a:ea typeface="Aptos" panose="020B0004020202020204" pitchFamily="34" charset="0"/>
                <a:cs typeface="Times New Roman" panose="02020603050405020304" pitchFamily="18" charset="0"/>
              </a:rPr>
              <a:t>Definición y contexto histórico:</a:t>
            </a:r>
            <a:endParaRPr lang="es-CO" sz="1400" b="1" kern="100" dirty="0">
              <a:effectLst/>
              <a:latin typeface="+mj-lt"/>
              <a:ea typeface="Aptos" panose="020B0004020202020204" pitchFamily="34" charset="0"/>
              <a:cs typeface="Times New Roman" panose="02020603050405020304" pitchFamily="18" charset="0"/>
            </a:endParaRPr>
          </a:p>
          <a:p>
            <a:pPr>
              <a:buNone/>
            </a:pPr>
            <a:r>
              <a:rPr lang="es-CO" sz="1400" dirty="0">
                <a:effectLst/>
                <a:latin typeface="+mj-lt"/>
                <a:ea typeface="Aptos" panose="020B0004020202020204" pitchFamily="34" charset="0"/>
                <a:cs typeface="Times New Roman" panose="02020603050405020304" pitchFamily="18" charset="0"/>
              </a:rPr>
              <a:t>La teoría clásica de la administración surgió en Francia y se difundió con rapidez por Europa. </a:t>
            </a:r>
          </a:p>
          <a:p>
            <a:pPr>
              <a:buNone/>
            </a:pPr>
            <a:r>
              <a:rPr lang="es-CO" sz="1400" dirty="0">
                <a:effectLst/>
                <a:latin typeface="+mj-lt"/>
                <a:ea typeface="Aptos" panose="020B0004020202020204" pitchFamily="34" charset="0"/>
                <a:cs typeface="Times New Roman" panose="02020603050405020304" pitchFamily="18" charset="0"/>
              </a:rPr>
              <a:t>Es una corriente del conocimiento que surgió en respuesta al acelerado crecimiento empresarial luego de la Segunda Revolución Industrial (1850-1914). Se distinguía por el énfasis en la estructura que debe tener una organización para lograr la eficiencia. </a:t>
            </a:r>
            <a:endParaRPr lang="es-CO" dirty="0">
              <a:latin typeface="+mj-lt"/>
            </a:endParaRPr>
          </a:p>
        </p:txBody>
      </p:sp>
      <p:pic>
        <p:nvPicPr>
          <p:cNvPr id="8" name="Imagen 7" descr="Teoría Clásica de la Administración - Información y Resumen">
            <a:extLst>
              <a:ext uri="{FF2B5EF4-FFF2-40B4-BE49-F238E27FC236}">
                <a16:creationId xmlns:a16="http://schemas.microsoft.com/office/drawing/2014/main" id="{1DA3F244-3138-DD17-9255-13DE31AA00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3896" y="2090744"/>
            <a:ext cx="3316333" cy="2091690"/>
          </a:xfrm>
          <a:prstGeom prst="rect">
            <a:avLst/>
          </a:prstGeom>
          <a:noFill/>
          <a:ln>
            <a:noFill/>
          </a:ln>
        </p:spPr>
      </p:pic>
    </p:spTree>
    <p:extLst>
      <p:ext uri="{BB962C8B-B14F-4D97-AF65-F5344CB8AC3E}">
        <p14:creationId xmlns:p14="http://schemas.microsoft.com/office/powerpoint/2010/main" val="166796377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3926</Words>
  <Application>Microsoft Office PowerPoint</Application>
  <PresentationFormat>Presentación en pantalla (16:9)</PresentationFormat>
  <Paragraphs>299</Paragraphs>
  <Slides>54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54</vt:i4>
      </vt:variant>
    </vt:vector>
  </HeadingPairs>
  <TitlesOfParts>
    <vt:vector size="61" baseType="lpstr">
      <vt:lpstr>Aptos</vt:lpstr>
      <vt:lpstr>Arial</vt:lpstr>
      <vt:lpstr>Calibri</vt:lpstr>
      <vt:lpstr>Symbol</vt:lpstr>
      <vt:lpstr>Times New Roman</vt:lpstr>
      <vt:lpstr>ui-sans-serif</vt:lpstr>
      <vt:lpstr>Simple Light</vt:lpstr>
      <vt:lpstr>Presentación de PowerPoint</vt:lpstr>
      <vt:lpstr>Presentación de PowerPoint</vt:lpstr>
      <vt:lpstr>Presentación de PowerPoint</vt:lpstr>
      <vt:lpstr>ANTECEDENTES</vt:lpstr>
      <vt:lpstr>ETIMOLOGÍA DE ADMINISTRACIÓN:</vt:lpstr>
      <vt:lpstr>Frederick W. Taylor y Henry L. Gantt</vt:lpstr>
      <vt:lpstr>ETIMOLOGÍA DE CIENTÍFICO</vt:lpstr>
      <vt:lpstr>Diagrama de Gantt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Omar</dc:creator>
  <cp:lastModifiedBy>JEISON DANIEL BURBANO MELO</cp:lastModifiedBy>
  <cp:revision>24</cp:revision>
  <dcterms:modified xsi:type="dcterms:W3CDTF">2025-03-27T19:27:25Z</dcterms:modified>
</cp:coreProperties>
</file>