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7" r:id="rId2"/>
    <p:sldId id="304" r:id="rId3"/>
    <p:sldId id="309" r:id="rId4"/>
    <p:sldId id="310" r:id="rId5"/>
    <p:sldId id="256" r:id="rId6"/>
    <p:sldId id="298" r:id="rId7"/>
    <p:sldId id="299" r:id="rId8"/>
    <p:sldId id="300" r:id="rId9"/>
    <p:sldId id="301" r:id="rId10"/>
    <p:sldId id="291" r:id="rId11"/>
    <p:sldId id="295" r:id="rId12"/>
    <p:sldId id="290" r:id="rId13"/>
    <p:sldId id="296" r:id="rId14"/>
    <p:sldId id="302" r:id="rId15"/>
    <p:sldId id="303" r:id="rId16"/>
    <p:sldId id="306" r:id="rId17"/>
    <p:sldId id="307" r:id="rId18"/>
    <p:sldId id="308" r:id="rId19"/>
    <p:sldId id="292" r:id="rId20"/>
    <p:sldId id="258" r:id="rId21"/>
    <p:sldId id="260" r:id="rId22"/>
    <p:sldId id="261" r:id="rId23"/>
    <p:sldId id="293"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89618-B8AE-9DEF-B31E-77790D255BFA}" v="11" dt="2024-10-27T23:56:34.997"/>
    <p1510:client id="{5F7F2925-4304-EC02-6FFD-13F7CA9516D4}" v="2" dt="2024-10-26T21:49:10.623"/>
    <p1510:client id="{699494C9-31AD-85B7-0096-176286A47F68}" v="4" dt="2024-10-28T12:41:19.356"/>
    <p1510:client id="{6A9884EA-038A-DD6D-9521-B770227999E7}" v="1988" dt="2024-10-26T21:46:46.335"/>
    <p1510:client id="{6DEF76AF-D8BA-C32C-998F-2300AFBFAD28}" v="13" dt="2024-10-26T20:27:27.058"/>
    <p1510:client id="{932D6A5D-D21A-0656-6D45-981FA8EE74BF}" v="14" dt="2024-10-28T12:49:36.819"/>
    <p1510:client id="{990EC3C7-27C0-89F3-0062-DF31AE5DEABD}" v="7" dt="2024-10-27T23:05:59.487"/>
    <p1510:client id="{A696D087-EB45-C268-BB14-6F2E2AEA38E2}" v="563" dt="2024-10-27T23:14:47.054"/>
    <p1510:client id="{B0AFD918-B307-3348-B682-92213A454C8A}" v="490" dt="2024-10-27T16:47:52.89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82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434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10407ad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10407ad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69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90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10407ad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10407ad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18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79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18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54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432054" y="843534"/>
            <a:ext cx="8277606" cy="2379726"/>
          </a:xfrm>
        </p:spPr>
        <p:txBody>
          <a:bodyPr anchor="b">
            <a:normAutofit/>
          </a:bodyPr>
          <a:lstStyle>
            <a:lvl1pPr algn="l">
              <a:defRPr sz="14222"/>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432054" y="3545586"/>
            <a:ext cx="8277606" cy="1110996"/>
          </a:xfrm>
        </p:spPr>
        <p:txBody>
          <a:bodyPr>
            <a:normAutofit/>
          </a:bodyPr>
          <a:lstStyle>
            <a:lvl1pPr marL="0" indent="0" algn="l">
              <a:buNone/>
              <a:defRPr sz="4978"/>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432054" y="4767263"/>
            <a:ext cx="2057400" cy="273844"/>
          </a:xfrm>
        </p:spPr>
        <p:txBody>
          <a:bodyPr/>
          <a:lstStyle/>
          <a:p>
            <a:fld id="{965A7A7B-B71A-428D-833F-0F3507A6DB13}" type="datetimeFigureOut">
              <a:rPr lang="en-US" dirty="0"/>
              <a:t>10/28/2024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6652260" y="4767263"/>
            <a:ext cx="2057400" cy="273844"/>
          </a:xfrm>
        </p:spPr>
        <p:txBody>
          <a:bodyPr/>
          <a:lstStyle/>
          <a:p>
            <a:fld id="{A65A5C87-DF58-40C8-B092-1DE63DB4547E}" type="slidenum">
              <a:rPr lang="en-US" dirty="0"/>
              <a:t>‹Nº›</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643158" y="260093"/>
            <a:ext cx="109728"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433989" y="3375901"/>
            <a:ext cx="8276022"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328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10/28/2024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234317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10/28/2024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379075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12973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36676" y="411480"/>
            <a:ext cx="7626096" cy="884682"/>
          </a:xfrm>
        </p:spPr>
        <p:txBody>
          <a:bodyPr>
            <a:normAutofit/>
          </a:bodyPr>
          <a:lstStyle>
            <a:lvl1pPr>
              <a:defRPr sz="7111"/>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36676" y="1858518"/>
            <a:ext cx="7626096" cy="2770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836676" y="4767263"/>
            <a:ext cx="2057400" cy="273844"/>
          </a:xfrm>
        </p:spPr>
        <p:txBody>
          <a:bodyPr/>
          <a:lstStyle/>
          <a:p>
            <a:fld id="{5CF65307-640F-4AE7-B0BE-50C709AD86C5}" type="datetimeFigureOut">
              <a:rPr lang="en-US" dirty="0"/>
              <a:t>10/28/2024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6405372" y="4767263"/>
            <a:ext cx="2057400" cy="273844"/>
          </a:xfrm>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335658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418658" y="3736066"/>
            <a:ext cx="8351217" cy="61722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374126" y="3838936"/>
            <a:ext cx="109728"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418338" y="480060"/>
            <a:ext cx="8167878" cy="3086100"/>
          </a:xfrm>
        </p:spPr>
        <p:txBody>
          <a:bodyPr anchor="b">
            <a:normAutofit/>
          </a:bodyPr>
          <a:lstStyle>
            <a:lvl1pPr>
              <a:defRPr sz="11733"/>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630936" y="3826764"/>
            <a:ext cx="7955280" cy="438912"/>
          </a:xfrm>
        </p:spPr>
        <p:txBody>
          <a:bodyPr anchor="ctr">
            <a:normAutofit/>
          </a:bodyPr>
          <a:lstStyle>
            <a:lvl1pPr marL="0" indent="0">
              <a:buNone/>
              <a:defRPr sz="3556">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10/28/2024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24449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836676" y="411480"/>
            <a:ext cx="7626096" cy="884682"/>
          </a:xfrm>
        </p:spPr>
        <p:txBody>
          <a:bodyPr>
            <a:normAutofit/>
          </a:bodyPr>
          <a:lstStyle>
            <a:lvl1pPr>
              <a:defRPr sz="7111"/>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836676" y="1858518"/>
            <a:ext cx="3703320" cy="2770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4759452" y="1858518"/>
            <a:ext cx="3703320" cy="2770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836676" y="4767263"/>
            <a:ext cx="2057400" cy="273844"/>
          </a:xfrm>
        </p:spPr>
        <p:txBody>
          <a:bodyPr/>
          <a:lstStyle/>
          <a:p>
            <a:fld id="{202278E8-5F4B-47D5-A617-8CCDF75D6A33}" type="datetimeFigureOut">
              <a:rPr lang="en-US" dirty="0"/>
              <a:t>10/28/2024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6405372" y="4767263"/>
            <a:ext cx="2057400" cy="273844"/>
          </a:xfrm>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7478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836676" y="411480"/>
            <a:ext cx="7626096" cy="884682"/>
          </a:xfrm>
        </p:spPr>
        <p:txBody>
          <a:bodyPr>
            <a:normAutofit/>
          </a:bodyPr>
          <a:lstStyle>
            <a:lvl1pPr>
              <a:defRPr sz="7111"/>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836676" y="1779488"/>
            <a:ext cx="3703320" cy="617934"/>
          </a:xfrm>
        </p:spPr>
        <p:txBody>
          <a:bodyPr anchor="b"/>
          <a:lstStyle>
            <a:lvl1pPr marL="0" indent="0">
              <a:buNone/>
              <a:defRPr sz="4267" b="1" cap="none" baseline="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836676" y="2402766"/>
            <a:ext cx="3703320" cy="2226384"/>
          </a:xfrm>
        </p:spPr>
        <p:txBody>
          <a:bodyPr/>
          <a:lstStyle>
            <a:lvl1pPr>
              <a:defRPr sz="4267"/>
            </a:lvl1pPr>
            <a:lvl2pPr>
              <a:defRPr sz="3556"/>
            </a:lvl2pPr>
            <a:lvl3pPr>
              <a:defRPr sz="3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759452" y="1779488"/>
            <a:ext cx="3703320" cy="617934"/>
          </a:xfrm>
        </p:spPr>
        <p:txBody>
          <a:bodyPr anchor="b"/>
          <a:lstStyle>
            <a:lvl1pPr marL="0" indent="0">
              <a:buNone/>
              <a:defRPr sz="4267" b="1" cap="none" baseline="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759452" y="2402766"/>
            <a:ext cx="3703320" cy="2226383"/>
          </a:xfrm>
        </p:spPr>
        <p:txBody>
          <a:bodyPr/>
          <a:lstStyle>
            <a:lvl1pPr>
              <a:defRPr sz="4267"/>
            </a:lvl1pPr>
            <a:lvl2pPr>
              <a:defRPr sz="3556"/>
            </a:lvl2pPr>
            <a:lvl3pPr>
              <a:defRPr sz="3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836676" y="4767263"/>
            <a:ext cx="2057400" cy="273844"/>
          </a:xfrm>
        </p:spPr>
        <p:txBody>
          <a:bodyPr/>
          <a:lstStyle/>
          <a:p>
            <a:fld id="{16AAFA52-7A21-407F-8339-40DF182D7460}" type="datetimeFigureOut">
              <a:rPr lang="en-US" dirty="0"/>
              <a:t>10/28/2024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6405372" y="4767263"/>
            <a:ext cx="2057400" cy="273844"/>
          </a:xfrm>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216686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499390" y="1150144"/>
            <a:ext cx="8187797" cy="2843213"/>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456813" y="2228849"/>
            <a:ext cx="96012"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809244" y="1453896"/>
            <a:ext cx="7632954" cy="2242566"/>
          </a:xfrm>
        </p:spPr>
        <p:txBody>
          <a:bodyPr>
            <a:normAutofit/>
          </a:bodyPr>
          <a:lstStyle>
            <a:lvl1pPr>
              <a:defRPr sz="96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10/28/2024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79787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10/28/2024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381695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418658" y="871525"/>
            <a:ext cx="2805555" cy="3482508"/>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374126" y="1213781"/>
            <a:ext cx="109728" cy="61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651510" y="1282446"/>
            <a:ext cx="2324862" cy="1282446"/>
          </a:xfrm>
        </p:spPr>
        <p:txBody>
          <a:bodyPr tIns="45720" anchor="t">
            <a:normAutofit/>
          </a:bodyPr>
          <a:lstStyle>
            <a:lvl1pPr>
              <a:lnSpc>
                <a:spcPct val="100000"/>
              </a:lnSpc>
              <a:defRPr sz="6045"/>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3723894" y="1282446"/>
            <a:ext cx="5047488" cy="3072384"/>
          </a:xfrm>
        </p:spPr>
        <p:txBody>
          <a:bodyPr/>
          <a:lstStyle>
            <a:lvl1pPr>
              <a:defRPr sz="4978"/>
            </a:lvl1pPr>
            <a:lvl2pPr>
              <a:defRPr sz="4267"/>
            </a:lvl2pPr>
            <a:lvl3pPr>
              <a:defRPr sz="3556"/>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651510" y="2571750"/>
            <a:ext cx="2324862" cy="1549908"/>
          </a:xfrm>
        </p:spPr>
        <p:txBody>
          <a:bodyPr>
            <a:normAutofit/>
          </a:bodyPr>
          <a:lstStyle>
            <a:lvl1pPr marL="0" indent="0">
              <a:buNone/>
              <a:defRPr sz="3200"/>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651510" y="4767263"/>
            <a:ext cx="2057400" cy="273844"/>
          </a:xfrm>
        </p:spPr>
        <p:txBody>
          <a:bodyPr/>
          <a:lstStyle/>
          <a:p>
            <a:fld id="{6E6483A1-31A8-47A2-AB0A-53A7803D5EBF}" type="datetimeFigureOut">
              <a:rPr lang="en-US" dirty="0"/>
              <a:t>10/28/2024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46255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418658" y="871525"/>
            <a:ext cx="2805555" cy="3482508"/>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374126" y="1213781"/>
            <a:ext cx="109728" cy="61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651510" y="1282446"/>
            <a:ext cx="2324862" cy="1282446"/>
          </a:xfrm>
        </p:spPr>
        <p:txBody>
          <a:bodyPr tIns="45720" anchor="t">
            <a:normAutofit/>
          </a:bodyPr>
          <a:lstStyle>
            <a:lvl1pPr>
              <a:lnSpc>
                <a:spcPct val="100000"/>
              </a:lnSpc>
              <a:defRPr sz="6045"/>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3723894" y="870966"/>
            <a:ext cx="5047488" cy="3483864"/>
          </a:xfrm>
        </p:spPr>
        <p:txBody>
          <a:bodyPr anchor="t">
            <a:normAutofit/>
          </a:bodyPr>
          <a:lstStyle>
            <a:lvl1pPr marL="0" indent="0">
              <a:buNone/>
              <a:defRPr sz="4978"/>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651510" y="2578608"/>
            <a:ext cx="2324862" cy="1543050"/>
          </a:xfrm>
        </p:spPr>
        <p:txBody>
          <a:bodyPr>
            <a:normAutofit/>
          </a:bodyPr>
          <a:lstStyle>
            <a:lvl1pPr marL="0" indent="0">
              <a:buNone/>
              <a:defRPr sz="3200"/>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651510" y="4767263"/>
            <a:ext cx="2057400" cy="273844"/>
          </a:xfrm>
        </p:spPr>
        <p:txBody>
          <a:bodyPr/>
          <a:lstStyle/>
          <a:p>
            <a:fld id="{6D8810B9-2C7C-4CAF-99E2-617AE20BA331}" type="datetimeFigureOut">
              <a:rPr lang="en-US" dirty="0"/>
              <a:t>10/28/2024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‹Nº›</a:t>
            </a:fld>
            <a:endParaRPr lang="en-US"/>
          </a:p>
        </p:txBody>
      </p:sp>
    </p:spTree>
    <p:extLst>
      <p:ext uri="{BB962C8B-B14F-4D97-AF65-F5344CB8AC3E}">
        <p14:creationId xmlns:p14="http://schemas.microsoft.com/office/powerpoint/2010/main" val="105860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37E93E0A-5177-400C-87C9-C93AF466EC49}" type="datetimeFigureOut">
              <a:rPr lang="en-US" dirty="0"/>
              <a:t>10/28/2024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94917615-2DB4-4DAA-9DE3-B2B689A846E0}" type="slidenum">
              <a:rPr lang="en-US" dirty="0"/>
              <a:t>‹Nº›</a:t>
            </a:fld>
            <a:endParaRPr lang="en-US"/>
          </a:p>
        </p:txBody>
      </p:sp>
    </p:spTree>
    <p:extLst>
      <p:ext uri="{BB962C8B-B14F-4D97-AF65-F5344CB8AC3E}">
        <p14:creationId xmlns:p14="http://schemas.microsoft.com/office/powerpoint/2010/main" val="2789418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6" name="Imagen 5">
            <a:extLst>
              <a:ext uri="{FF2B5EF4-FFF2-40B4-BE49-F238E27FC236}">
                <a16:creationId xmlns:a16="http://schemas.microsoft.com/office/drawing/2014/main" id="{5A84A0C4-BA60-46E5-92FB-046A31635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515" y="4013975"/>
            <a:ext cx="1526894" cy="516834"/>
          </a:xfrm>
          <a:prstGeom prst="rect">
            <a:avLst/>
          </a:prstGeom>
        </p:spPr>
      </p:pic>
      <p:sp>
        <p:nvSpPr>
          <p:cNvPr id="7" name="CuadroTexto 6">
            <a:extLst>
              <a:ext uri="{FF2B5EF4-FFF2-40B4-BE49-F238E27FC236}">
                <a16:creationId xmlns:a16="http://schemas.microsoft.com/office/drawing/2014/main" id="{B117EC0B-FA51-4EBB-B245-95DF0337DE0C}"/>
              </a:ext>
            </a:extLst>
          </p:cNvPr>
          <p:cNvSpPr txBox="1"/>
          <p:nvPr/>
        </p:nvSpPr>
        <p:spPr>
          <a:xfrm>
            <a:off x="393602" y="788953"/>
            <a:ext cx="6552676" cy="2677656"/>
          </a:xfrm>
          <a:prstGeom prst="rect">
            <a:avLst/>
          </a:prstGeom>
          <a:noFill/>
        </p:spPr>
        <p:txBody>
          <a:bodyPr wrap="square" lIns="91440" tIns="45720" rIns="91440" bIns="45720" anchor="t">
            <a:spAutoFit/>
          </a:bodyPr>
          <a:lstStyle/>
          <a:p>
            <a:pPr algn="ctr"/>
            <a:r>
              <a:rPr lang="es-MX" sz="5400" b="1"/>
              <a:t>Escuela matemática de la administración</a:t>
            </a:r>
            <a:r>
              <a:rPr lang="es-MX" sz="6000" b="1"/>
              <a:t> </a:t>
            </a:r>
          </a:p>
        </p:txBody>
      </p:sp>
      <p:pic>
        <p:nvPicPr>
          <p:cNvPr id="4" name="Imagen 3" descr="Se pueden entender las matemáticas? : Distintos significados del signo =">
            <a:extLst>
              <a:ext uri="{FF2B5EF4-FFF2-40B4-BE49-F238E27FC236}">
                <a16:creationId xmlns:a16="http://schemas.microsoft.com/office/drawing/2014/main" id="{C9AF5EE4-C90C-B43F-685B-8DA0D2EB4B60}"/>
              </a:ext>
            </a:extLst>
          </p:cNvPr>
          <p:cNvPicPr>
            <a:picLocks noChangeAspect="1"/>
          </p:cNvPicPr>
          <p:nvPr/>
        </p:nvPicPr>
        <p:blipFill>
          <a:blip r:embed="rId5"/>
          <a:srcRect l="10900" r="3318" b="566"/>
          <a:stretch/>
        </p:blipFill>
        <p:spPr>
          <a:xfrm>
            <a:off x="6517216" y="635000"/>
            <a:ext cx="2005391" cy="26821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rcRect l="236" t="-1050" r="-236" b="840"/>
          <a:stretch/>
        </p:blipFill>
        <p:spPr>
          <a:xfrm>
            <a:off x="0" y="-14499"/>
            <a:ext cx="9144021" cy="5154318"/>
          </a:xfrm>
          <a:prstGeom prst="rect">
            <a:avLst/>
          </a:prstGeom>
          <a:noFill/>
          <a:ln>
            <a:noFill/>
          </a:ln>
        </p:spPr>
      </p:pic>
      <p:pic>
        <p:nvPicPr>
          <p:cNvPr id="5" name="Imagen 4">
            <a:extLst>
              <a:ext uri="{FF2B5EF4-FFF2-40B4-BE49-F238E27FC236}">
                <a16:creationId xmlns:a16="http://schemas.microsoft.com/office/drawing/2014/main" id="{C0F79F03-3F0E-471C-B017-953AB75820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515" y="4013975"/>
            <a:ext cx="1526894" cy="516834"/>
          </a:xfrm>
          <a:prstGeom prst="rect">
            <a:avLst/>
          </a:prstGeom>
        </p:spPr>
      </p:pic>
      <p:sp>
        <p:nvSpPr>
          <p:cNvPr id="3" name="Título 2">
            <a:extLst>
              <a:ext uri="{FF2B5EF4-FFF2-40B4-BE49-F238E27FC236}">
                <a16:creationId xmlns:a16="http://schemas.microsoft.com/office/drawing/2014/main" id="{FEC20F10-D6C6-D8AD-2BBC-5D28265C161F}"/>
              </a:ext>
            </a:extLst>
          </p:cNvPr>
          <p:cNvSpPr>
            <a:spLocks noGrp="1"/>
          </p:cNvSpPr>
          <p:nvPr>
            <p:ph type="title"/>
          </p:nvPr>
        </p:nvSpPr>
        <p:spPr>
          <a:xfrm>
            <a:off x="311700" y="445025"/>
            <a:ext cx="8520600" cy="842275"/>
          </a:xfrm>
        </p:spPr>
        <p:txBody>
          <a:bodyPr>
            <a:normAutofit/>
          </a:bodyPr>
          <a:lstStyle/>
          <a:p>
            <a:pPr algn="ctr"/>
            <a:r>
              <a:rPr lang="es-ES" sz="2400" b="1"/>
              <a:t>Teorías Utilizadas en la escuela de Matemáticas de la Administración </a:t>
            </a:r>
            <a:endParaRPr lang="es-ES" sz="2400"/>
          </a:p>
        </p:txBody>
      </p:sp>
      <p:sp>
        <p:nvSpPr>
          <p:cNvPr id="4" name="Marcador de texto 3">
            <a:extLst>
              <a:ext uri="{FF2B5EF4-FFF2-40B4-BE49-F238E27FC236}">
                <a16:creationId xmlns:a16="http://schemas.microsoft.com/office/drawing/2014/main" id="{78214559-C3FC-5147-C546-41A61253BFF2}"/>
              </a:ext>
            </a:extLst>
          </p:cNvPr>
          <p:cNvSpPr>
            <a:spLocks noGrp="1"/>
          </p:cNvSpPr>
          <p:nvPr>
            <p:ph type="body" idx="1"/>
          </p:nvPr>
        </p:nvSpPr>
        <p:spPr>
          <a:xfrm>
            <a:off x="311700" y="1281871"/>
            <a:ext cx="8520600" cy="3243872"/>
          </a:xfrm>
        </p:spPr>
        <p:txBody>
          <a:bodyPr>
            <a:normAutofit/>
          </a:bodyPr>
          <a:lstStyle/>
          <a:p>
            <a:pPr>
              <a:buFont typeface="Wingdings" panose="020B0604020202020204" pitchFamily="34" charset="0"/>
              <a:buChar char="ü"/>
            </a:pPr>
            <a:r>
              <a:rPr lang="es-ES" sz="1800" b="1"/>
              <a:t>Probabilidad y Estadística: </a:t>
            </a:r>
            <a:r>
              <a:rPr lang="es-ES" sz="1800"/>
              <a:t>Facilita la obtención de la mayor información posible utilizando los datos existentes, la idea inicial era aplicar metodología estadística en la inspección de calidad. Para la identificación de errores se tenía en cuenta los siguientes factores:</a:t>
            </a:r>
          </a:p>
          <a:p>
            <a:pPr marL="114300" indent="0">
              <a:buNone/>
            </a:pPr>
            <a:r>
              <a:rPr lang="es-ES" sz="1800"/>
              <a:t>    </a:t>
            </a:r>
            <a:r>
              <a:rPr lang="es-ES" sz="1800" b="1"/>
              <a:t> 1. Control calidad 100%</a:t>
            </a:r>
            <a:endParaRPr lang="es-ES" sz="1800"/>
          </a:p>
          <a:p>
            <a:pPr marL="114300" indent="0">
              <a:buNone/>
            </a:pPr>
            <a:r>
              <a:rPr lang="es-ES" sz="1800" b="1"/>
              <a:t>     2. Control de calidad por muestreos</a:t>
            </a:r>
          </a:p>
          <a:p>
            <a:pPr marL="114300" indent="0">
              <a:buNone/>
            </a:pPr>
            <a:r>
              <a:rPr lang="es-ES" sz="1800" b="1"/>
              <a:t>     3. Control de calidad aleatorio</a:t>
            </a:r>
          </a:p>
          <a:p>
            <a:pPr marL="114300" indent="0">
              <a:buNone/>
            </a:pPr>
            <a:endParaRPr lang="es-ES" sz="1800" b="1"/>
          </a:p>
          <a:p>
            <a:pPr marL="114300" indent="0">
              <a:lnSpc>
                <a:spcPct val="114999"/>
              </a:lnSpc>
              <a:buNone/>
            </a:pPr>
            <a:endParaRPr lang="es-ES" sz="1800"/>
          </a:p>
          <a:p>
            <a:pPr>
              <a:lnSpc>
                <a:spcPct val="114999"/>
              </a:lnSpc>
              <a:buFont typeface="Wingdings" panose="020B0604020202020204" pitchFamily="34" charset="0"/>
              <a:buChar char="ü"/>
            </a:pPr>
            <a:endParaRPr lang="es-ES" sz="1200"/>
          </a:p>
          <a:p>
            <a:pPr>
              <a:lnSpc>
                <a:spcPct val="114999"/>
              </a:lnSpc>
              <a:buFont typeface="Wingdings" panose="020B0604020202020204" pitchFamily="34" charset="0"/>
              <a:buChar char="ü"/>
            </a:pPr>
            <a:endParaRPr lang="es-ES" sz="1200"/>
          </a:p>
        </p:txBody>
      </p:sp>
      <p:pic>
        <p:nvPicPr>
          <p:cNvPr id="2" name="Imagen 1" descr="Tecnología, Estadística y Probabilidad">
            <a:extLst>
              <a:ext uri="{FF2B5EF4-FFF2-40B4-BE49-F238E27FC236}">
                <a16:creationId xmlns:a16="http://schemas.microsoft.com/office/drawing/2014/main" id="{FCAEEAEB-DB49-668A-DEC4-E424A7FEC7C5}"/>
              </a:ext>
            </a:extLst>
          </p:cNvPr>
          <p:cNvPicPr>
            <a:picLocks noChangeAspect="1"/>
          </p:cNvPicPr>
          <p:nvPr/>
        </p:nvPicPr>
        <p:blipFill>
          <a:blip r:embed="rId5"/>
          <a:stretch>
            <a:fillRect/>
          </a:stretch>
        </p:blipFill>
        <p:spPr>
          <a:xfrm>
            <a:off x="5454051" y="2557764"/>
            <a:ext cx="2452059" cy="1429763"/>
          </a:xfrm>
          <a:prstGeom prst="rect">
            <a:avLst/>
          </a:prstGeom>
        </p:spPr>
      </p:pic>
    </p:spTree>
    <p:extLst>
      <p:ext uri="{BB962C8B-B14F-4D97-AF65-F5344CB8AC3E}">
        <p14:creationId xmlns:p14="http://schemas.microsoft.com/office/powerpoint/2010/main" val="232662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59216DF-55BE-96C0-82C8-0D82165E118F}"/>
              </a:ext>
            </a:extLst>
          </p:cNvPr>
          <p:cNvSpPr>
            <a:spLocks noGrp="1"/>
          </p:cNvSpPr>
          <p:nvPr>
            <p:ph type="title"/>
          </p:nvPr>
        </p:nvSpPr>
        <p:spPr>
          <a:xfrm>
            <a:off x="418338" y="480060"/>
            <a:ext cx="8167878" cy="3086100"/>
          </a:xfrm>
        </p:spPr>
        <p:txBody>
          <a:bodyPr anchor="b">
            <a:normAutofit/>
          </a:bodyPr>
          <a:lstStyle/>
          <a:p>
            <a:r>
              <a:rPr lang="en-US" sz="2900" b="1"/>
              <a:t>Teoria de </a:t>
            </a:r>
            <a:r>
              <a:rPr lang="en-US" sz="2900" b="1" err="1"/>
              <a:t>los</a:t>
            </a:r>
            <a:r>
              <a:rPr lang="en-US" sz="2900" b="1"/>
              <a:t> </a:t>
            </a:r>
            <a:r>
              <a:rPr lang="en-US" sz="2900" b="1" err="1"/>
              <a:t>Grafos</a:t>
            </a:r>
            <a:r>
              <a:rPr lang="en-US" sz="2900" b="1"/>
              <a:t>: </a:t>
            </a:r>
            <a:r>
              <a:rPr lang="en-US" sz="2900"/>
              <a:t>Esta </a:t>
            </a:r>
            <a:r>
              <a:rPr lang="en-US" sz="2900" err="1"/>
              <a:t>teoría</a:t>
            </a:r>
            <a:r>
              <a:rPr lang="en-US" sz="2900"/>
              <a:t> </a:t>
            </a:r>
            <a:r>
              <a:rPr lang="en-US" sz="2900" err="1"/>
              <a:t>tiene</a:t>
            </a:r>
            <a:r>
              <a:rPr lang="en-US" sz="2900"/>
              <a:t> </a:t>
            </a:r>
            <a:r>
              <a:rPr lang="en-US" sz="2900" err="1"/>
              <a:t>diversas</a:t>
            </a:r>
            <a:r>
              <a:rPr lang="en-US" sz="2900"/>
              <a:t> </a:t>
            </a:r>
            <a:r>
              <a:rPr lang="en-US" sz="2900" err="1"/>
              <a:t>aplicasiones</a:t>
            </a:r>
            <a:r>
              <a:rPr lang="en-US" sz="2900"/>
              <a:t>, y es </a:t>
            </a:r>
            <a:r>
              <a:rPr lang="en-US" sz="2900" err="1"/>
              <a:t>empleada</a:t>
            </a:r>
            <a:r>
              <a:rPr lang="en-US" sz="2900"/>
              <a:t> para </a:t>
            </a:r>
            <a:r>
              <a:rPr lang="en-US" sz="2900" err="1"/>
              <a:t>mejorar</a:t>
            </a:r>
            <a:r>
              <a:rPr lang="en-US" sz="2900"/>
              <a:t> </a:t>
            </a:r>
            <a:r>
              <a:rPr lang="en-US" sz="2900" err="1"/>
              <a:t>logaritmos</a:t>
            </a:r>
            <a:r>
              <a:rPr lang="en-US" sz="2900"/>
              <a:t> </a:t>
            </a:r>
            <a:r>
              <a:rPr lang="en-US" sz="2900" err="1"/>
              <a:t>relacionados</a:t>
            </a:r>
            <a:r>
              <a:rPr lang="en-US" sz="2900"/>
              <a:t> con </a:t>
            </a:r>
            <a:r>
              <a:rPr lang="en-US" sz="2900" err="1"/>
              <a:t>busquedas</a:t>
            </a:r>
            <a:r>
              <a:rPr lang="en-US" sz="2900"/>
              <a:t>, </a:t>
            </a:r>
            <a:r>
              <a:rPr lang="en-US" sz="2900" err="1"/>
              <a:t>procesos</a:t>
            </a:r>
            <a:r>
              <a:rPr lang="en-US" sz="2900"/>
              <a:t> y </a:t>
            </a:r>
            <a:r>
              <a:rPr lang="es-CO" sz="2900"/>
              <a:t>otros</a:t>
            </a:r>
            <a:r>
              <a:rPr lang="en-US" sz="2900"/>
              <a:t> </a:t>
            </a:r>
            <a:r>
              <a:rPr lang="en-US" sz="2900" err="1"/>
              <a:t>flujos</a:t>
            </a:r>
            <a:r>
              <a:rPr lang="en-US" sz="2900"/>
              <a:t> que </a:t>
            </a:r>
            <a:r>
              <a:rPr lang="en-US" sz="2900" err="1"/>
              <a:t>formen</a:t>
            </a:r>
            <a:r>
              <a:rPr lang="en-US" sz="2900"/>
              <a:t> </a:t>
            </a:r>
            <a:r>
              <a:rPr lang="en-US" sz="2900" err="1"/>
              <a:t>parte</a:t>
            </a:r>
            <a:r>
              <a:rPr lang="en-US" sz="2900"/>
              <a:t> de </a:t>
            </a:r>
            <a:r>
              <a:rPr lang="en-US" sz="2900" err="1"/>
              <a:t>una</a:t>
            </a:r>
            <a:r>
              <a:rPr lang="en-US" sz="2900"/>
              <a:t> </a:t>
            </a:r>
            <a:r>
              <a:rPr lang="en-US" sz="2900" err="1"/>
              <a:t>dinamica</a:t>
            </a:r>
            <a:r>
              <a:rPr lang="en-US" sz="2900"/>
              <a:t> </a:t>
            </a:r>
            <a:endParaRPr lang="es-ES" sz="2900"/>
          </a:p>
        </p:txBody>
      </p:sp>
      <p:sp>
        <p:nvSpPr>
          <p:cNvPr id="30" name="Text Placeholder 2">
            <a:extLst>
              <a:ext uri="{FF2B5EF4-FFF2-40B4-BE49-F238E27FC236}">
                <a16:creationId xmlns:a16="http://schemas.microsoft.com/office/drawing/2014/main" id="{4F738E6A-0AEA-08F2-C538-1843CBA0DFF3}"/>
              </a:ext>
            </a:extLst>
          </p:cNvPr>
          <p:cNvSpPr>
            <a:spLocks noGrp="1"/>
          </p:cNvSpPr>
          <p:nvPr>
            <p:ph type="body" idx="1"/>
          </p:nvPr>
        </p:nvSpPr>
        <p:spPr>
          <a:xfrm>
            <a:off x="630936" y="3826764"/>
            <a:ext cx="7955280" cy="438912"/>
          </a:xfrm>
        </p:spPr>
        <p:txBody>
          <a:bodyPr/>
          <a:lstStyle/>
          <a:p>
            <a:endParaRPr lang="en-US"/>
          </a:p>
        </p:txBody>
      </p:sp>
      <p:sp>
        <p:nvSpPr>
          <p:cNvPr id="4" name="Marcador de fecha 3">
            <a:extLst>
              <a:ext uri="{FF2B5EF4-FFF2-40B4-BE49-F238E27FC236}">
                <a16:creationId xmlns:a16="http://schemas.microsoft.com/office/drawing/2014/main" id="{EBECBD58-B9CE-D730-8AFA-D3E55FEF7C6E}"/>
              </a:ext>
            </a:extLst>
          </p:cNvPr>
          <p:cNvSpPr>
            <a:spLocks noGrp="1"/>
          </p:cNvSpPr>
          <p:nvPr>
            <p:ph type="dt" sz="half" idx="10"/>
          </p:nvPr>
        </p:nvSpPr>
        <p:spPr>
          <a:xfrm>
            <a:off x="628650" y="4767263"/>
            <a:ext cx="2057400" cy="273844"/>
          </a:xfrm>
        </p:spPr>
        <p:txBody>
          <a:bodyPr anchor="ctr">
            <a:normAutofit/>
          </a:bodyPr>
          <a:lstStyle/>
          <a:p>
            <a:pPr>
              <a:lnSpc>
                <a:spcPct val="90000"/>
              </a:lnSpc>
              <a:spcAft>
                <a:spcPts val="600"/>
              </a:spcAft>
            </a:pPr>
            <a:fld id="{C2E259B5-3107-4A6B-933D-41C772D7E0FB}" type="datetime1">
              <a:rPr lang="en-US" sz="1300"/>
              <a:pPr>
                <a:lnSpc>
                  <a:spcPct val="90000"/>
                </a:lnSpc>
                <a:spcAft>
                  <a:spcPts val="600"/>
                </a:spcAft>
              </a:pPr>
              <a:t>10/28/2024</a:t>
            </a:fld>
            <a:endParaRPr lang="en-US" sz="1300"/>
          </a:p>
        </p:txBody>
      </p:sp>
      <p:sp>
        <p:nvSpPr>
          <p:cNvPr id="32" name="Footer Placeholder 4">
            <a:extLst>
              <a:ext uri="{FF2B5EF4-FFF2-40B4-BE49-F238E27FC236}">
                <a16:creationId xmlns:a16="http://schemas.microsoft.com/office/drawing/2014/main" id="{900DC549-DC25-4B35-4359-4695B6830A0A}"/>
              </a:ext>
            </a:extLst>
          </p:cNvPr>
          <p:cNvSpPr>
            <a:spLocks noGrp="1"/>
          </p:cNvSpPr>
          <p:nvPr>
            <p:ph type="ftr" sz="quarter" idx="11"/>
          </p:nvPr>
        </p:nvSpPr>
        <p:spPr>
          <a:xfrm>
            <a:off x="3028950" y="4767263"/>
            <a:ext cx="3086100" cy="273844"/>
          </a:xfrm>
        </p:spPr>
        <p:txBody>
          <a:bodyPr/>
          <a:lstStyle/>
          <a:p>
            <a:endParaRPr lang="en-US"/>
          </a:p>
        </p:txBody>
      </p:sp>
      <p:sp>
        <p:nvSpPr>
          <p:cNvPr id="6" name="Marcador de número de diapositiva 5">
            <a:extLst>
              <a:ext uri="{FF2B5EF4-FFF2-40B4-BE49-F238E27FC236}">
                <a16:creationId xmlns:a16="http://schemas.microsoft.com/office/drawing/2014/main" id="{099AD8A0-4AF2-A3DE-489B-705ACEED295B}"/>
              </a:ext>
            </a:extLst>
          </p:cNvPr>
          <p:cNvSpPr>
            <a:spLocks noGrp="1"/>
          </p:cNvSpPr>
          <p:nvPr>
            <p:ph type="sldNum" sz="quarter" idx="12"/>
          </p:nvPr>
        </p:nvSpPr>
        <p:spPr>
          <a:xfrm>
            <a:off x="6457950" y="4767263"/>
            <a:ext cx="2057400" cy="273844"/>
          </a:xfrm>
        </p:spPr>
        <p:txBody>
          <a:bodyPr anchor="ctr">
            <a:normAutofit/>
          </a:bodyPr>
          <a:lstStyle/>
          <a:p>
            <a:pPr>
              <a:lnSpc>
                <a:spcPct val="90000"/>
              </a:lnSpc>
              <a:spcAft>
                <a:spcPts val="600"/>
              </a:spcAft>
            </a:pPr>
            <a:fld id="{A65A5C87-DF58-40C8-B092-1DE63DB4547E}" type="slidenum">
              <a:rPr lang="en-US" sz="1300" dirty="0"/>
              <a:pPr>
                <a:lnSpc>
                  <a:spcPct val="90000"/>
                </a:lnSpc>
                <a:spcAft>
                  <a:spcPts val="600"/>
                </a:spcAft>
              </a:pPr>
              <a:t>11</a:t>
            </a:fld>
            <a:endParaRPr lang="en-US" sz="1300"/>
          </a:p>
        </p:txBody>
      </p:sp>
      <p:pic>
        <p:nvPicPr>
          <p:cNvPr id="11" name="Imagen 10" descr="&#10;">
            <a:extLst>
              <a:ext uri="{FF2B5EF4-FFF2-40B4-BE49-F238E27FC236}">
                <a16:creationId xmlns:a16="http://schemas.microsoft.com/office/drawing/2014/main" id="{BFF17772-F815-E74E-E352-5C6D20059A9B}"/>
              </a:ext>
            </a:extLst>
          </p:cNvPr>
          <p:cNvPicPr>
            <a:picLocks noChangeAspect="1"/>
          </p:cNvPicPr>
          <p:nvPr/>
        </p:nvPicPr>
        <p:blipFill>
          <a:blip r:embed="rId2"/>
          <a:srcRect l="774" r="-427" b="-210"/>
          <a:stretch/>
        </p:blipFill>
        <p:spPr>
          <a:xfrm>
            <a:off x="-3402" y="-107829"/>
            <a:ext cx="9280576" cy="5154295"/>
          </a:xfrm>
          <a:prstGeom prst="rect">
            <a:avLst/>
          </a:prstGeom>
        </p:spPr>
      </p:pic>
      <p:sp>
        <p:nvSpPr>
          <p:cNvPr id="12" name="CuadroTexto 11">
            <a:extLst>
              <a:ext uri="{FF2B5EF4-FFF2-40B4-BE49-F238E27FC236}">
                <a16:creationId xmlns:a16="http://schemas.microsoft.com/office/drawing/2014/main" id="{16C5FEBD-070A-53A0-60C6-9223924D6B2F}"/>
              </a:ext>
            </a:extLst>
          </p:cNvPr>
          <p:cNvSpPr txBox="1"/>
          <p:nvPr/>
        </p:nvSpPr>
        <p:spPr>
          <a:xfrm>
            <a:off x="418381" y="477687"/>
            <a:ext cx="85265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1800" b="1" noProof="1">
                <a:latin typeface="Avenir Next LT Pro"/>
              </a:rPr>
              <a:t>Teoria de los Grafos: </a:t>
            </a:r>
            <a:r>
              <a:rPr lang="en-US" sz="1800" noProof="1">
                <a:latin typeface="Avenir Next LT Pro"/>
              </a:rPr>
              <a:t>Esta teoría tiene diversas aplicasiones, y es empleada para mejorar logaritmos relacionados con busquedas, procesos y otros flujos que formen parte de una dinamica .</a:t>
            </a:r>
          </a:p>
          <a:p>
            <a:pPr marL="285750" indent="-285750">
              <a:buFont typeface="Wingdings"/>
              <a:buChar char="ü"/>
            </a:pPr>
            <a:r>
              <a:rPr lang="en-US" sz="1800" b="1" noProof="1">
                <a:latin typeface="Avenir Next LT Pro"/>
              </a:rPr>
              <a:t>Teoria de las colas de espera:</a:t>
            </a:r>
            <a:r>
              <a:rPr lang="en-US" sz="1800" noProof="1">
                <a:latin typeface="Avenir Next LT Pro"/>
              </a:rPr>
              <a:t> Esta teria se aplica directamente sobre condiciones de alta influencia y de espera.</a:t>
            </a:r>
          </a:p>
          <a:p>
            <a:pPr marL="285750" indent="-285750">
              <a:buFont typeface="Wingdings"/>
              <a:buChar char="ü"/>
            </a:pPr>
            <a:endParaRPr lang="en-US" sz="1800" noProof="1">
              <a:latin typeface="Avenir Next LT Pro"/>
            </a:endParaRPr>
          </a:p>
        </p:txBody>
      </p:sp>
      <p:pic>
        <p:nvPicPr>
          <p:cNvPr id="26" name="Imagen 25" descr="Teoría de Grafos: Análisis relacional de las Redes Sociales">
            <a:extLst>
              <a:ext uri="{FF2B5EF4-FFF2-40B4-BE49-F238E27FC236}">
                <a16:creationId xmlns:a16="http://schemas.microsoft.com/office/drawing/2014/main" id="{134B1E41-A9E0-6C89-52DA-0A1C5FD8C42C}"/>
              </a:ext>
            </a:extLst>
          </p:cNvPr>
          <p:cNvPicPr>
            <a:picLocks noChangeAspect="1"/>
          </p:cNvPicPr>
          <p:nvPr/>
        </p:nvPicPr>
        <p:blipFill>
          <a:blip r:embed="rId3"/>
          <a:stretch>
            <a:fillRect/>
          </a:stretch>
        </p:blipFill>
        <p:spPr>
          <a:xfrm>
            <a:off x="1302589" y="2002407"/>
            <a:ext cx="2743200" cy="1828800"/>
          </a:xfrm>
          <a:prstGeom prst="rect">
            <a:avLst/>
          </a:prstGeom>
        </p:spPr>
      </p:pic>
      <p:pic>
        <p:nvPicPr>
          <p:cNvPr id="27" name="Imagen 26" descr="Teoría de colas o lineas de espera. | Datos, información">
            <a:extLst>
              <a:ext uri="{FF2B5EF4-FFF2-40B4-BE49-F238E27FC236}">
                <a16:creationId xmlns:a16="http://schemas.microsoft.com/office/drawing/2014/main" id="{D491989E-4141-F234-B7F4-2A95AF4C957F}"/>
              </a:ext>
            </a:extLst>
          </p:cNvPr>
          <p:cNvPicPr>
            <a:picLocks noChangeAspect="1"/>
          </p:cNvPicPr>
          <p:nvPr/>
        </p:nvPicPr>
        <p:blipFill>
          <a:blip r:embed="rId4"/>
          <a:stretch>
            <a:fillRect/>
          </a:stretch>
        </p:blipFill>
        <p:spPr>
          <a:xfrm>
            <a:off x="5195259" y="1769494"/>
            <a:ext cx="2743200" cy="2057400"/>
          </a:xfrm>
          <a:prstGeom prst="rect">
            <a:avLst/>
          </a:prstGeom>
        </p:spPr>
      </p:pic>
      <p:pic>
        <p:nvPicPr>
          <p:cNvPr id="31" name="Imagen 30" descr="Imagen que contiene Aplicación&#10;&#10;Descripción generada automáticamente">
            <a:extLst>
              <a:ext uri="{FF2B5EF4-FFF2-40B4-BE49-F238E27FC236}">
                <a16:creationId xmlns:a16="http://schemas.microsoft.com/office/drawing/2014/main" id="{898FC2D5-80F1-4441-D5EC-379E4F59A6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713" y="3819881"/>
            <a:ext cx="1526894" cy="516834"/>
          </a:xfrm>
          <a:prstGeom prst="rect">
            <a:avLst/>
          </a:prstGeom>
        </p:spPr>
      </p:pic>
    </p:spTree>
    <p:extLst>
      <p:ext uri="{BB962C8B-B14F-4D97-AF65-F5344CB8AC3E}">
        <p14:creationId xmlns:p14="http://schemas.microsoft.com/office/powerpoint/2010/main" val="380504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5" name="Imagen 4">
            <a:extLst>
              <a:ext uri="{FF2B5EF4-FFF2-40B4-BE49-F238E27FC236}">
                <a16:creationId xmlns:a16="http://schemas.microsoft.com/office/drawing/2014/main" id="{C0F79F03-3F0E-471C-B017-953AB7582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515" y="4013975"/>
            <a:ext cx="1526894" cy="516834"/>
          </a:xfrm>
          <a:prstGeom prst="rect">
            <a:avLst/>
          </a:prstGeom>
        </p:spPr>
      </p:pic>
      <p:sp>
        <p:nvSpPr>
          <p:cNvPr id="3" name="Título 2">
            <a:extLst>
              <a:ext uri="{FF2B5EF4-FFF2-40B4-BE49-F238E27FC236}">
                <a16:creationId xmlns:a16="http://schemas.microsoft.com/office/drawing/2014/main" id="{B2C0EA7E-9532-5E7A-AD89-D6F1E88A9C08}"/>
              </a:ext>
            </a:extLst>
          </p:cNvPr>
          <p:cNvSpPr>
            <a:spLocks noGrp="1"/>
          </p:cNvSpPr>
          <p:nvPr>
            <p:ph type="title"/>
          </p:nvPr>
        </p:nvSpPr>
        <p:spPr/>
        <p:txBody>
          <a:bodyPr>
            <a:normAutofit/>
          </a:bodyPr>
          <a:lstStyle/>
          <a:p>
            <a:br>
              <a:rPr lang="es-ES" sz="1800"/>
            </a:br>
            <a:br>
              <a:rPr lang="es-ES" sz="1800"/>
            </a:br>
            <a:br>
              <a:rPr lang="es-ES" sz="1800"/>
            </a:br>
            <a:endParaRPr lang="es-ES" sz="1800"/>
          </a:p>
        </p:txBody>
      </p:sp>
      <p:sp>
        <p:nvSpPr>
          <p:cNvPr id="7" name="Marcador de texto 6">
            <a:extLst>
              <a:ext uri="{FF2B5EF4-FFF2-40B4-BE49-F238E27FC236}">
                <a16:creationId xmlns:a16="http://schemas.microsoft.com/office/drawing/2014/main" id="{5DE5179D-4266-1245-E8F5-27A24286B5ED}"/>
              </a:ext>
            </a:extLst>
          </p:cNvPr>
          <p:cNvSpPr>
            <a:spLocks noGrp="1"/>
          </p:cNvSpPr>
          <p:nvPr>
            <p:ph type="body" idx="1"/>
          </p:nvPr>
        </p:nvSpPr>
        <p:spPr>
          <a:xfrm>
            <a:off x="311700" y="613325"/>
            <a:ext cx="8520600" cy="3912418"/>
          </a:xfrm>
        </p:spPr>
        <p:txBody>
          <a:bodyPr>
            <a:normAutofit/>
          </a:bodyPr>
          <a:lstStyle/>
          <a:p>
            <a:pPr>
              <a:buFont typeface="Wingdings"/>
              <a:buChar char="ü"/>
            </a:pPr>
            <a:r>
              <a:rPr lang="es-ES" sz="1800" b="1"/>
              <a:t>Programación Dinámica:</a:t>
            </a:r>
            <a:r>
              <a:rPr lang="es-ES" sz="1800"/>
              <a:t> Cuando surgen problemas que presentan distintas fases relacionadas entre sí, se puede utilizar la programación dinámica. </a:t>
            </a:r>
            <a:endParaRPr lang="es-ES"/>
          </a:p>
          <a:p>
            <a:pPr marL="114300" indent="0">
              <a:buNone/>
            </a:pPr>
            <a:br>
              <a:rPr lang="es-ES" sz="1800"/>
            </a:br>
            <a:endParaRPr lang="es-ES" sz="1800"/>
          </a:p>
        </p:txBody>
      </p:sp>
      <p:pic>
        <p:nvPicPr>
          <p:cNvPr id="2" name="Imagen 1" descr="Programación dinámica: características, ejemplo, ventajas, desventajas">
            <a:extLst>
              <a:ext uri="{FF2B5EF4-FFF2-40B4-BE49-F238E27FC236}">
                <a16:creationId xmlns:a16="http://schemas.microsoft.com/office/drawing/2014/main" id="{531A8A2B-973E-6CB1-03D0-78EBA5BEB4F4}"/>
              </a:ext>
            </a:extLst>
          </p:cNvPr>
          <p:cNvPicPr>
            <a:picLocks noChangeAspect="1"/>
          </p:cNvPicPr>
          <p:nvPr/>
        </p:nvPicPr>
        <p:blipFill>
          <a:blip r:embed="rId4"/>
          <a:stretch>
            <a:fillRect/>
          </a:stretch>
        </p:blipFill>
        <p:spPr>
          <a:xfrm>
            <a:off x="2560068" y="2043971"/>
            <a:ext cx="4015596" cy="1617712"/>
          </a:xfrm>
          <a:prstGeom prst="rect">
            <a:avLst/>
          </a:prstGeom>
        </p:spPr>
      </p:pic>
    </p:spTree>
    <p:extLst>
      <p:ext uri="{BB962C8B-B14F-4D97-AF65-F5344CB8AC3E}">
        <p14:creationId xmlns:p14="http://schemas.microsoft.com/office/powerpoint/2010/main" val="290772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081B1EF-12AF-9754-3CFB-461730CBABC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a:t>13</a:t>
            </a:fld>
            <a:endParaRPr lang="es-ES"/>
          </a:p>
        </p:txBody>
      </p:sp>
      <p:pic>
        <p:nvPicPr>
          <p:cNvPr id="6" name="Imagen 5" descr="&#10;">
            <a:extLst>
              <a:ext uri="{FF2B5EF4-FFF2-40B4-BE49-F238E27FC236}">
                <a16:creationId xmlns:a16="http://schemas.microsoft.com/office/drawing/2014/main" id="{63C13B1F-9A64-3625-53AD-8F8AB5699169}"/>
              </a:ext>
            </a:extLst>
          </p:cNvPr>
          <p:cNvPicPr>
            <a:picLocks noChangeAspect="1"/>
          </p:cNvPicPr>
          <p:nvPr/>
        </p:nvPicPr>
        <p:blipFill>
          <a:blip r:embed="rId2"/>
          <a:srcRect l="774" r="-427" b="-210"/>
          <a:stretch/>
        </p:blipFill>
        <p:spPr>
          <a:xfrm>
            <a:off x="-3402" y="-107829"/>
            <a:ext cx="9280576" cy="5154295"/>
          </a:xfrm>
          <a:prstGeom prst="rect">
            <a:avLst/>
          </a:prstGeom>
        </p:spPr>
      </p:pic>
      <p:sp>
        <p:nvSpPr>
          <p:cNvPr id="5" name="CuadroTexto 4">
            <a:extLst>
              <a:ext uri="{FF2B5EF4-FFF2-40B4-BE49-F238E27FC236}">
                <a16:creationId xmlns:a16="http://schemas.microsoft.com/office/drawing/2014/main" id="{604868E3-D184-3627-77E5-FF3BB0CD3D2B}"/>
              </a:ext>
            </a:extLst>
          </p:cNvPr>
          <p:cNvSpPr txBox="1"/>
          <p:nvPr/>
        </p:nvSpPr>
        <p:spPr>
          <a:xfrm>
            <a:off x="396815" y="617867"/>
            <a:ext cx="866307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Wingdings,Sans-Serif"/>
              <a:buChar char="ü"/>
            </a:pPr>
            <a:r>
              <a:rPr lang="es-ES" sz="1800" b="1">
                <a:latin typeface="Avenir Next LT Pro"/>
              </a:rPr>
              <a:t>Programación Lineal:</a:t>
            </a:r>
            <a:r>
              <a:rPr lang="es-ES" sz="1800">
                <a:latin typeface="Avenir Next LT Pro"/>
              </a:rPr>
              <a:t> Se utiliza principalmente cuando se quiere minimizar costos y maximizar beneficios. </a:t>
            </a:r>
            <a:r>
              <a:rPr lang="en-US" sz="1800">
                <a:latin typeface="Avenir Next LT Pro"/>
              </a:rPr>
              <a:t>​</a:t>
            </a:r>
          </a:p>
          <a:p>
            <a:pPr marL="228600" indent="-228600">
              <a:buFont typeface="Wingdings,Sans-Serif"/>
              <a:buChar char="ü"/>
            </a:pPr>
            <a:r>
              <a:rPr lang="es-ES" sz="1800" b="1">
                <a:latin typeface="Avenir Next LT Pro"/>
              </a:rPr>
              <a:t>Teoría de Juegos</a:t>
            </a:r>
            <a:r>
              <a:rPr lang="es-ES" sz="1800">
                <a:latin typeface="Avenir Next LT Pro"/>
              </a:rPr>
              <a:t>: F</a:t>
            </a:r>
            <a:r>
              <a:rPr lang="es-ES" sz="1800" noProof="1">
                <a:latin typeface="Avenir Next LT Pro"/>
              </a:rPr>
              <a:t>ué propuesta por el matemático Johan Von </a:t>
            </a:r>
            <a:r>
              <a:rPr lang="es-ES" sz="1800">
                <a:latin typeface="Avenir Next LT Pro"/>
              </a:rPr>
              <a:t>Neumann en 1947. Consiste en el uso de alguna formulación matemática para analizar problemas generados por el conflicto de intereses que surge entre dos o más personas. </a:t>
            </a:r>
          </a:p>
        </p:txBody>
      </p:sp>
      <p:pic>
        <p:nvPicPr>
          <p:cNvPr id="7" name="Imagen 6" descr="Programación lineal: Qué es, usos y pasos para realizarla">
            <a:extLst>
              <a:ext uri="{FF2B5EF4-FFF2-40B4-BE49-F238E27FC236}">
                <a16:creationId xmlns:a16="http://schemas.microsoft.com/office/drawing/2014/main" id="{054E3531-3247-0268-0159-53648E96F23F}"/>
              </a:ext>
            </a:extLst>
          </p:cNvPr>
          <p:cNvPicPr>
            <a:picLocks noChangeAspect="1"/>
          </p:cNvPicPr>
          <p:nvPr/>
        </p:nvPicPr>
        <p:blipFill>
          <a:blip r:embed="rId3"/>
          <a:stretch>
            <a:fillRect/>
          </a:stretch>
        </p:blipFill>
        <p:spPr>
          <a:xfrm>
            <a:off x="493862" y="2378124"/>
            <a:ext cx="2743200" cy="1465554"/>
          </a:xfrm>
          <a:prstGeom prst="rect">
            <a:avLst/>
          </a:prstGeom>
        </p:spPr>
      </p:pic>
      <p:pic>
        <p:nvPicPr>
          <p:cNvPr id="8" name="Imagen 7" descr="▻ ¿Qué es la teoría de los juegos?">
            <a:extLst>
              <a:ext uri="{FF2B5EF4-FFF2-40B4-BE49-F238E27FC236}">
                <a16:creationId xmlns:a16="http://schemas.microsoft.com/office/drawing/2014/main" id="{7CD63E74-9DAE-1B0A-4516-6B65E1ED0490}"/>
              </a:ext>
            </a:extLst>
          </p:cNvPr>
          <p:cNvPicPr>
            <a:picLocks noChangeAspect="1"/>
          </p:cNvPicPr>
          <p:nvPr/>
        </p:nvPicPr>
        <p:blipFill>
          <a:blip r:embed="rId4"/>
          <a:stretch>
            <a:fillRect/>
          </a:stretch>
        </p:blipFill>
        <p:spPr>
          <a:xfrm>
            <a:off x="4116957" y="2170277"/>
            <a:ext cx="3055907" cy="1654805"/>
          </a:xfrm>
          <a:prstGeom prst="rect">
            <a:avLst/>
          </a:prstGeom>
        </p:spPr>
      </p:pic>
      <p:pic>
        <p:nvPicPr>
          <p:cNvPr id="10" name="Imagen 9" descr="Imagen que contiene Aplicación&#10;&#10;Descripción generada automáticamente">
            <a:extLst>
              <a:ext uri="{FF2B5EF4-FFF2-40B4-BE49-F238E27FC236}">
                <a16:creationId xmlns:a16="http://schemas.microsoft.com/office/drawing/2014/main" id="{C8EB779F-B7A2-50B9-DE2E-54B086162C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4515" y="4013975"/>
            <a:ext cx="1526894" cy="516834"/>
          </a:xfrm>
          <a:prstGeom prst="rect">
            <a:avLst/>
          </a:prstGeom>
        </p:spPr>
      </p:pic>
    </p:spTree>
    <p:extLst>
      <p:ext uri="{BB962C8B-B14F-4D97-AF65-F5344CB8AC3E}">
        <p14:creationId xmlns:p14="http://schemas.microsoft.com/office/powerpoint/2010/main" val="252181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5C0C5-8AE1-14BE-4C38-4B111A1F8DD2}"/>
              </a:ext>
            </a:extLst>
          </p:cNvPr>
          <p:cNvSpPr>
            <a:spLocks noGrp="1"/>
          </p:cNvSpPr>
          <p:nvPr>
            <p:ph type="dt" sz="half" idx="10"/>
          </p:nvPr>
        </p:nvSpPr>
        <p:spPr/>
        <p:txBody>
          <a:bodyPr/>
          <a:lstStyle/>
          <a:p>
            <a:fld id="{248794AB-261C-EE46-8083-4C673BDC9CCD}" type="datetime1">
              <a:rPr lang="en-US" smtClean="0"/>
              <a:t>10/28/2024</a:t>
            </a:fld>
            <a:endParaRPr lang="en-US"/>
          </a:p>
        </p:txBody>
      </p:sp>
      <p:sp>
        <p:nvSpPr>
          <p:cNvPr id="3" name="Marcador de pie de página 2">
            <a:extLst>
              <a:ext uri="{FF2B5EF4-FFF2-40B4-BE49-F238E27FC236}">
                <a16:creationId xmlns:a16="http://schemas.microsoft.com/office/drawing/2014/main" id="{E9BF8164-B760-9878-F04D-38CFEA4728F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EF210970-1E11-4E1A-A184-8182FE68A39A}"/>
              </a:ext>
            </a:extLst>
          </p:cNvPr>
          <p:cNvSpPr>
            <a:spLocks noGrp="1"/>
          </p:cNvSpPr>
          <p:nvPr>
            <p:ph type="sldNum" sz="quarter" idx="12"/>
          </p:nvPr>
        </p:nvSpPr>
        <p:spPr/>
        <p:txBody>
          <a:bodyPr/>
          <a:lstStyle/>
          <a:p>
            <a:fld id="{A65A5C87-DF58-40C8-B092-1DE63DB4547E}" type="slidenum">
              <a:rPr lang="en-US" smtClean="0"/>
              <a:t>14</a:t>
            </a:fld>
            <a:endParaRPr lang="en-US"/>
          </a:p>
        </p:txBody>
      </p:sp>
      <p:sp>
        <p:nvSpPr>
          <p:cNvPr id="7" name="CuadroTexto 6">
            <a:extLst>
              <a:ext uri="{FF2B5EF4-FFF2-40B4-BE49-F238E27FC236}">
                <a16:creationId xmlns:a16="http://schemas.microsoft.com/office/drawing/2014/main" id="{DF135251-AA51-D6BD-06D9-27A23F00DF1B}"/>
              </a:ext>
            </a:extLst>
          </p:cNvPr>
          <p:cNvSpPr txBox="1"/>
          <p:nvPr/>
        </p:nvSpPr>
        <p:spPr>
          <a:xfrm>
            <a:off x="3667561" y="1700306"/>
            <a:ext cx="1828800" cy="1828800"/>
          </a:xfrm>
          <a:prstGeom prst="rect">
            <a:avLst/>
          </a:prstGeom>
          <a:noFill/>
        </p:spPr>
        <p:txBody>
          <a:bodyPr wrap="square" rtlCol="0">
            <a:spAutoFit/>
          </a:bodyPr>
          <a:lstStyle/>
          <a:p>
            <a:pPr algn="l"/>
            <a:endParaRPr lang="es-CO"/>
          </a:p>
        </p:txBody>
      </p:sp>
      <p:sp>
        <p:nvSpPr>
          <p:cNvPr id="8" name="CuadroTexto 7">
            <a:extLst>
              <a:ext uri="{FF2B5EF4-FFF2-40B4-BE49-F238E27FC236}">
                <a16:creationId xmlns:a16="http://schemas.microsoft.com/office/drawing/2014/main" id="{FFAA5328-2149-D1AA-B558-31A561C32227}"/>
              </a:ext>
            </a:extLst>
          </p:cNvPr>
          <p:cNvSpPr txBox="1"/>
          <p:nvPr/>
        </p:nvSpPr>
        <p:spPr>
          <a:xfrm>
            <a:off x="2622003" y="375848"/>
            <a:ext cx="4275916" cy="1169551"/>
          </a:xfrm>
          <a:prstGeom prst="rect">
            <a:avLst/>
          </a:prstGeom>
          <a:noFill/>
        </p:spPr>
        <p:txBody>
          <a:bodyPr wrap="square">
            <a:spAutoFit/>
          </a:bodyPr>
          <a:lstStyle/>
          <a:p>
            <a:r>
              <a:rPr lang="es-419" b="1">
                <a:effectLst/>
                <a:latin typeface="Helvetica" pitchFamily="2" charset="0"/>
              </a:rPr>
              <a:t>PRINCIPALES APORTACIONES </a:t>
            </a:r>
            <a:endParaRPr lang="es-CO" b="1">
              <a:effectLst/>
              <a:latin typeface="Helvetica" pitchFamily="2" charset="0"/>
            </a:endParaRPr>
          </a:p>
          <a:p>
            <a:pPr>
              <a:buFont typeface="Arial" panose="020B0604020202020204" pitchFamily="34" charset="0"/>
              <a:buChar char="•"/>
            </a:pPr>
            <a:r>
              <a:rPr lang="es-CO" b="0" i="0">
                <a:effectLst/>
                <a:latin typeface="Helvetica" pitchFamily="2" charset="0"/>
              </a:rPr>
              <a:t>﻿﻿Pronostico</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﻿﻿Investigación de operaciones</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﻿﻿Método Cuantitativo</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﻿﻿Modelos matemáticos</a:t>
            </a:r>
            <a:endParaRPr lang="es-CO">
              <a:effectLst/>
              <a:latin typeface="Helvetica" pitchFamily="2" charset="0"/>
            </a:endParaRPr>
          </a:p>
        </p:txBody>
      </p:sp>
      <p:pic>
        <p:nvPicPr>
          <p:cNvPr id="11" name="Imagen 10">
            <a:extLst>
              <a:ext uri="{FF2B5EF4-FFF2-40B4-BE49-F238E27FC236}">
                <a16:creationId xmlns:a16="http://schemas.microsoft.com/office/drawing/2014/main" id="{7BDA0118-C909-DDC5-B5E7-4C5A79387705}"/>
              </a:ext>
            </a:extLst>
          </p:cNvPr>
          <p:cNvPicPr>
            <a:picLocks noChangeAspect="1"/>
          </p:cNvPicPr>
          <p:nvPr/>
        </p:nvPicPr>
        <p:blipFill>
          <a:blip r:embed="rId2"/>
          <a:stretch>
            <a:fillRect/>
          </a:stretch>
        </p:blipFill>
        <p:spPr>
          <a:xfrm>
            <a:off x="691371" y="2571750"/>
            <a:ext cx="2801599" cy="1885700"/>
          </a:xfrm>
          <a:prstGeom prst="rect">
            <a:avLst/>
          </a:prstGeom>
        </p:spPr>
      </p:pic>
      <p:pic>
        <p:nvPicPr>
          <p:cNvPr id="14" name="Imagen 13">
            <a:extLst>
              <a:ext uri="{FF2B5EF4-FFF2-40B4-BE49-F238E27FC236}">
                <a16:creationId xmlns:a16="http://schemas.microsoft.com/office/drawing/2014/main" id="{BB8C6BF5-604C-1732-4014-473A920B3FE0}"/>
              </a:ext>
            </a:extLst>
          </p:cNvPr>
          <p:cNvPicPr>
            <a:picLocks noChangeAspect="1"/>
          </p:cNvPicPr>
          <p:nvPr/>
        </p:nvPicPr>
        <p:blipFill>
          <a:blip r:embed="rId3"/>
          <a:stretch>
            <a:fillRect/>
          </a:stretch>
        </p:blipFill>
        <p:spPr>
          <a:xfrm>
            <a:off x="5119841" y="2405995"/>
            <a:ext cx="3371135" cy="2051455"/>
          </a:xfrm>
          <a:prstGeom prst="rect">
            <a:avLst/>
          </a:prstGeom>
        </p:spPr>
      </p:pic>
      <p:sp>
        <p:nvSpPr>
          <p:cNvPr id="16" name="CuadroTexto 15">
            <a:extLst>
              <a:ext uri="{FF2B5EF4-FFF2-40B4-BE49-F238E27FC236}">
                <a16:creationId xmlns:a16="http://schemas.microsoft.com/office/drawing/2014/main" id="{56657BBA-BB98-8379-1DF0-191E112DB270}"/>
              </a:ext>
            </a:extLst>
          </p:cNvPr>
          <p:cNvSpPr txBox="1"/>
          <p:nvPr/>
        </p:nvSpPr>
        <p:spPr>
          <a:xfrm>
            <a:off x="3667561" y="1700306"/>
            <a:ext cx="1828800" cy="1828800"/>
          </a:xfrm>
          <a:prstGeom prst="rect">
            <a:avLst/>
          </a:prstGeom>
          <a:noFill/>
        </p:spPr>
        <p:txBody>
          <a:bodyPr wrap="square" rtlCol="0">
            <a:spAutoFit/>
          </a:bodyPr>
          <a:lstStyle/>
          <a:p>
            <a:pPr algn="l"/>
            <a:endParaRPr lang="es-CO"/>
          </a:p>
        </p:txBody>
      </p:sp>
      <p:sp>
        <p:nvSpPr>
          <p:cNvPr id="17" name="CuadroTexto 16">
            <a:extLst>
              <a:ext uri="{FF2B5EF4-FFF2-40B4-BE49-F238E27FC236}">
                <a16:creationId xmlns:a16="http://schemas.microsoft.com/office/drawing/2014/main" id="{5550538D-8FD5-ADCC-F9D4-1B2AAC0635EB}"/>
              </a:ext>
            </a:extLst>
          </p:cNvPr>
          <p:cNvSpPr txBox="1"/>
          <p:nvPr/>
        </p:nvSpPr>
        <p:spPr>
          <a:xfrm>
            <a:off x="3667561" y="1700306"/>
            <a:ext cx="1828800" cy="1828800"/>
          </a:xfrm>
          <a:prstGeom prst="rect">
            <a:avLst/>
          </a:prstGeom>
          <a:noFill/>
        </p:spPr>
        <p:txBody>
          <a:bodyPr wrap="square" rtlCol="0">
            <a:spAutoFit/>
          </a:bodyPr>
          <a:lstStyle/>
          <a:p>
            <a:pPr algn="l"/>
            <a:endParaRPr lang="es-CO"/>
          </a:p>
        </p:txBody>
      </p:sp>
      <p:sp>
        <p:nvSpPr>
          <p:cNvPr id="18" name="CuadroTexto 17">
            <a:extLst>
              <a:ext uri="{FF2B5EF4-FFF2-40B4-BE49-F238E27FC236}">
                <a16:creationId xmlns:a16="http://schemas.microsoft.com/office/drawing/2014/main" id="{5C2C44DD-74BA-2974-6391-8548968623F5}"/>
              </a:ext>
            </a:extLst>
          </p:cNvPr>
          <p:cNvSpPr txBox="1"/>
          <p:nvPr/>
        </p:nvSpPr>
        <p:spPr>
          <a:xfrm>
            <a:off x="3667561" y="1700306"/>
            <a:ext cx="1828800" cy="1828800"/>
          </a:xfrm>
          <a:prstGeom prst="rect">
            <a:avLst/>
          </a:prstGeom>
          <a:noFill/>
        </p:spPr>
        <p:txBody>
          <a:bodyPr wrap="square" rtlCol="0">
            <a:spAutoFit/>
          </a:bodyPr>
          <a:lstStyle/>
          <a:p>
            <a:pPr algn="l"/>
            <a:endParaRPr lang="es-CO"/>
          </a:p>
        </p:txBody>
      </p:sp>
    </p:spTree>
    <p:extLst>
      <p:ext uri="{BB962C8B-B14F-4D97-AF65-F5344CB8AC3E}">
        <p14:creationId xmlns:p14="http://schemas.microsoft.com/office/powerpoint/2010/main" val="2914640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1CB7B4-E111-9637-CCFE-2B66318180C7}"/>
              </a:ext>
            </a:extLst>
          </p:cNvPr>
          <p:cNvSpPr>
            <a:spLocks noGrp="1"/>
          </p:cNvSpPr>
          <p:nvPr>
            <p:ph type="dt" sz="half" idx="10"/>
          </p:nvPr>
        </p:nvSpPr>
        <p:spPr/>
        <p:txBody>
          <a:bodyPr/>
          <a:lstStyle/>
          <a:p>
            <a:fld id="{9AD3A219-4675-A842-A76F-C339D2174711}" type="datetime1">
              <a:rPr lang="en-US" smtClean="0"/>
              <a:t>10/28/2024</a:t>
            </a:fld>
            <a:endParaRPr lang="en-US"/>
          </a:p>
        </p:txBody>
      </p:sp>
      <p:sp>
        <p:nvSpPr>
          <p:cNvPr id="3" name="Marcador de pie de página 2">
            <a:extLst>
              <a:ext uri="{FF2B5EF4-FFF2-40B4-BE49-F238E27FC236}">
                <a16:creationId xmlns:a16="http://schemas.microsoft.com/office/drawing/2014/main" id="{CD632DE1-EB76-311D-E40D-0F98395BE0D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CA43CFCA-451C-F420-2E29-CFD5CD96DDD4}"/>
              </a:ext>
            </a:extLst>
          </p:cNvPr>
          <p:cNvSpPr>
            <a:spLocks noGrp="1"/>
          </p:cNvSpPr>
          <p:nvPr>
            <p:ph type="sldNum" sz="quarter" idx="12"/>
          </p:nvPr>
        </p:nvSpPr>
        <p:spPr/>
        <p:txBody>
          <a:bodyPr/>
          <a:lstStyle/>
          <a:p>
            <a:fld id="{A65A5C87-DF58-40C8-B092-1DE63DB4547E}" type="slidenum">
              <a:rPr lang="en-US" smtClean="0"/>
              <a:t>15</a:t>
            </a:fld>
            <a:endParaRPr lang="en-US"/>
          </a:p>
        </p:txBody>
      </p:sp>
      <p:sp>
        <p:nvSpPr>
          <p:cNvPr id="8" name="CuadroTexto 7">
            <a:extLst>
              <a:ext uri="{FF2B5EF4-FFF2-40B4-BE49-F238E27FC236}">
                <a16:creationId xmlns:a16="http://schemas.microsoft.com/office/drawing/2014/main" id="{D69008BC-33EF-25AE-90EC-6D95902D679C}"/>
              </a:ext>
            </a:extLst>
          </p:cNvPr>
          <p:cNvSpPr txBox="1"/>
          <p:nvPr/>
        </p:nvSpPr>
        <p:spPr>
          <a:xfrm>
            <a:off x="395070" y="815034"/>
            <a:ext cx="6062880" cy="1384995"/>
          </a:xfrm>
          <a:prstGeom prst="rect">
            <a:avLst/>
          </a:prstGeom>
          <a:noFill/>
        </p:spPr>
        <p:txBody>
          <a:bodyPr wrap="square">
            <a:spAutoFit/>
          </a:bodyPr>
          <a:lstStyle/>
          <a:p>
            <a:r>
              <a:rPr lang="es-CO" b="0" i="0">
                <a:effectLst/>
                <a:latin typeface="Helvetica" pitchFamily="2" charset="0"/>
              </a:rPr>
              <a:t>• Es la Predicción de lo que sucederá con un elemento determinado dentro del marco de un conjunto dado de condiciones, se diferencia del presupuesto porque es este ultimo es el resultado de decisiones encaminadas a general las condiciones que se requieren para obtener el resultado deseado</a:t>
            </a:r>
            <a:endParaRPr lang="es-CO">
              <a:effectLst/>
              <a:latin typeface="Helvetica" pitchFamily="2" charset="0"/>
            </a:endParaRPr>
          </a:p>
          <a:p>
            <a:r>
              <a:rPr lang="es-CO" b="0" i="0">
                <a:effectLst/>
                <a:latin typeface="Helvetica" pitchFamily="2" charset="0"/>
              </a:rPr>
              <a:t>- Pronóstico</a:t>
            </a:r>
            <a:endParaRPr lang="es-CO">
              <a:effectLst/>
              <a:latin typeface="Helvetica" pitchFamily="2" charset="0"/>
            </a:endParaRPr>
          </a:p>
        </p:txBody>
      </p:sp>
      <p:sp>
        <p:nvSpPr>
          <p:cNvPr id="10" name="CuadroTexto 9">
            <a:extLst>
              <a:ext uri="{FF2B5EF4-FFF2-40B4-BE49-F238E27FC236}">
                <a16:creationId xmlns:a16="http://schemas.microsoft.com/office/drawing/2014/main" id="{2A6DB4C8-9263-4BF7-7730-E4AF83649099}"/>
              </a:ext>
            </a:extLst>
          </p:cNvPr>
          <p:cNvSpPr txBox="1"/>
          <p:nvPr/>
        </p:nvSpPr>
        <p:spPr>
          <a:xfrm>
            <a:off x="395070" y="375900"/>
            <a:ext cx="4581960" cy="307777"/>
          </a:xfrm>
          <a:prstGeom prst="rect">
            <a:avLst/>
          </a:prstGeom>
          <a:noFill/>
        </p:spPr>
        <p:txBody>
          <a:bodyPr wrap="square">
            <a:spAutoFit/>
          </a:bodyPr>
          <a:lstStyle/>
          <a:p>
            <a:r>
              <a:rPr lang="es-419" b="1">
                <a:effectLst/>
                <a:latin typeface="Helvetica" pitchFamily="2" charset="0"/>
              </a:rPr>
              <a:t>PRONÓSTICO </a:t>
            </a:r>
            <a:endParaRPr lang="es-CO" b="1">
              <a:effectLst/>
              <a:latin typeface="Helvetica" pitchFamily="2" charset="0"/>
            </a:endParaRPr>
          </a:p>
        </p:txBody>
      </p:sp>
      <p:pic>
        <p:nvPicPr>
          <p:cNvPr id="11" name="Imagen 10">
            <a:extLst>
              <a:ext uri="{FF2B5EF4-FFF2-40B4-BE49-F238E27FC236}">
                <a16:creationId xmlns:a16="http://schemas.microsoft.com/office/drawing/2014/main" id="{41E4E6F5-0ED7-6BB5-FC7A-BA64B2D49360}"/>
              </a:ext>
            </a:extLst>
          </p:cNvPr>
          <p:cNvPicPr>
            <a:picLocks noChangeAspect="1"/>
          </p:cNvPicPr>
          <p:nvPr/>
        </p:nvPicPr>
        <p:blipFill>
          <a:blip r:embed="rId2"/>
          <a:stretch>
            <a:fillRect/>
          </a:stretch>
        </p:blipFill>
        <p:spPr>
          <a:xfrm>
            <a:off x="4196491" y="2200029"/>
            <a:ext cx="3290159" cy="1618629"/>
          </a:xfrm>
          <a:prstGeom prst="rect">
            <a:avLst/>
          </a:prstGeom>
        </p:spPr>
      </p:pic>
    </p:spTree>
    <p:extLst>
      <p:ext uri="{BB962C8B-B14F-4D97-AF65-F5344CB8AC3E}">
        <p14:creationId xmlns:p14="http://schemas.microsoft.com/office/powerpoint/2010/main" val="226485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FE22C9-1805-AE42-7DB0-7859416E181B}"/>
              </a:ext>
            </a:extLst>
          </p:cNvPr>
          <p:cNvSpPr>
            <a:spLocks noGrp="1"/>
          </p:cNvSpPr>
          <p:nvPr>
            <p:ph type="dt" sz="half" idx="10"/>
          </p:nvPr>
        </p:nvSpPr>
        <p:spPr/>
        <p:txBody>
          <a:bodyPr/>
          <a:lstStyle/>
          <a:p>
            <a:fld id="{19864CB5-D05F-B44D-B0E7-4B0EB9AF7162}" type="datetime1">
              <a:rPr lang="en-US" smtClean="0"/>
              <a:t>10/28/2024</a:t>
            </a:fld>
            <a:endParaRPr lang="en-US"/>
          </a:p>
        </p:txBody>
      </p:sp>
      <p:sp>
        <p:nvSpPr>
          <p:cNvPr id="4" name="Marcador de número de diapositiva 3">
            <a:extLst>
              <a:ext uri="{FF2B5EF4-FFF2-40B4-BE49-F238E27FC236}">
                <a16:creationId xmlns:a16="http://schemas.microsoft.com/office/drawing/2014/main" id="{E3F4775B-CE99-8568-A63C-B39C44523671}"/>
              </a:ext>
            </a:extLst>
          </p:cNvPr>
          <p:cNvSpPr>
            <a:spLocks noGrp="1"/>
          </p:cNvSpPr>
          <p:nvPr>
            <p:ph type="sldNum" sz="quarter" idx="12"/>
          </p:nvPr>
        </p:nvSpPr>
        <p:spPr/>
        <p:txBody>
          <a:bodyPr/>
          <a:lstStyle/>
          <a:p>
            <a:fld id="{A65A5C87-DF58-40C8-B092-1DE63DB4547E}" type="slidenum">
              <a:rPr lang="en-US" smtClean="0"/>
              <a:t>16</a:t>
            </a:fld>
            <a:endParaRPr lang="en-US"/>
          </a:p>
        </p:txBody>
      </p:sp>
      <p:sp>
        <p:nvSpPr>
          <p:cNvPr id="8" name="CuadroTexto 7">
            <a:extLst>
              <a:ext uri="{FF2B5EF4-FFF2-40B4-BE49-F238E27FC236}">
                <a16:creationId xmlns:a16="http://schemas.microsoft.com/office/drawing/2014/main" id="{D45B0F9B-E006-B0C9-53B3-09E93853EB04}"/>
              </a:ext>
            </a:extLst>
          </p:cNvPr>
          <p:cNvSpPr txBox="1"/>
          <p:nvPr/>
        </p:nvSpPr>
        <p:spPr>
          <a:xfrm>
            <a:off x="733737" y="486423"/>
            <a:ext cx="4581960" cy="1600438"/>
          </a:xfrm>
          <a:prstGeom prst="rect">
            <a:avLst/>
          </a:prstGeom>
          <a:noFill/>
        </p:spPr>
        <p:txBody>
          <a:bodyPr wrap="square">
            <a:spAutoFit/>
          </a:bodyPr>
          <a:lstStyle/>
          <a:p>
            <a:r>
              <a:rPr lang="es-419" b="1">
                <a:latin typeface="Helvetica" pitchFamily="2" charset="0"/>
              </a:rPr>
              <a:t>INVESTIGACIÓN DE OPERACIONES </a:t>
            </a:r>
            <a:endParaRPr lang="es-CO" b="1">
              <a:effectLst/>
              <a:latin typeface="Helvetica" pitchFamily="2" charset="0"/>
            </a:endParaRPr>
          </a:p>
          <a:p>
            <a:pPr>
              <a:buFont typeface="Arial" panose="020B0604020202020204" pitchFamily="34" charset="0"/>
              <a:buChar char="•"/>
            </a:pPr>
            <a:r>
              <a:rPr lang="es-CO" b="0" i="0">
                <a:effectLst/>
                <a:latin typeface="Helvetica" pitchFamily="2" charset="0"/>
              </a:rPr>
              <a:t>﻿﻿Son todas la teorías la cual constituyen para la empresa una gran</a:t>
            </a:r>
            <a:r>
              <a:rPr lang="es-419" b="0" i="0">
                <a:effectLst/>
                <a:latin typeface="Helvetica" pitchFamily="2" charset="0"/>
              </a:rPr>
              <a:t> </a:t>
            </a:r>
            <a:r>
              <a:rPr lang="es-CO" b="0" i="0">
                <a:effectLst/>
                <a:latin typeface="Helvetica" pitchFamily="2" charset="0"/>
              </a:rPr>
              <a:t>importancia y son definidas como</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﻿﻿Programación lineal</a:t>
            </a:r>
            <a:endParaRPr lang="es-CO">
              <a:effectLst/>
              <a:latin typeface="Helvetica" pitchFamily="2" charset="0"/>
            </a:endParaRPr>
          </a:p>
          <a:p>
            <a:r>
              <a:rPr lang="es-CO" b="0" i="0">
                <a:effectLst/>
                <a:latin typeface="Helvetica" pitchFamily="2" charset="0"/>
              </a:rPr>
              <a:t>• Teoría de col</a:t>
            </a:r>
            <a:r>
              <a:rPr lang="es-419" b="0" i="0">
                <a:effectLst/>
                <a:latin typeface="Helvetica" pitchFamily="2" charset="0"/>
              </a:rPr>
              <a:t>a</a:t>
            </a:r>
            <a:r>
              <a:rPr lang="es-419" b="0" i="0">
                <a:latin typeface="Helvetica" pitchFamily="2" charset="0"/>
              </a:rPr>
              <a:t>s</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﻿﻿Teoría de la probabilidad</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﻿﻿Economía administrativ</a:t>
            </a:r>
            <a:r>
              <a:rPr lang="es-419" b="0" i="0">
                <a:effectLst/>
                <a:latin typeface="Helvetica" pitchFamily="2" charset="0"/>
              </a:rPr>
              <a:t>a </a:t>
            </a:r>
            <a:endParaRPr lang="es-CO">
              <a:effectLst/>
              <a:latin typeface="Helvetica" pitchFamily="2" charset="0"/>
            </a:endParaRPr>
          </a:p>
        </p:txBody>
      </p:sp>
      <p:pic>
        <p:nvPicPr>
          <p:cNvPr id="11" name="Imagen 10">
            <a:extLst>
              <a:ext uri="{FF2B5EF4-FFF2-40B4-BE49-F238E27FC236}">
                <a16:creationId xmlns:a16="http://schemas.microsoft.com/office/drawing/2014/main" id="{1C510FC0-AF8E-9FAC-BC9E-0970253C66B1}"/>
              </a:ext>
            </a:extLst>
          </p:cNvPr>
          <p:cNvPicPr>
            <a:picLocks noChangeAspect="1"/>
          </p:cNvPicPr>
          <p:nvPr/>
        </p:nvPicPr>
        <p:blipFill>
          <a:blip r:embed="rId2"/>
          <a:stretch>
            <a:fillRect/>
          </a:stretch>
        </p:blipFill>
        <p:spPr>
          <a:xfrm>
            <a:off x="4756275" y="1399677"/>
            <a:ext cx="3330450" cy="2512445"/>
          </a:xfrm>
          <a:prstGeom prst="rect">
            <a:avLst/>
          </a:prstGeom>
        </p:spPr>
      </p:pic>
    </p:spTree>
    <p:extLst>
      <p:ext uri="{BB962C8B-B14F-4D97-AF65-F5344CB8AC3E}">
        <p14:creationId xmlns:p14="http://schemas.microsoft.com/office/powerpoint/2010/main" val="264041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959BDC-ABF7-7FC2-DCBE-88E76AC16437}"/>
              </a:ext>
            </a:extLst>
          </p:cNvPr>
          <p:cNvSpPr>
            <a:spLocks noGrp="1"/>
          </p:cNvSpPr>
          <p:nvPr>
            <p:ph type="dt" sz="half" idx="10"/>
          </p:nvPr>
        </p:nvSpPr>
        <p:spPr/>
        <p:txBody>
          <a:bodyPr/>
          <a:lstStyle/>
          <a:p>
            <a:fld id="{B4B26F06-8FE3-0744-9DEE-B888998FE7F6}" type="datetime1">
              <a:rPr lang="en-US" smtClean="0"/>
              <a:t>10/28/2024</a:t>
            </a:fld>
            <a:endParaRPr lang="en-US"/>
          </a:p>
        </p:txBody>
      </p:sp>
      <p:sp>
        <p:nvSpPr>
          <p:cNvPr id="4" name="Marcador de número de diapositiva 3">
            <a:extLst>
              <a:ext uri="{FF2B5EF4-FFF2-40B4-BE49-F238E27FC236}">
                <a16:creationId xmlns:a16="http://schemas.microsoft.com/office/drawing/2014/main" id="{AC247945-2E78-7D82-55AA-72CC096F1A70}"/>
              </a:ext>
            </a:extLst>
          </p:cNvPr>
          <p:cNvSpPr>
            <a:spLocks noGrp="1"/>
          </p:cNvSpPr>
          <p:nvPr>
            <p:ph type="sldNum" sz="quarter" idx="12"/>
          </p:nvPr>
        </p:nvSpPr>
        <p:spPr/>
        <p:txBody>
          <a:bodyPr/>
          <a:lstStyle/>
          <a:p>
            <a:fld id="{A65A5C87-DF58-40C8-B092-1DE63DB4547E}" type="slidenum">
              <a:rPr lang="en-US" smtClean="0"/>
              <a:t>17</a:t>
            </a:fld>
            <a:endParaRPr lang="en-US"/>
          </a:p>
        </p:txBody>
      </p:sp>
      <p:sp>
        <p:nvSpPr>
          <p:cNvPr id="6" name="CuadroTexto 5">
            <a:extLst>
              <a:ext uri="{FF2B5EF4-FFF2-40B4-BE49-F238E27FC236}">
                <a16:creationId xmlns:a16="http://schemas.microsoft.com/office/drawing/2014/main" id="{05E4C905-9CB4-3A17-AA8D-EE9297685B14}"/>
              </a:ext>
            </a:extLst>
          </p:cNvPr>
          <p:cNvSpPr txBox="1"/>
          <p:nvPr/>
        </p:nvSpPr>
        <p:spPr>
          <a:xfrm>
            <a:off x="395070" y="368347"/>
            <a:ext cx="4581960" cy="1169551"/>
          </a:xfrm>
          <a:prstGeom prst="rect">
            <a:avLst/>
          </a:prstGeom>
          <a:noFill/>
        </p:spPr>
        <p:txBody>
          <a:bodyPr wrap="square">
            <a:spAutoFit/>
          </a:bodyPr>
          <a:lstStyle/>
          <a:p>
            <a:r>
              <a:rPr lang="es-419" b="1">
                <a:latin typeface="Helvetica" pitchFamily="2" charset="0"/>
              </a:rPr>
              <a:t>MÉTODO CUANTITATIVO </a:t>
            </a:r>
            <a:endParaRPr lang="es-CO" b="1">
              <a:effectLst/>
              <a:latin typeface="Helvetica" pitchFamily="2" charset="0"/>
            </a:endParaRPr>
          </a:p>
          <a:p>
            <a:r>
              <a:rPr lang="es-CO" b="0" i="0">
                <a:effectLst/>
                <a:latin typeface="Helvetica" pitchFamily="2" charset="0"/>
              </a:rPr>
              <a:t>• Es definida como una de las mas útiles de una empresa ya que en todo momento es necesario tener un control y una contabilidad esto le permite a la empresa una buena administración</a:t>
            </a:r>
            <a:endParaRPr lang="es-CO">
              <a:effectLst/>
              <a:latin typeface="Helvetica" pitchFamily="2" charset="0"/>
            </a:endParaRPr>
          </a:p>
        </p:txBody>
      </p:sp>
      <p:pic>
        <p:nvPicPr>
          <p:cNvPr id="9" name="Imagen 8">
            <a:extLst>
              <a:ext uri="{FF2B5EF4-FFF2-40B4-BE49-F238E27FC236}">
                <a16:creationId xmlns:a16="http://schemas.microsoft.com/office/drawing/2014/main" id="{C967E926-CA22-EBF6-69CD-DC5E2CDE5FC0}"/>
              </a:ext>
            </a:extLst>
          </p:cNvPr>
          <p:cNvPicPr>
            <a:picLocks noChangeAspect="1"/>
          </p:cNvPicPr>
          <p:nvPr/>
        </p:nvPicPr>
        <p:blipFill>
          <a:blip r:embed="rId2"/>
          <a:stretch>
            <a:fillRect/>
          </a:stretch>
        </p:blipFill>
        <p:spPr>
          <a:xfrm>
            <a:off x="4749300" y="953122"/>
            <a:ext cx="2917141" cy="2652481"/>
          </a:xfrm>
          <a:prstGeom prst="rect">
            <a:avLst/>
          </a:prstGeom>
        </p:spPr>
      </p:pic>
    </p:spTree>
    <p:extLst>
      <p:ext uri="{BB962C8B-B14F-4D97-AF65-F5344CB8AC3E}">
        <p14:creationId xmlns:p14="http://schemas.microsoft.com/office/powerpoint/2010/main" val="1232634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A763BEA-2ABE-4187-DD7F-10AAC8D0343A}"/>
              </a:ext>
            </a:extLst>
          </p:cNvPr>
          <p:cNvSpPr>
            <a:spLocks noGrp="1"/>
          </p:cNvSpPr>
          <p:nvPr>
            <p:ph type="dt" sz="half" idx="10"/>
          </p:nvPr>
        </p:nvSpPr>
        <p:spPr/>
        <p:txBody>
          <a:bodyPr/>
          <a:lstStyle/>
          <a:p>
            <a:fld id="{9C5A0424-35F5-8F42-97AF-E86BD21A8A02}" type="datetime1">
              <a:rPr lang="en-US" smtClean="0"/>
              <a:t>10/28/2024</a:t>
            </a:fld>
            <a:endParaRPr lang="en-US"/>
          </a:p>
        </p:txBody>
      </p:sp>
      <p:sp>
        <p:nvSpPr>
          <p:cNvPr id="3" name="Marcador de pie de página 2">
            <a:extLst>
              <a:ext uri="{FF2B5EF4-FFF2-40B4-BE49-F238E27FC236}">
                <a16:creationId xmlns:a16="http://schemas.microsoft.com/office/drawing/2014/main" id="{BAA8F433-6ABE-799D-D8D4-78A6681D3158}"/>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0EDF6807-716A-85B8-A46B-6E3B885B0588}"/>
              </a:ext>
            </a:extLst>
          </p:cNvPr>
          <p:cNvSpPr>
            <a:spLocks noGrp="1"/>
          </p:cNvSpPr>
          <p:nvPr>
            <p:ph type="sldNum" sz="quarter" idx="12"/>
          </p:nvPr>
        </p:nvSpPr>
        <p:spPr/>
        <p:txBody>
          <a:bodyPr/>
          <a:lstStyle/>
          <a:p>
            <a:fld id="{A65A5C87-DF58-40C8-B092-1DE63DB4547E}" type="slidenum">
              <a:rPr lang="en-US" smtClean="0"/>
              <a:t>18</a:t>
            </a:fld>
            <a:endParaRPr lang="en-US"/>
          </a:p>
        </p:txBody>
      </p:sp>
      <p:sp>
        <p:nvSpPr>
          <p:cNvPr id="8" name="CuadroTexto 7">
            <a:extLst>
              <a:ext uri="{FF2B5EF4-FFF2-40B4-BE49-F238E27FC236}">
                <a16:creationId xmlns:a16="http://schemas.microsoft.com/office/drawing/2014/main" id="{B2CAE675-5873-9F95-F546-B759602C1403}"/>
              </a:ext>
            </a:extLst>
          </p:cNvPr>
          <p:cNvSpPr txBox="1"/>
          <p:nvPr/>
        </p:nvSpPr>
        <p:spPr>
          <a:xfrm>
            <a:off x="395070" y="410037"/>
            <a:ext cx="4581960" cy="1384995"/>
          </a:xfrm>
          <a:prstGeom prst="rect">
            <a:avLst/>
          </a:prstGeom>
          <a:noFill/>
        </p:spPr>
        <p:txBody>
          <a:bodyPr wrap="square">
            <a:spAutoFit/>
          </a:bodyPr>
          <a:lstStyle/>
          <a:p>
            <a:r>
              <a:rPr lang="es-419" b="1">
                <a:latin typeface="Helvetica" pitchFamily="2" charset="0"/>
              </a:rPr>
              <a:t>MODELOS MATEMATICOS </a:t>
            </a:r>
            <a:endParaRPr lang="es-CO" b="1">
              <a:effectLst/>
              <a:latin typeface="Helvetica" pitchFamily="2" charset="0"/>
            </a:endParaRPr>
          </a:p>
          <a:p>
            <a:pPr>
              <a:buFont typeface="Arial" panose="020B0604020202020204" pitchFamily="34" charset="0"/>
              <a:buChar char="•"/>
            </a:pPr>
            <a:r>
              <a:rPr lang="es-CO" b="0" i="0">
                <a:effectLst/>
                <a:latin typeface="Helvetica" pitchFamily="2" charset="0"/>
              </a:rPr>
              <a:t>﻿﻿Teoria de decisiones</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﻿﻿Investigacion de operaciones</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﻿﻿Manejo Electrónico de datos</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﻿﻿Los métodos estadísticos</a:t>
            </a:r>
            <a:endParaRPr lang="es-CO">
              <a:effectLst/>
              <a:latin typeface="Helvetica" pitchFamily="2" charset="0"/>
            </a:endParaRPr>
          </a:p>
          <a:p>
            <a:pPr>
              <a:buFont typeface="Arial" panose="020B0604020202020204" pitchFamily="34" charset="0"/>
              <a:buChar char="•"/>
            </a:pPr>
            <a:r>
              <a:rPr lang="es-CO" b="0" i="0">
                <a:effectLst/>
                <a:latin typeface="Helvetica" pitchFamily="2" charset="0"/>
              </a:rPr>
              <a:t>﻿﻿La ciencia Administrativa</a:t>
            </a:r>
            <a:endParaRPr lang="es-CO">
              <a:effectLst/>
              <a:latin typeface="Helvetica" pitchFamily="2" charset="0"/>
            </a:endParaRPr>
          </a:p>
        </p:txBody>
      </p:sp>
      <p:pic>
        <p:nvPicPr>
          <p:cNvPr id="11" name="Imagen 10">
            <a:extLst>
              <a:ext uri="{FF2B5EF4-FFF2-40B4-BE49-F238E27FC236}">
                <a16:creationId xmlns:a16="http://schemas.microsoft.com/office/drawing/2014/main" id="{43824FDB-4B52-553C-73E7-465B4703720E}"/>
              </a:ext>
            </a:extLst>
          </p:cNvPr>
          <p:cNvPicPr>
            <a:picLocks noChangeAspect="1"/>
          </p:cNvPicPr>
          <p:nvPr/>
        </p:nvPicPr>
        <p:blipFill>
          <a:blip r:embed="rId2"/>
          <a:stretch>
            <a:fillRect/>
          </a:stretch>
        </p:blipFill>
        <p:spPr>
          <a:xfrm>
            <a:off x="3952312" y="876726"/>
            <a:ext cx="3086101" cy="2378983"/>
          </a:xfrm>
          <a:prstGeom prst="rect">
            <a:avLst/>
          </a:prstGeom>
        </p:spPr>
      </p:pic>
    </p:spTree>
    <p:extLst>
      <p:ext uri="{BB962C8B-B14F-4D97-AF65-F5344CB8AC3E}">
        <p14:creationId xmlns:p14="http://schemas.microsoft.com/office/powerpoint/2010/main" val="220595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261266"/>
            <a:ext cx="9144003" cy="5143501"/>
          </a:xfrm>
          <a:prstGeom prst="rect">
            <a:avLst/>
          </a:prstGeom>
          <a:noFill/>
          <a:ln>
            <a:noFill/>
          </a:ln>
        </p:spPr>
      </p:pic>
      <p:pic>
        <p:nvPicPr>
          <p:cNvPr id="5" name="Imagen 4">
            <a:extLst>
              <a:ext uri="{FF2B5EF4-FFF2-40B4-BE49-F238E27FC236}">
                <a16:creationId xmlns:a16="http://schemas.microsoft.com/office/drawing/2014/main" id="{C0F79F03-3F0E-471C-B017-953AB75820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515" y="4193892"/>
            <a:ext cx="1526894" cy="516834"/>
          </a:xfrm>
          <a:prstGeom prst="rect">
            <a:avLst/>
          </a:prstGeom>
        </p:spPr>
      </p:pic>
      <p:sp>
        <p:nvSpPr>
          <p:cNvPr id="2" name="CuadroTexto 1">
            <a:extLst>
              <a:ext uri="{FF2B5EF4-FFF2-40B4-BE49-F238E27FC236}">
                <a16:creationId xmlns:a16="http://schemas.microsoft.com/office/drawing/2014/main" id="{8E02AE43-4229-DED7-2B52-76AA9FA501C0}"/>
              </a:ext>
            </a:extLst>
          </p:cNvPr>
          <p:cNvSpPr txBox="1"/>
          <p:nvPr/>
        </p:nvSpPr>
        <p:spPr>
          <a:xfrm>
            <a:off x="3079750" y="1195916"/>
            <a:ext cx="2995083" cy="1374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a:t>Herbert Alexander </a:t>
            </a:r>
            <a:r>
              <a:rPr lang="es-ES" err="1"/>
              <a:t>Simon</a:t>
            </a:r>
            <a:r>
              <a:rPr lang="es-ES"/>
              <a:t> (Estados Unidos, 1916-2001)</a:t>
            </a:r>
          </a:p>
          <a:p>
            <a:pPr algn="ctr"/>
            <a:endParaRPr lang="es-ES"/>
          </a:p>
          <a:p>
            <a:endParaRPr lang="es-ES"/>
          </a:p>
          <a:p>
            <a:endParaRPr lang="es-ES" b="1"/>
          </a:p>
          <a:p>
            <a:endParaRPr lang="es-ES"/>
          </a:p>
        </p:txBody>
      </p:sp>
      <p:sp>
        <p:nvSpPr>
          <p:cNvPr id="3" name="CuadroTexto 2">
            <a:extLst>
              <a:ext uri="{FF2B5EF4-FFF2-40B4-BE49-F238E27FC236}">
                <a16:creationId xmlns:a16="http://schemas.microsoft.com/office/drawing/2014/main" id="{B1FD9998-BAF1-6E47-9BFF-0211E9188705}"/>
              </a:ext>
            </a:extLst>
          </p:cNvPr>
          <p:cNvSpPr txBox="1"/>
          <p:nvPr/>
        </p:nvSpPr>
        <p:spPr>
          <a:xfrm>
            <a:off x="190499" y="190500"/>
            <a:ext cx="887941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3200" b="1"/>
              <a:t>Autores de la escuela matemática de la administración </a:t>
            </a:r>
            <a:endParaRPr lang="es-ES"/>
          </a:p>
        </p:txBody>
      </p:sp>
      <p:sp>
        <p:nvSpPr>
          <p:cNvPr id="7" name="CuadroTexto 6">
            <a:extLst>
              <a:ext uri="{FF2B5EF4-FFF2-40B4-BE49-F238E27FC236}">
                <a16:creationId xmlns:a16="http://schemas.microsoft.com/office/drawing/2014/main" id="{DFD4C584-3164-1799-0426-31EE88BD7668}"/>
              </a:ext>
            </a:extLst>
          </p:cNvPr>
          <p:cNvSpPr txBox="1"/>
          <p:nvPr/>
        </p:nvSpPr>
        <p:spPr>
          <a:xfrm>
            <a:off x="190500" y="984250"/>
            <a:ext cx="30691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a:t>Igor H. Ansoff (ruso-estadounidense, 1918-2002)</a:t>
            </a:r>
          </a:p>
          <a:p>
            <a:pPr algn="l"/>
            <a:endParaRPr lang="es-ES"/>
          </a:p>
        </p:txBody>
      </p:sp>
      <p:sp>
        <p:nvSpPr>
          <p:cNvPr id="8" name="CuadroTexto 7">
            <a:extLst>
              <a:ext uri="{FF2B5EF4-FFF2-40B4-BE49-F238E27FC236}">
                <a16:creationId xmlns:a16="http://schemas.microsoft.com/office/drawing/2014/main" id="{9BF41B0B-9D92-8065-CF14-CEB02EA963B8}"/>
              </a:ext>
            </a:extLst>
          </p:cNvPr>
          <p:cNvSpPr txBox="1"/>
          <p:nvPr/>
        </p:nvSpPr>
        <p:spPr>
          <a:xfrm>
            <a:off x="6307666" y="825499"/>
            <a:ext cx="25611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a:p>
            <a:pPr algn="ctr"/>
            <a:r>
              <a:rPr lang="es-ES"/>
              <a:t>West Churchman (Estados Unidos, 1913-2004)</a:t>
            </a:r>
          </a:p>
        </p:txBody>
      </p:sp>
      <p:pic>
        <p:nvPicPr>
          <p:cNvPr id="9" name="Imagen 8" descr="H. Igor Ansoff &quot;Estrategias De Diversificación&quot;">
            <a:extLst>
              <a:ext uri="{FF2B5EF4-FFF2-40B4-BE49-F238E27FC236}">
                <a16:creationId xmlns:a16="http://schemas.microsoft.com/office/drawing/2014/main" id="{7C604100-7A0C-679C-7A35-568EDAF7EAE6}"/>
              </a:ext>
            </a:extLst>
          </p:cNvPr>
          <p:cNvPicPr>
            <a:picLocks noChangeAspect="1"/>
          </p:cNvPicPr>
          <p:nvPr/>
        </p:nvPicPr>
        <p:blipFill>
          <a:blip r:embed="rId5"/>
          <a:stretch>
            <a:fillRect/>
          </a:stretch>
        </p:blipFill>
        <p:spPr>
          <a:xfrm>
            <a:off x="787400" y="1568692"/>
            <a:ext cx="2012950" cy="2429449"/>
          </a:xfrm>
          <a:prstGeom prst="rect">
            <a:avLst/>
          </a:prstGeom>
        </p:spPr>
      </p:pic>
      <p:pic>
        <p:nvPicPr>
          <p:cNvPr id="10" name="Imagen 9" descr="Herbert Alexander Simon - Wikipedia, la enciclopedia libre">
            <a:extLst>
              <a:ext uri="{FF2B5EF4-FFF2-40B4-BE49-F238E27FC236}">
                <a16:creationId xmlns:a16="http://schemas.microsoft.com/office/drawing/2014/main" id="{E0EE1450-CE5E-7360-E8AC-AB54AA91A477}"/>
              </a:ext>
            </a:extLst>
          </p:cNvPr>
          <p:cNvPicPr>
            <a:picLocks noChangeAspect="1"/>
          </p:cNvPicPr>
          <p:nvPr/>
        </p:nvPicPr>
        <p:blipFill>
          <a:blip r:embed="rId6"/>
          <a:stretch>
            <a:fillRect/>
          </a:stretch>
        </p:blipFill>
        <p:spPr>
          <a:xfrm>
            <a:off x="3856568" y="1718226"/>
            <a:ext cx="1706035" cy="2310301"/>
          </a:xfrm>
          <a:prstGeom prst="rect">
            <a:avLst/>
          </a:prstGeom>
        </p:spPr>
      </p:pic>
      <p:pic>
        <p:nvPicPr>
          <p:cNvPr id="11" name="Imagen 10" descr="Charles West Churchman | Optimus">
            <a:extLst>
              <a:ext uri="{FF2B5EF4-FFF2-40B4-BE49-F238E27FC236}">
                <a16:creationId xmlns:a16="http://schemas.microsoft.com/office/drawing/2014/main" id="{41046AEB-CF4D-7956-8CD6-DDEF2E5BFCC8}"/>
              </a:ext>
            </a:extLst>
          </p:cNvPr>
          <p:cNvPicPr>
            <a:picLocks noChangeAspect="1"/>
          </p:cNvPicPr>
          <p:nvPr/>
        </p:nvPicPr>
        <p:blipFill>
          <a:blip r:embed="rId7"/>
          <a:stretch>
            <a:fillRect/>
          </a:stretch>
        </p:blipFill>
        <p:spPr>
          <a:xfrm>
            <a:off x="6597650" y="1563576"/>
            <a:ext cx="1981201" cy="2482016"/>
          </a:xfrm>
          <a:prstGeom prst="rect">
            <a:avLst/>
          </a:prstGeom>
        </p:spPr>
      </p:pic>
    </p:spTree>
    <p:extLst>
      <p:ext uri="{BB962C8B-B14F-4D97-AF65-F5344CB8AC3E}">
        <p14:creationId xmlns:p14="http://schemas.microsoft.com/office/powerpoint/2010/main" val="290139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1532FC-7C2F-BE29-E2A0-787C04A00113}"/>
              </a:ext>
            </a:extLst>
          </p:cNvPr>
          <p:cNvSpPr>
            <a:spLocks noGrp="1"/>
          </p:cNvSpPr>
          <p:nvPr>
            <p:ph idx="1"/>
          </p:nvPr>
        </p:nvSpPr>
        <p:spPr>
          <a:xfrm>
            <a:off x="717505" y="1817803"/>
            <a:ext cx="4626186" cy="1989421"/>
          </a:xfrm>
        </p:spPr>
        <p:txBody>
          <a:bodyPr vert="horz" lIns="91440" tIns="45720" rIns="91440" bIns="45720" rtlCol="0" anchor="t">
            <a:normAutofit/>
          </a:bodyPr>
          <a:lstStyle/>
          <a:p>
            <a:r>
              <a:rPr lang="es-ES" sz="1600" dirty="0">
                <a:ea typeface="+mn-lt"/>
                <a:cs typeface="+mn-lt"/>
              </a:rPr>
              <a:t>La escuela matemática de la administración, también conocida como enfoque cuantitativo o investigación operativa, es una corriente administrativa que aplica métodos matemáticos y modelos estadísticos para resolver problemas organizacionales y optimizar la toma de decisiones.</a:t>
            </a:r>
            <a:endParaRPr lang="es-ES" sz="1600"/>
          </a:p>
        </p:txBody>
      </p:sp>
      <p:sp>
        <p:nvSpPr>
          <p:cNvPr id="4" name="Marcador de fecha 3">
            <a:extLst>
              <a:ext uri="{FF2B5EF4-FFF2-40B4-BE49-F238E27FC236}">
                <a16:creationId xmlns:a16="http://schemas.microsoft.com/office/drawing/2014/main" id="{7A429D18-0DC5-7857-FC67-E537EEFBAC2D}"/>
              </a:ext>
            </a:extLst>
          </p:cNvPr>
          <p:cNvSpPr>
            <a:spLocks noGrp="1"/>
          </p:cNvSpPr>
          <p:nvPr>
            <p:ph type="dt" sz="half" idx="10"/>
          </p:nvPr>
        </p:nvSpPr>
        <p:spPr/>
        <p:txBody>
          <a:bodyPr/>
          <a:lstStyle/>
          <a:p>
            <a:fld id="{590FC0D2-94B6-45B4-A25A-F4223CDA1FF9}" type="datetime1">
              <a:t>28/10/2024</a:t>
            </a:fld>
            <a:endParaRPr lang="en-US"/>
          </a:p>
        </p:txBody>
      </p:sp>
      <p:sp>
        <p:nvSpPr>
          <p:cNvPr id="5" name="Marcador de pie de página 4">
            <a:extLst>
              <a:ext uri="{FF2B5EF4-FFF2-40B4-BE49-F238E27FC236}">
                <a16:creationId xmlns:a16="http://schemas.microsoft.com/office/drawing/2014/main" id="{FB836954-0529-91DF-98F6-2D650A0518D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E4413EB-40FD-9884-CFEF-F50986D2E883}"/>
              </a:ext>
            </a:extLst>
          </p:cNvPr>
          <p:cNvSpPr>
            <a:spLocks noGrp="1"/>
          </p:cNvSpPr>
          <p:nvPr>
            <p:ph type="sldNum" sz="quarter" idx="12"/>
          </p:nvPr>
        </p:nvSpPr>
        <p:spPr/>
        <p:txBody>
          <a:bodyPr/>
          <a:lstStyle/>
          <a:p>
            <a:fld id="{A65A5C87-DF58-40C8-B092-1DE63DB4547E}" type="slidenum">
              <a:rPr lang="en-US" dirty="0"/>
              <a:t>2</a:t>
            </a:fld>
            <a:endParaRPr lang="en-US"/>
          </a:p>
        </p:txBody>
      </p:sp>
      <p:sp>
        <p:nvSpPr>
          <p:cNvPr id="7" name="CuadroTexto 6">
            <a:extLst>
              <a:ext uri="{FF2B5EF4-FFF2-40B4-BE49-F238E27FC236}">
                <a16:creationId xmlns:a16="http://schemas.microsoft.com/office/drawing/2014/main" id="{B87EA057-928F-A31B-B253-6815D7FCEFB6}"/>
              </a:ext>
            </a:extLst>
          </p:cNvPr>
          <p:cNvSpPr txBox="1"/>
          <p:nvPr/>
        </p:nvSpPr>
        <p:spPr>
          <a:xfrm>
            <a:off x="1261612" y="776377"/>
            <a:ext cx="686878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t>¿Qué es la escuela Matemática de la administración?</a:t>
            </a:r>
          </a:p>
        </p:txBody>
      </p:sp>
      <p:pic>
        <p:nvPicPr>
          <p:cNvPr id="9" name="Imagen 8" descr="Imagen que contiene Aplicación&#10;&#10;Descripción generada automáticamente">
            <a:extLst>
              <a:ext uri="{FF2B5EF4-FFF2-40B4-BE49-F238E27FC236}">
                <a16:creationId xmlns:a16="http://schemas.microsoft.com/office/drawing/2014/main" id="{58182BDA-7FED-188A-F96E-28041A1FDC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4463" y="337620"/>
            <a:ext cx="827500" cy="436112"/>
          </a:xfrm>
          <a:prstGeom prst="rect">
            <a:avLst/>
          </a:prstGeom>
        </p:spPr>
      </p:pic>
      <p:pic>
        <p:nvPicPr>
          <p:cNvPr id="10" name="Imagen 9">
            <a:extLst>
              <a:ext uri="{FF2B5EF4-FFF2-40B4-BE49-F238E27FC236}">
                <a16:creationId xmlns:a16="http://schemas.microsoft.com/office/drawing/2014/main" id="{A5B26B72-B409-A2DF-7783-D6164485D213}"/>
              </a:ext>
            </a:extLst>
          </p:cNvPr>
          <p:cNvPicPr>
            <a:picLocks noChangeAspect="1"/>
          </p:cNvPicPr>
          <p:nvPr/>
        </p:nvPicPr>
        <p:blipFill>
          <a:blip r:embed="rId3"/>
          <a:srcRect l="157" r="2706" b="14468"/>
          <a:stretch/>
        </p:blipFill>
        <p:spPr>
          <a:xfrm>
            <a:off x="5952326" y="1815860"/>
            <a:ext cx="1798852" cy="2169235"/>
          </a:xfrm>
          <a:prstGeom prst="rect">
            <a:avLst/>
          </a:prstGeom>
        </p:spPr>
      </p:pic>
    </p:spTree>
    <p:extLst>
      <p:ext uri="{BB962C8B-B14F-4D97-AF65-F5344CB8AC3E}">
        <p14:creationId xmlns:p14="http://schemas.microsoft.com/office/powerpoint/2010/main" val="201128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17850"/>
            <a:ext cx="9144003" cy="5143501"/>
          </a:xfrm>
          <a:prstGeom prst="rect">
            <a:avLst/>
          </a:prstGeom>
          <a:noFill/>
          <a:ln>
            <a:noFill/>
          </a:ln>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515" y="4013975"/>
            <a:ext cx="1526894" cy="516834"/>
          </a:xfrm>
          <a:prstGeom prst="rect">
            <a:avLst/>
          </a:prstGeom>
        </p:spPr>
      </p:pic>
      <p:sp>
        <p:nvSpPr>
          <p:cNvPr id="3" name="CuadroTexto 2">
            <a:extLst>
              <a:ext uri="{FF2B5EF4-FFF2-40B4-BE49-F238E27FC236}">
                <a16:creationId xmlns:a16="http://schemas.microsoft.com/office/drawing/2014/main" id="{790EE9B0-120F-EF8B-2067-3E89ECB54B63}"/>
              </a:ext>
            </a:extLst>
          </p:cNvPr>
          <p:cNvSpPr txBox="1"/>
          <p:nvPr/>
        </p:nvSpPr>
        <p:spPr>
          <a:xfrm>
            <a:off x="3367518" y="407952"/>
            <a:ext cx="2414593" cy="707886"/>
          </a:xfrm>
          <a:prstGeom prst="rect">
            <a:avLst/>
          </a:prstGeom>
          <a:noFill/>
        </p:spPr>
        <p:txBody>
          <a:bodyPr wrap="square" lIns="91440" tIns="45720" rIns="91440" bIns="45720" anchor="t">
            <a:spAutoFit/>
          </a:bodyPr>
          <a:lstStyle/>
          <a:p>
            <a:pPr algn="ctr"/>
            <a:r>
              <a:rPr lang="es-MX" sz="4000" b="1"/>
              <a:t>Ventajas</a:t>
            </a:r>
            <a:r>
              <a:rPr lang="es-MX" sz="2400" b="1"/>
              <a:t> </a:t>
            </a:r>
          </a:p>
        </p:txBody>
      </p:sp>
      <p:sp>
        <p:nvSpPr>
          <p:cNvPr id="4" name="CuadroTexto 3">
            <a:extLst>
              <a:ext uri="{FF2B5EF4-FFF2-40B4-BE49-F238E27FC236}">
                <a16:creationId xmlns:a16="http://schemas.microsoft.com/office/drawing/2014/main" id="{3E9A9431-2F08-A26E-ED2C-1D52A33C54D0}"/>
              </a:ext>
            </a:extLst>
          </p:cNvPr>
          <p:cNvSpPr txBox="1"/>
          <p:nvPr/>
        </p:nvSpPr>
        <p:spPr>
          <a:xfrm>
            <a:off x="698499" y="1280584"/>
            <a:ext cx="55985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s-ES" sz="1800"/>
              <a:t>Propone las mejores técnicas y herramientas</a:t>
            </a:r>
          </a:p>
          <a:p>
            <a:pPr marL="285750" indent="-285750">
              <a:buFont typeface="Wingdings"/>
              <a:buChar char="ü"/>
            </a:pPr>
            <a:r>
              <a:rPr lang="es-ES" sz="1800"/>
              <a:t>Proporciona otra forma de visualizar el problema</a:t>
            </a:r>
          </a:p>
          <a:p>
            <a:pPr marL="285750" indent="-285750">
              <a:buFont typeface="Wingdings"/>
              <a:buChar char="ü"/>
            </a:pPr>
            <a:r>
              <a:rPr lang="es-ES" sz="1800"/>
              <a:t>Facilita el abordaje de los problemas de forma sistémica</a:t>
            </a:r>
          </a:p>
          <a:p>
            <a:pPr marL="285750" indent="-285750">
              <a:buFont typeface="Wingdings"/>
              <a:buChar char="ü"/>
            </a:pPr>
            <a:r>
              <a:rPr lang="es-ES" sz="1800"/>
              <a:t>Permite desglosar</a:t>
            </a:r>
          </a:p>
          <a:p>
            <a:pPr marL="285750" indent="-285750">
              <a:buFont typeface="Wingdings"/>
              <a:buChar char="ü"/>
            </a:pPr>
            <a:r>
              <a:rPr lang="es-ES" sz="1800"/>
              <a:t>Emplea la lógica y modelos matemáticos</a:t>
            </a:r>
          </a:p>
          <a:p>
            <a:pPr marL="285750" indent="-285750">
              <a:buFont typeface="Wingdings"/>
              <a:buChar char="ü"/>
            </a:pPr>
            <a:r>
              <a:rPr lang="es-ES" sz="1800"/>
              <a:t>Cuenta con computadoras para el procesamiento de la información </a:t>
            </a:r>
          </a:p>
        </p:txBody>
      </p:sp>
      <p:pic>
        <p:nvPicPr>
          <p:cNvPr id="5" name="Imagen 4" descr="Icono de Ventaja Generic color lineal-color | Freepik">
            <a:extLst>
              <a:ext uri="{FF2B5EF4-FFF2-40B4-BE49-F238E27FC236}">
                <a16:creationId xmlns:a16="http://schemas.microsoft.com/office/drawing/2014/main" id="{FFDC8382-382C-0A3D-65CA-F008296E51B0}"/>
              </a:ext>
            </a:extLst>
          </p:cNvPr>
          <p:cNvPicPr>
            <a:picLocks noChangeAspect="1"/>
          </p:cNvPicPr>
          <p:nvPr/>
        </p:nvPicPr>
        <p:blipFill>
          <a:blip r:embed="rId5"/>
          <a:stretch>
            <a:fillRect/>
          </a:stretch>
        </p:blipFill>
        <p:spPr>
          <a:xfrm>
            <a:off x="6301316" y="1411816"/>
            <a:ext cx="2129367" cy="2044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17850"/>
            <a:ext cx="9144003" cy="5143501"/>
          </a:xfrm>
          <a:prstGeom prst="rect">
            <a:avLst/>
          </a:prstGeom>
          <a:noFill/>
          <a:ln>
            <a:noFill/>
          </a:ln>
        </p:spPr>
      </p:pic>
      <p:pic>
        <p:nvPicPr>
          <p:cNvPr id="5" name="Imagen 4">
            <a:extLst>
              <a:ext uri="{FF2B5EF4-FFF2-40B4-BE49-F238E27FC236}">
                <a16:creationId xmlns:a16="http://schemas.microsoft.com/office/drawing/2014/main" id="{C0F79F03-3F0E-471C-B017-953AB75820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515" y="4013975"/>
            <a:ext cx="1526894" cy="516834"/>
          </a:xfrm>
          <a:prstGeom prst="rect">
            <a:avLst/>
          </a:prstGeom>
        </p:spPr>
      </p:pic>
      <p:sp>
        <p:nvSpPr>
          <p:cNvPr id="2" name="CuadroTexto 1">
            <a:extLst>
              <a:ext uri="{FF2B5EF4-FFF2-40B4-BE49-F238E27FC236}">
                <a16:creationId xmlns:a16="http://schemas.microsoft.com/office/drawing/2014/main" id="{B6B1B474-D67A-7FF8-44BE-F4A7F8021F45}"/>
              </a:ext>
            </a:extLst>
          </p:cNvPr>
          <p:cNvSpPr txBox="1"/>
          <p:nvPr/>
        </p:nvSpPr>
        <p:spPr>
          <a:xfrm>
            <a:off x="2825750" y="582082"/>
            <a:ext cx="32914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b="1"/>
              <a:t>Desventajas </a:t>
            </a:r>
          </a:p>
        </p:txBody>
      </p:sp>
      <p:sp>
        <p:nvSpPr>
          <p:cNvPr id="3" name="CuadroTexto 2">
            <a:extLst>
              <a:ext uri="{FF2B5EF4-FFF2-40B4-BE49-F238E27FC236}">
                <a16:creationId xmlns:a16="http://schemas.microsoft.com/office/drawing/2014/main" id="{2A988C31-6D1D-E09C-47F8-3A2DD32422C4}"/>
              </a:ext>
            </a:extLst>
          </p:cNvPr>
          <p:cNvSpPr txBox="1"/>
          <p:nvPr/>
        </p:nvSpPr>
        <p:spPr>
          <a:xfrm>
            <a:off x="687916" y="1418165"/>
            <a:ext cx="5609167" cy="2477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s-ES" sz="1800">
                <a:solidFill>
                  <a:srgbClr val="212529"/>
                </a:solidFill>
                <a:ea typeface="Open Sans"/>
                <a:cs typeface="Open Sans"/>
              </a:rPr>
              <a:t>Existen algunos problemas a los que no se les puede dar una solución matemática.</a:t>
            </a:r>
            <a:endParaRPr lang="es-ES" sz="1800"/>
          </a:p>
          <a:p>
            <a:pPr marL="285750" indent="-285750">
              <a:buFont typeface="Wingdings"/>
              <a:buChar char="ü"/>
            </a:pPr>
            <a:r>
              <a:rPr lang="es-ES" sz="1800"/>
              <a:t>Se restringe</a:t>
            </a:r>
          </a:p>
          <a:p>
            <a:pPr marL="285750" indent="-285750">
              <a:buFont typeface="Wingdings"/>
              <a:buChar char="ü"/>
            </a:pPr>
            <a:r>
              <a:rPr lang="es-ES" sz="1800"/>
              <a:t>Los resultados en ocasiones no son los esperados</a:t>
            </a:r>
            <a:endParaRPr lang="es-ES"/>
          </a:p>
          <a:p>
            <a:pPr marL="285750" indent="-285750">
              <a:buFont typeface="Wingdings"/>
              <a:buChar char="ü"/>
            </a:pPr>
            <a:r>
              <a:rPr lang="es-ES" sz="1800"/>
              <a:t>Se viola el principio de la unidad de mando lo que origina confusión y conflicto </a:t>
            </a:r>
            <a:endParaRPr lang="es-ES"/>
          </a:p>
          <a:p>
            <a:pPr marL="285750" indent="-285750">
              <a:buFont typeface="Wingdings"/>
              <a:buChar char="ü"/>
            </a:pPr>
            <a:r>
              <a:rPr lang="es-ES" sz="1800"/>
              <a:t>Normalmente lo que conviene a una empresa, no lo es para la otra</a:t>
            </a:r>
          </a:p>
          <a:p>
            <a:r>
              <a:rPr lang="es-ES" sz="1100"/>
              <a:t>https://www.youtube.com/watch?v=qW5gHTqDKg4&amp;t=217s</a:t>
            </a:r>
          </a:p>
        </p:txBody>
      </p:sp>
      <p:pic>
        <p:nvPicPr>
          <p:cNvPr id="4" name="Imagen 3" descr="Desventaja - Iconos gratis de negocios y finanzas">
            <a:extLst>
              <a:ext uri="{FF2B5EF4-FFF2-40B4-BE49-F238E27FC236}">
                <a16:creationId xmlns:a16="http://schemas.microsoft.com/office/drawing/2014/main" id="{9957B573-46DF-67FE-0BE6-C4584EC2CCBF}"/>
              </a:ext>
            </a:extLst>
          </p:cNvPr>
          <p:cNvPicPr>
            <a:picLocks noChangeAspect="1"/>
          </p:cNvPicPr>
          <p:nvPr/>
        </p:nvPicPr>
        <p:blipFill>
          <a:blip r:embed="rId5"/>
          <a:stretch>
            <a:fillRect/>
          </a:stretch>
        </p:blipFill>
        <p:spPr>
          <a:xfrm>
            <a:off x="6544733" y="1115483"/>
            <a:ext cx="2034117" cy="2034117"/>
          </a:xfrm>
          <a:prstGeom prst="rect">
            <a:avLst/>
          </a:prstGeom>
        </p:spPr>
      </p:pic>
    </p:spTree>
    <p:extLst>
      <p:ext uri="{BB962C8B-B14F-4D97-AF65-F5344CB8AC3E}">
        <p14:creationId xmlns:p14="http://schemas.microsoft.com/office/powerpoint/2010/main" val="371979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3" name="Imagen 2">
            <a:extLst>
              <a:ext uri="{FF2B5EF4-FFF2-40B4-BE49-F238E27FC236}">
                <a16:creationId xmlns:a16="http://schemas.microsoft.com/office/drawing/2014/main" id="{97CDAFD2-ED08-75BF-C0D3-E45E08B96B6D}"/>
              </a:ext>
            </a:extLst>
          </p:cNvPr>
          <p:cNvPicPr>
            <a:picLocks noChangeAspect="1"/>
          </p:cNvPicPr>
          <p:nvPr/>
        </p:nvPicPr>
        <p:blipFill rotWithShape="1">
          <a:blip r:embed="rId4"/>
          <a:srcRect l="21646" r="20454"/>
          <a:stretch/>
        </p:blipFill>
        <p:spPr>
          <a:xfrm>
            <a:off x="983435" y="2742516"/>
            <a:ext cx="1613784" cy="1132536"/>
          </a:xfrm>
          <a:prstGeom prst="rect">
            <a:avLst/>
          </a:prstGeom>
        </p:spPr>
      </p:pic>
      <p:pic>
        <p:nvPicPr>
          <p:cNvPr id="6" name="Imagen 5">
            <a:extLst>
              <a:ext uri="{FF2B5EF4-FFF2-40B4-BE49-F238E27FC236}">
                <a16:creationId xmlns:a16="http://schemas.microsoft.com/office/drawing/2014/main" id="{74CE7880-4F4C-22B1-07BE-7A1A79B5CE18}"/>
              </a:ext>
            </a:extLst>
          </p:cNvPr>
          <p:cNvPicPr>
            <a:picLocks noChangeAspect="1"/>
          </p:cNvPicPr>
          <p:nvPr/>
        </p:nvPicPr>
        <p:blipFill>
          <a:blip r:embed="rId5"/>
          <a:stretch>
            <a:fillRect/>
          </a:stretch>
        </p:blipFill>
        <p:spPr>
          <a:xfrm>
            <a:off x="3141172" y="2737725"/>
            <a:ext cx="2149409" cy="1129835"/>
          </a:xfrm>
          <a:prstGeom prst="rect">
            <a:avLst/>
          </a:prstGeom>
        </p:spPr>
      </p:pic>
      <p:pic>
        <p:nvPicPr>
          <p:cNvPr id="8" name="Imagen 7">
            <a:extLst>
              <a:ext uri="{FF2B5EF4-FFF2-40B4-BE49-F238E27FC236}">
                <a16:creationId xmlns:a16="http://schemas.microsoft.com/office/drawing/2014/main" id="{70AB5876-9390-A7E7-21C0-102FB0D54080}"/>
              </a:ext>
            </a:extLst>
          </p:cNvPr>
          <p:cNvPicPr>
            <a:picLocks noChangeAspect="1"/>
          </p:cNvPicPr>
          <p:nvPr/>
        </p:nvPicPr>
        <p:blipFill>
          <a:blip r:embed="rId6"/>
          <a:stretch>
            <a:fillRect/>
          </a:stretch>
        </p:blipFill>
        <p:spPr>
          <a:xfrm>
            <a:off x="5745162" y="2733072"/>
            <a:ext cx="1990367" cy="1123814"/>
          </a:xfrm>
          <a:prstGeom prst="rect">
            <a:avLst/>
          </a:prstGeom>
        </p:spPr>
      </p:pic>
      <p:pic>
        <p:nvPicPr>
          <p:cNvPr id="7" name="Imagen 6">
            <a:extLst>
              <a:ext uri="{FF2B5EF4-FFF2-40B4-BE49-F238E27FC236}">
                <a16:creationId xmlns:a16="http://schemas.microsoft.com/office/drawing/2014/main" id="{145EAC34-7D24-4F40-8144-B1C784440D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4515" y="4232639"/>
            <a:ext cx="1526894" cy="516834"/>
          </a:xfrm>
          <a:prstGeom prst="rect">
            <a:avLst/>
          </a:prstGeom>
        </p:spPr>
      </p:pic>
      <p:pic>
        <p:nvPicPr>
          <p:cNvPr id="2" name="Imagen 1" descr="Texto&#10;&#10;Descripción generada automáticamente">
            <a:extLst>
              <a:ext uri="{FF2B5EF4-FFF2-40B4-BE49-F238E27FC236}">
                <a16:creationId xmlns:a16="http://schemas.microsoft.com/office/drawing/2014/main" id="{455D0F2B-E97D-88BB-260B-D9119AD30BEC}"/>
              </a:ext>
            </a:extLst>
          </p:cNvPr>
          <p:cNvPicPr>
            <a:picLocks noChangeAspect="1"/>
          </p:cNvPicPr>
          <p:nvPr/>
        </p:nvPicPr>
        <p:blipFill>
          <a:blip r:embed="rId8"/>
          <a:stretch>
            <a:fillRect/>
          </a:stretch>
        </p:blipFill>
        <p:spPr>
          <a:xfrm>
            <a:off x="2752725" y="482540"/>
            <a:ext cx="3638550" cy="2000250"/>
          </a:xfrm>
          <a:prstGeom prst="rect">
            <a:avLst/>
          </a:prstGeom>
        </p:spPr>
      </p:pic>
    </p:spTree>
    <p:extLst>
      <p:ext uri="{BB962C8B-B14F-4D97-AF65-F5344CB8AC3E}">
        <p14:creationId xmlns:p14="http://schemas.microsoft.com/office/powerpoint/2010/main" val="348159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4" name="Imagen 3">
            <a:extLst>
              <a:ext uri="{FF2B5EF4-FFF2-40B4-BE49-F238E27FC236}">
                <a16:creationId xmlns:a16="http://schemas.microsoft.com/office/drawing/2014/main" id="{BDA23C12-06EA-C55F-FEBD-CBC62F925E5D}"/>
              </a:ext>
            </a:extLst>
          </p:cNvPr>
          <p:cNvPicPr>
            <a:picLocks noChangeAspect="1"/>
          </p:cNvPicPr>
          <p:nvPr/>
        </p:nvPicPr>
        <p:blipFill>
          <a:blip r:embed="rId3"/>
          <a:stretch>
            <a:fillRect/>
          </a:stretch>
        </p:blipFill>
        <p:spPr>
          <a:xfrm>
            <a:off x="699247" y="666975"/>
            <a:ext cx="5723067" cy="2947594"/>
          </a:xfrm>
          <a:prstGeom prst="rect">
            <a:avLst/>
          </a:prstGeom>
        </p:spPr>
      </p:pic>
      <p:pic>
        <p:nvPicPr>
          <p:cNvPr id="6" name="Imagen 5">
            <a:extLst>
              <a:ext uri="{FF2B5EF4-FFF2-40B4-BE49-F238E27FC236}">
                <a16:creationId xmlns:a16="http://schemas.microsoft.com/office/drawing/2014/main" id="{362057C1-3068-4EB8-9E6B-519068AA26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1561" y="408558"/>
            <a:ext cx="1526894" cy="5168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0005F-D254-0C7D-6D27-C5F3296ECB44}"/>
              </a:ext>
            </a:extLst>
          </p:cNvPr>
          <p:cNvSpPr>
            <a:spLocks noGrp="1"/>
          </p:cNvSpPr>
          <p:nvPr>
            <p:ph type="title"/>
          </p:nvPr>
        </p:nvSpPr>
        <p:spPr/>
        <p:txBody>
          <a:bodyPr>
            <a:normAutofit/>
          </a:bodyPr>
          <a:lstStyle/>
          <a:p>
            <a:r>
              <a:rPr lang="es-ES" sz="1800" b="1"/>
              <a:t>¿De donde surgió?</a:t>
            </a:r>
          </a:p>
        </p:txBody>
      </p:sp>
      <p:sp>
        <p:nvSpPr>
          <p:cNvPr id="3" name="Marcador de contenido 2">
            <a:extLst>
              <a:ext uri="{FF2B5EF4-FFF2-40B4-BE49-F238E27FC236}">
                <a16:creationId xmlns:a16="http://schemas.microsoft.com/office/drawing/2014/main" id="{6020D821-3201-1C93-B398-AF7C8A5B333D}"/>
              </a:ext>
            </a:extLst>
          </p:cNvPr>
          <p:cNvSpPr>
            <a:spLocks noGrp="1"/>
          </p:cNvSpPr>
          <p:nvPr>
            <p:ph idx="1"/>
          </p:nvPr>
        </p:nvSpPr>
        <p:spPr>
          <a:xfrm>
            <a:off x="836676" y="1858518"/>
            <a:ext cx="5110679" cy="2393227"/>
          </a:xfrm>
        </p:spPr>
        <p:txBody>
          <a:bodyPr vert="horz" lIns="91440" tIns="45720" rIns="91440" bIns="45720" rtlCol="0" anchor="t">
            <a:normAutofit lnSpcReduction="10000"/>
          </a:bodyPr>
          <a:lstStyle/>
          <a:p>
            <a:r>
              <a:rPr lang="es-ES" sz="1400" dirty="0">
                <a:ea typeface="+mn-lt"/>
                <a:cs typeface="+mn-lt"/>
              </a:rPr>
              <a:t>El origen de esta escuela se remonta a los estudios de Frederick W. Taylor y su teoría científica de la administración, que ya incluía métodos sistemáticos y medición de tiempos en procesos. Sin embargo, su consolidación como escuela de administración comenzó en la Segunda Guerra Mundial, cuando el ejército británico usó modelos matemáticos para mejorar decisiones tácticas y logísticas. Estos métodos fueron tan efectivos que, después de la guerra, fueron aplicados al mundo empresarial.</a:t>
            </a:r>
            <a:endParaRPr lang="es-ES" sz="1400" dirty="0"/>
          </a:p>
        </p:txBody>
      </p:sp>
      <p:sp>
        <p:nvSpPr>
          <p:cNvPr id="4" name="Marcador de fecha 3">
            <a:extLst>
              <a:ext uri="{FF2B5EF4-FFF2-40B4-BE49-F238E27FC236}">
                <a16:creationId xmlns:a16="http://schemas.microsoft.com/office/drawing/2014/main" id="{3F599BCD-A46A-01B4-5C18-06C5AD62AADC}"/>
              </a:ext>
            </a:extLst>
          </p:cNvPr>
          <p:cNvSpPr>
            <a:spLocks noGrp="1"/>
          </p:cNvSpPr>
          <p:nvPr>
            <p:ph type="dt" sz="half" idx="10"/>
          </p:nvPr>
        </p:nvSpPr>
        <p:spPr/>
        <p:txBody>
          <a:bodyPr/>
          <a:lstStyle/>
          <a:p>
            <a:fld id="{1477409F-6CDE-4AC3-B361-39BF77C4EB8A}" type="datetime1">
              <a:t>28/10/2024</a:t>
            </a:fld>
            <a:endParaRPr lang="en-US"/>
          </a:p>
        </p:txBody>
      </p:sp>
      <p:sp>
        <p:nvSpPr>
          <p:cNvPr id="5" name="Marcador de pie de página 4">
            <a:extLst>
              <a:ext uri="{FF2B5EF4-FFF2-40B4-BE49-F238E27FC236}">
                <a16:creationId xmlns:a16="http://schemas.microsoft.com/office/drawing/2014/main" id="{652DCDF7-9C76-D66B-9F2B-D4A03CAE0CC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625FA71-EB0A-9604-F798-3479CF1A011B}"/>
              </a:ext>
            </a:extLst>
          </p:cNvPr>
          <p:cNvSpPr>
            <a:spLocks noGrp="1"/>
          </p:cNvSpPr>
          <p:nvPr>
            <p:ph type="sldNum" sz="quarter" idx="12"/>
          </p:nvPr>
        </p:nvSpPr>
        <p:spPr/>
        <p:txBody>
          <a:bodyPr/>
          <a:lstStyle/>
          <a:p>
            <a:fld id="{A65A5C87-DF58-40C8-B092-1DE63DB4547E}" type="slidenum">
              <a:rPr lang="en-US" dirty="0"/>
              <a:t>3</a:t>
            </a:fld>
            <a:endParaRPr lang="en-US"/>
          </a:p>
        </p:txBody>
      </p:sp>
      <p:sp>
        <p:nvSpPr>
          <p:cNvPr id="9" name="CuadroTexto 8">
            <a:extLst>
              <a:ext uri="{FF2B5EF4-FFF2-40B4-BE49-F238E27FC236}">
                <a16:creationId xmlns:a16="http://schemas.microsoft.com/office/drawing/2014/main" id="{B3363E25-A980-0335-F51F-6764F06553E6}"/>
              </a:ext>
            </a:extLst>
          </p:cNvPr>
          <p:cNvSpPr txBox="1"/>
          <p:nvPr/>
        </p:nvSpPr>
        <p:spPr>
          <a:xfrm>
            <a:off x="948905" y="970471"/>
            <a:ext cx="22752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b="1"/>
              <a:t>1940/ segunda guerra mundial</a:t>
            </a:r>
            <a:r>
              <a:rPr lang="es-ES" sz="1000"/>
              <a:t> </a:t>
            </a:r>
            <a:r>
              <a:rPr lang="es-ES"/>
              <a:t> </a:t>
            </a:r>
          </a:p>
        </p:txBody>
      </p:sp>
      <p:pic>
        <p:nvPicPr>
          <p:cNvPr id="10" name="Imagen 9" descr="Diagrama, Esquemático&#10;&#10;Descripción generada automáticamente">
            <a:extLst>
              <a:ext uri="{FF2B5EF4-FFF2-40B4-BE49-F238E27FC236}">
                <a16:creationId xmlns:a16="http://schemas.microsoft.com/office/drawing/2014/main" id="{E275F0A4-6349-4701-BC1D-02E8FB3A5058}"/>
              </a:ext>
            </a:extLst>
          </p:cNvPr>
          <p:cNvPicPr>
            <a:picLocks noChangeAspect="1"/>
          </p:cNvPicPr>
          <p:nvPr/>
        </p:nvPicPr>
        <p:blipFill>
          <a:blip r:embed="rId2"/>
          <a:stretch>
            <a:fillRect/>
          </a:stretch>
        </p:blipFill>
        <p:spPr>
          <a:xfrm>
            <a:off x="5963660" y="1999173"/>
            <a:ext cx="2058257" cy="1598044"/>
          </a:xfrm>
          <a:prstGeom prst="rect">
            <a:avLst/>
          </a:prstGeom>
        </p:spPr>
      </p:pic>
    </p:spTree>
    <p:extLst>
      <p:ext uri="{BB962C8B-B14F-4D97-AF65-F5344CB8AC3E}">
        <p14:creationId xmlns:p14="http://schemas.microsoft.com/office/powerpoint/2010/main" val="113463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ABBE16-4BF4-FF1B-7C56-D728AE0B4E8F}"/>
              </a:ext>
            </a:extLst>
          </p:cNvPr>
          <p:cNvSpPr>
            <a:spLocks noGrp="1"/>
          </p:cNvSpPr>
          <p:nvPr>
            <p:ph type="title"/>
          </p:nvPr>
        </p:nvSpPr>
        <p:spPr/>
        <p:txBody>
          <a:bodyPr>
            <a:normAutofit fontScale="90000"/>
          </a:bodyPr>
          <a:lstStyle/>
          <a:p>
            <a:r>
              <a:rPr lang="es-ES" sz="2000" b="1"/>
              <a:t>Aplicación a la administración</a:t>
            </a:r>
            <a:r>
              <a:rPr lang="es-ES" sz="7100"/>
              <a:t> </a:t>
            </a:r>
            <a:endParaRPr lang="es-ES"/>
          </a:p>
        </p:txBody>
      </p:sp>
      <p:sp>
        <p:nvSpPr>
          <p:cNvPr id="3" name="Marcador de contenido 2">
            <a:extLst>
              <a:ext uri="{FF2B5EF4-FFF2-40B4-BE49-F238E27FC236}">
                <a16:creationId xmlns:a16="http://schemas.microsoft.com/office/drawing/2014/main" id="{723A655E-361E-CE7C-9814-664F23E645DE}"/>
              </a:ext>
            </a:extLst>
          </p:cNvPr>
          <p:cNvSpPr>
            <a:spLocks noGrp="1"/>
          </p:cNvSpPr>
          <p:nvPr>
            <p:ph idx="1"/>
          </p:nvPr>
        </p:nvSpPr>
        <p:spPr>
          <a:xfrm>
            <a:off x="631799" y="1253182"/>
            <a:ext cx="4497906" cy="2689945"/>
          </a:xfrm>
        </p:spPr>
        <p:txBody>
          <a:bodyPr vert="horz" lIns="91440" tIns="45720" rIns="91440" bIns="45720" rtlCol="0" anchor="t">
            <a:noAutofit/>
          </a:bodyPr>
          <a:lstStyle/>
          <a:p>
            <a:pPr marL="0" indent="0">
              <a:buNone/>
            </a:pPr>
            <a:endParaRPr lang="es-ES"/>
          </a:p>
          <a:p>
            <a:r>
              <a:rPr lang="es-ES" sz="1400" dirty="0">
                <a:ea typeface="+mn-lt"/>
                <a:cs typeface="+mn-lt"/>
              </a:rPr>
              <a:t>La escuela matemática es especialmente útil para áreas de logística, producción, inventarios y finanzas. Por ejemplo, se puede usar para determinar la cantidad óptima de inventario que debe mantenerse en una empresa, calcular los tiempos de entrega más eficientes, o decidir cómo asignar los recursos de manera rentable.</a:t>
            </a:r>
            <a:endParaRPr lang="es-ES" sz="1400"/>
          </a:p>
          <a:p>
            <a:pPr marL="0" indent="0">
              <a:buNone/>
            </a:pPr>
            <a:endParaRPr lang="es-ES" sz="1400" b="1" dirty="0"/>
          </a:p>
        </p:txBody>
      </p:sp>
      <p:sp>
        <p:nvSpPr>
          <p:cNvPr id="4" name="Marcador de fecha 3">
            <a:extLst>
              <a:ext uri="{FF2B5EF4-FFF2-40B4-BE49-F238E27FC236}">
                <a16:creationId xmlns:a16="http://schemas.microsoft.com/office/drawing/2014/main" id="{DBE147DD-7B4A-2E13-3124-59422B90A98F}"/>
              </a:ext>
            </a:extLst>
          </p:cNvPr>
          <p:cNvSpPr>
            <a:spLocks noGrp="1"/>
          </p:cNvSpPr>
          <p:nvPr>
            <p:ph type="dt" sz="half" idx="10"/>
          </p:nvPr>
        </p:nvSpPr>
        <p:spPr/>
        <p:txBody>
          <a:bodyPr/>
          <a:lstStyle/>
          <a:p>
            <a:fld id="{3CB1C83A-762A-4842-9D09-CE5DD84F0603}" type="datetime1">
              <a:t>28/10/2024</a:t>
            </a:fld>
            <a:endParaRPr lang="en-US"/>
          </a:p>
        </p:txBody>
      </p:sp>
      <p:sp>
        <p:nvSpPr>
          <p:cNvPr id="5" name="Marcador de pie de página 4">
            <a:extLst>
              <a:ext uri="{FF2B5EF4-FFF2-40B4-BE49-F238E27FC236}">
                <a16:creationId xmlns:a16="http://schemas.microsoft.com/office/drawing/2014/main" id="{EC050A09-A269-6346-614A-1DCDC094EC8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EC59128-5122-F214-A38C-DC88923432A8}"/>
              </a:ext>
            </a:extLst>
          </p:cNvPr>
          <p:cNvSpPr>
            <a:spLocks noGrp="1"/>
          </p:cNvSpPr>
          <p:nvPr>
            <p:ph type="sldNum" sz="quarter" idx="12"/>
          </p:nvPr>
        </p:nvSpPr>
        <p:spPr/>
        <p:txBody>
          <a:bodyPr/>
          <a:lstStyle/>
          <a:p>
            <a:fld id="{A65A5C87-DF58-40C8-B092-1DE63DB4547E}" type="slidenum">
              <a:rPr lang="en-US" dirty="0"/>
              <a:t>4</a:t>
            </a:fld>
            <a:endParaRPr lang="en-US"/>
          </a:p>
        </p:txBody>
      </p:sp>
      <p:pic>
        <p:nvPicPr>
          <p:cNvPr id="7" name="Imagen 6">
            <a:extLst>
              <a:ext uri="{FF2B5EF4-FFF2-40B4-BE49-F238E27FC236}">
                <a16:creationId xmlns:a16="http://schemas.microsoft.com/office/drawing/2014/main" id="{3D0BAE36-F655-C0D5-7555-EC69A8C68F39}"/>
              </a:ext>
            </a:extLst>
          </p:cNvPr>
          <p:cNvPicPr>
            <a:picLocks noChangeAspect="1"/>
          </p:cNvPicPr>
          <p:nvPr/>
        </p:nvPicPr>
        <p:blipFill>
          <a:blip r:embed="rId2"/>
          <a:stretch>
            <a:fillRect/>
          </a:stretch>
        </p:blipFill>
        <p:spPr>
          <a:xfrm>
            <a:off x="5672462" y="1775889"/>
            <a:ext cx="2169544" cy="2169544"/>
          </a:xfrm>
          <a:prstGeom prst="rect">
            <a:avLst/>
          </a:prstGeom>
        </p:spPr>
      </p:pic>
    </p:spTree>
    <p:extLst>
      <p:ext uri="{BB962C8B-B14F-4D97-AF65-F5344CB8AC3E}">
        <p14:creationId xmlns:p14="http://schemas.microsoft.com/office/powerpoint/2010/main" val="330000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title"/>
          </p:nvPr>
        </p:nvSpPr>
        <p:spPr>
          <a:xfrm>
            <a:off x="480060" y="-4515"/>
            <a:ext cx="5170932" cy="1337310"/>
          </a:xfrm>
          <a:prstGeom prst="rect">
            <a:avLst/>
          </a:prstGeom>
        </p:spPr>
        <p:txBody>
          <a:bodyPr spcFirstLastPara="1" vert="horz" lIns="91440" tIns="45720" rIns="91440" bIns="45720" rtlCol="0" anchor="b" anchorCtr="0">
            <a:normAutofit/>
          </a:bodyPr>
          <a:lstStyle/>
          <a:p>
            <a:pPr>
              <a:spcBef>
                <a:spcPct val="0"/>
              </a:spcBef>
            </a:pPr>
            <a:r>
              <a:rPr lang="en-US" sz="3600" b="1" err="1"/>
              <a:t>CARACTERíSTICAS</a:t>
            </a:r>
            <a:r>
              <a:rPr lang="en-US" sz="4100" b="1"/>
              <a:t> </a:t>
            </a:r>
          </a:p>
        </p:txBody>
      </p:sp>
      <p:sp>
        <p:nvSpPr>
          <p:cNvPr id="6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1796796"/>
            <a:ext cx="3182691" cy="13716"/>
          </a:xfrm>
          <a:custGeom>
            <a:avLst/>
            <a:gdLst>
              <a:gd name="connsiteX0" fmla="*/ 0 w 3182691"/>
              <a:gd name="connsiteY0" fmla="*/ 0 h 13716"/>
              <a:gd name="connsiteX1" fmla="*/ 636538 w 3182691"/>
              <a:gd name="connsiteY1" fmla="*/ 0 h 13716"/>
              <a:gd name="connsiteX2" fmla="*/ 1273076 w 3182691"/>
              <a:gd name="connsiteY2" fmla="*/ 0 h 13716"/>
              <a:gd name="connsiteX3" fmla="*/ 1909615 w 3182691"/>
              <a:gd name="connsiteY3" fmla="*/ 0 h 13716"/>
              <a:gd name="connsiteX4" fmla="*/ 2482499 w 3182691"/>
              <a:gd name="connsiteY4" fmla="*/ 0 h 13716"/>
              <a:gd name="connsiteX5" fmla="*/ 3182691 w 3182691"/>
              <a:gd name="connsiteY5" fmla="*/ 0 h 13716"/>
              <a:gd name="connsiteX6" fmla="*/ 3182691 w 3182691"/>
              <a:gd name="connsiteY6" fmla="*/ 13716 h 13716"/>
              <a:gd name="connsiteX7" fmla="*/ 2609807 w 3182691"/>
              <a:gd name="connsiteY7" fmla="*/ 13716 h 13716"/>
              <a:gd name="connsiteX8" fmla="*/ 2068749 w 3182691"/>
              <a:gd name="connsiteY8" fmla="*/ 13716 h 13716"/>
              <a:gd name="connsiteX9" fmla="*/ 1432211 w 3182691"/>
              <a:gd name="connsiteY9" fmla="*/ 13716 h 13716"/>
              <a:gd name="connsiteX10" fmla="*/ 859327 w 3182691"/>
              <a:gd name="connsiteY10" fmla="*/ 13716 h 13716"/>
              <a:gd name="connsiteX11" fmla="*/ 0 w 3182691"/>
              <a:gd name="connsiteY11" fmla="*/ 13716 h 13716"/>
              <a:gd name="connsiteX12" fmla="*/ 0 w 3182691"/>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Google Shape;55;p13"/>
          <p:cNvSpPr txBox="1">
            <a:spLocks noGrp="1"/>
          </p:cNvSpPr>
          <p:nvPr>
            <p:ph type="body" idx="1"/>
          </p:nvPr>
        </p:nvSpPr>
        <p:spPr>
          <a:xfrm>
            <a:off x="350664" y="1285940"/>
            <a:ext cx="5170932" cy="2612898"/>
          </a:xfrm>
          <a:prstGeom prst="rect">
            <a:avLst/>
          </a:prstGeom>
        </p:spPr>
        <p:txBody>
          <a:bodyPr spcFirstLastPara="1" vert="horz" lIns="91440" tIns="45720" rIns="91440" bIns="45720" rtlCol="0" anchorCtr="0">
            <a:normAutofit/>
          </a:bodyPr>
          <a:lstStyle/>
          <a:p>
            <a:pPr marL="228600" indent="-228600">
              <a:lnSpc>
                <a:spcPct val="90000"/>
              </a:lnSpc>
              <a:spcAft>
                <a:spcPts val="1200"/>
              </a:spcAft>
              <a:buFont typeface="Arial" panose="020B0604020202020204" pitchFamily="34" charset="0"/>
              <a:buChar char="•"/>
            </a:pPr>
            <a:r>
              <a:rPr lang="en-US" sz="1600" b="1" err="1"/>
              <a:t>Utilización</a:t>
            </a:r>
            <a:r>
              <a:rPr lang="en-US" sz="1600" b="1"/>
              <a:t> de </a:t>
            </a:r>
            <a:r>
              <a:rPr lang="es-419" sz="1600" b="1"/>
              <a:t>modelos</a:t>
            </a:r>
            <a:r>
              <a:rPr lang="en-US" sz="1600" b="1"/>
              <a:t> </a:t>
            </a:r>
            <a:r>
              <a:rPr lang="en-US" sz="1600" b="1" err="1"/>
              <a:t>Matematicos</a:t>
            </a:r>
            <a:r>
              <a:rPr lang="en-US" sz="1600" b="1"/>
              <a:t>. </a:t>
            </a:r>
            <a:r>
              <a:rPr lang="en-US" sz="1600"/>
              <a:t> </a:t>
            </a:r>
            <a:r>
              <a:rPr lang="en-US" sz="1600" err="1"/>
              <a:t>utiliza</a:t>
            </a:r>
            <a:r>
              <a:rPr lang="en-US" sz="1600"/>
              <a:t> </a:t>
            </a:r>
            <a:r>
              <a:rPr lang="en-US" sz="1600" err="1"/>
              <a:t>modelos</a:t>
            </a:r>
            <a:r>
              <a:rPr lang="en-US" sz="1600"/>
              <a:t> </a:t>
            </a:r>
            <a:r>
              <a:rPr lang="en-US" sz="1600" err="1"/>
              <a:t>matemáticos</a:t>
            </a:r>
            <a:r>
              <a:rPr lang="en-US" sz="1600"/>
              <a:t> para </a:t>
            </a:r>
            <a:r>
              <a:rPr lang="en-US" sz="1600" err="1"/>
              <a:t>representar</a:t>
            </a:r>
            <a:r>
              <a:rPr lang="en-US" sz="1600"/>
              <a:t> y </a:t>
            </a:r>
            <a:r>
              <a:rPr lang="en-US" sz="1600" err="1"/>
              <a:t>analizar</a:t>
            </a:r>
            <a:r>
              <a:rPr lang="en-US" sz="1600"/>
              <a:t> </a:t>
            </a:r>
            <a:r>
              <a:rPr lang="en-US" sz="1600" err="1"/>
              <a:t>problemas</a:t>
            </a:r>
            <a:r>
              <a:rPr lang="en-US" sz="1600"/>
              <a:t> </a:t>
            </a:r>
            <a:r>
              <a:rPr lang="en-US" sz="1600" err="1"/>
              <a:t>económicos</a:t>
            </a:r>
            <a:r>
              <a:rPr lang="en-US" sz="1600"/>
              <a:t> y </a:t>
            </a:r>
            <a:r>
              <a:rPr lang="en-US" sz="1600" err="1"/>
              <a:t>administrativos</a:t>
            </a:r>
            <a:r>
              <a:rPr lang="en-US" sz="1600"/>
              <a:t> </a:t>
            </a:r>
            <a:endParaRPr lang="en-US" sz="1600" b="1"/>
          </a:p>
        </p:txBody>
      </p:sp>
      <p:pic>
        <p:nvPicPr>
          <p:cNvPr id="7" name="Imagen 6">
            <a:extLst>
              <a:ext uri="{FF2B5EF4-FFF2-40B4-BE49-F238E27FC236}">
                <a16:creationId xmlns:a16="http://schemas.microsoft.com/office/drawing/2014/main" id="{C1A732F4-8598-4B43-9867-DF9B1CF5A8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020" y="423884"/>
            <a:ext cx="1442131" cy="759602"/>
          </a:xfrm>
          <a:prstGeom prst="rect">
            <a:avLst/>
          </a:prstGeom>
        </p:spPr>
      </p:pic>
      <p:sp>
        <p:nvSpPr>
          <p:cNvPr id="6" name="CuadroTexto 5">
            <a:extLst>
              <a:ext uri="{FF2B5EF4-FFF2-40B4-BE49-F238E27FC236}">
                <a16:creationId xmlns:a16="http://schemas.microsoft.com/office/drawing/2014/main" id="{91C8880E-F16D-41AE-E0FD-395FCA23FFD3}"/>
              </a:ext>
            </a:extLst>
          </p:cNvPr>
          <p:cNvSpPr txBox="1"/>
          <p:nvPr/>
        </p:nvSpPr>
        <p:spPr>
          <a:xfrm>
            <a:off x="453780" y="3587089"/>
            <a:ext cx="33024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t>Diagrama de la curva</a:t>
            </a:r>
            <a:endParaRPr lang="es-ES"/>
          </a:p>
          <a:p>
            <a:r>
              <a:rPr lang="es-ES" b="1"/>
              <a:t> de aprendizaje</a:t>
            </a:r>
            <a:endParaRPr lang="es-ES"/>
          </a:p>
        </p:txBody>
      </p:sp>
      <p:pic>
        <p:nvPicPr>
          <p:cNvPr id="8" name="Imagen 7" descr="Diagrama, Histograma&#10;&#10;Descripción generada automáticamente">
            <a:extLst>
              <a:ext uri="{FF2B5EF4-FFF2-40B4-BE49-F238E27FC236}">
                <a16:creationId xmlns:a16="http://schemas.microsoft.com/office/drawing/2014/main" id="{5A629A8C-0E1E-E762-284B-AF8A9A6F3CC0}"/>
              </a:ext>
            </a:extLst>
          </p:cNvPr>
          <p:cNvPicPr>
            <a:picLocks noChangeAspect="1"/>
          </p:cNvPicPr>
          <p:nvPr/>
        </p:nvPicPr>
        <p:blipFill>
          <a:blip r:embed="rId4"/>
          <a:stretch>
            <a:fillRect/>
          </a:stretch>
        </p:blipFill>
        <p:spPr>
          <a:xfrm>
            <a:off x="628332" y="2217165"/>
            <a:ext cx="1532965" cy="1257041"/>
          </a:xfrm>
          <a:prstGeom prst="rect">
            <a:avLst/>
          </a:prstGeom>
        </p:spPr>
      </p:pic>
      <p:sp>
        <p:nvSpPr>
          <p:cNvPr id="9" name="CuadroTexto 8">
            <a:extLst>
              <a:ext uri="{FF2B5EF4-FFF2-40B4-BE49-F238E27FC236}">
                <a16:creationId xmlns:a16="http://schemas.microsoft.com/office/drawing/2014/main" id="{E93EDCF6-440F-FDAA-2E84-8C645C7EEB81}"/>
              </a:ext>
            </a:extLst>
          </p:cNvPr>
          <p:cNvSpPr txBox="1"/>
          <p:nvPr/>
        </p:nvSpPr>
        <p:spPr>
          <a:xfrm>
            <a:off x="3533284" y="3616900"/>
            <a:ext cx="19829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t>Gráfico de línea</a:t>
            </a:r>
          </a:p>
          <a:p>
            <a:r>
              <a:rPr lang="es-ES" sz="1100"/>
              <a:t>RELACION DE VARIBLES </a:t>
            </a:r>
          </a:p>
        </p:txBody>
      </p:sp>
      <p:pic>
        <p:nvPicPr>
          <p:cNvPr id="11" name="Imagen 10" descr="Gráfico, Gráfico de líneas&#10;&#10;Descripción generada automáticamente">
            <a:extLst>
              <a:ext uri="{FF2B5EF4-FFF2-40B4-BE49-F238E27FC236}">
                <a16:creationId xmlns:a16="http://schemas.microsoft.com/office/drawing/2014/main" id="{A3CC9B0B-BBDC-1EF5-DF20-9577855F4E91}"/>
              </a:ext>
            </a:extLst>
          </p:cNvPr>
          <p:cNvPicPr>
            <a:picLocks noChangeAspect="1"/>
          </p:cNvPicPr>
          <p:nvPr/>
        </p:nvPicPr>
        <p:blipFill>
          <a:blip r:embed="rId5"/>
          <a:stretch>
            <a:fillRect/>
          </a:stretch>
        </p:blipFill>
        <p:spPr>
          <a:xfrm>
            <a:off x="3748749" y="2257254"/>
            <a:ext cx="1196789" cy="1204299"/>
          </a:xfrm>
          <a:prstGeom prst="rect">
            <a:avLst/>
          </a:prstGeom>
        </p:spPr>
      </p:pic>
      <p:sp>
        <p:nvSpPr>
          <p:cNvPr id="13" name="CuadroTexto 12">
            <a:extLst>
              <a:ext uri="{FF2B5EF4-FFF2-40B4-BE49-F238E27FC236}">
                <a16:creationId xmlns:a16="http://schemas.microsoft.com/office/drawing/2014/main" id="{89F7D99A-168A-3112-85BC-05D2E1DBA669}"/>
              </a:ext>
            </a:extLst>
          </p:cNvPr>
          <p:cNvSpPr txBox="1"/>
          <p:nvPr/>
        </p:nvSpPr>
        <p:spPr>
          <a:xfrm>
            <a:off x="5905072" y="3616900"/>
            <a:ext cx="24451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t>Ecuaciones</a:t>
            </a:r>
            <a:r>
              <a:rPr lang="es-ES"/>
              <a:t>: </a:t>
            </a:r>
            <a:r>
              <a:rPr lang="es-ES" sz="1100"/>
              <a:t>ILUSTRAN COMO SE UTILIZAN LOS MODELOS MATEMATICOS</a:t>
            </a:r>
          </a:p>
        </p:txBody>
      </p:sp>
      <p:pic>
        <p:nvPicPr>
          <p:cNvPr id="14" name="Imagen 13" descr="Imagen que contiene texto, pizarrón&#10;&#10;Descripción generada automáticamente">
            <a:extLst>
              <a:ext uri="{FF2B5EF4-FFF2-40B4-BE49-F238E27FC236}">
                <a16:creationId xmlns:a16="http://schemas.microsoft.com/office/drawing/2014/main" id="{C7E8F7F2-D4D6-B37D-7DD4-CE8B4F35711F}"/>
              </a:ext>
            </a:extLst>
          </p:cNvPr>
          <p:cNvPicPr>
            <a:picLocks noChangeAspect="1"/>
          </p:cNvPicPr>
          <p:nvPr/>
        </p:nvPicPr>
        <p:blipFill>
          <a:blip r:embed="rId6"/>
          <a:stretch>
            <a:fillRect/>
          </a:stretch>
        </p:blipFill>
        <p:spPr>
          <a:xfrm>
            <a:off x="6153043" y="2275661"/>
            <a:ext cx="1743076" cy="13346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36177" y="1"/>
            <a:ext cx="10219767" cy="5715000"/>
          </a:xfrm>
          <a:prstGeom prst="rect">
            <a:avLst/>
          </a:prstGeom>
          <a:noFill/>
          <a:ln>
            <a:noFill/>
          </a:ln>
        </p:spPr>
      </p:pic>
      <p:pic>
        <p:nvPicPr>
          <p:cNvPr id="6" name="Imagen 5">
            <a:extLst>
              <a:ext uri="{FF2B5EF4-FFF2-40B4-BE49-F238E27FC236}">
                <a16:creationId xmlns:a16="http://schemas.microsoft.com/office/drawing/2014/main" id="{5A84A0C4-BA60-46E5-92FB-046A31635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361" y="542953"/>
            <a:ext cx="1526894" cy="516834"/>
          </a:xfrm>
          <a:prstGeom prst="rect">
            <a:avLst/>
          </a:prstGeom>
        </p:spPr>
      </p:pic>
      <p:sp>
        <p:nvSpPr>
          <p:cNvPr id="8" name="Google Shape;55;p13">
            <a:extLst>
              <a:ext uri="{FF2B5EF4-FFF2-40B4-BE49-F238E27FC236}">
                <a16:creationId xmlns:a16="http://schemas.microsoft.com/office/drawing/2014/main" id="{CD1F076D-CAFC-F55B-0112-797FEAF00A1B}"/>
              </a:ext>
            </a:extLst>
          </p:cNvPr>
          <p:cNvSpPr txBox="1">
            <a:spLocks/>
          </p:cNvSpPr>
          <p:nvPr/>
        </p:nvSpPr>
        <p:spPr>
          <a:xfrm>
            <a:off x="618008" y="798287"/>
            <a:ext cx="5170932" cy="2612898"/>
          </a:xfrm>
          <a:prstGeom prst="rect">
            <a:avLst/>
          </a:prstGeom>
        </p:spPr>
        <p:txBody>
          <a:bodyPr spcFirstLastPara="1" vert="horz" lIns="91440" tIns="45720" rIns="91440" bIns="45720" rtlCol="0" anchor="t" anchorCtr="0">
            <a:normAutofit/>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marL="228600" indent="-228600">
              <a:lnSpc>
                <a:spcPct val="90000"/>
              </a:lnSpc>
              <a:spcAft>
                <a:spcPts val="1200"/>
              </a:spcAft>
              <a:buClrTx/>
              <a:buFont typeface="Arial" panose="020B0604020202020204" pitchFamily="34" charset="0"/>
              <a:buChar char="•"/>
            </a:pPr>
            <a:r>
              <a:rPr lang="es-419" sz="1700" b="1"/>
              <a:t>Aplicación</a:t>
            </a:r>
            <a:r>
              <a:rPr lang="en-US" sz="1700" b="1"/>
              <a:t> de </a:t>
            </a:r>
            <a:r>
              <a:rPr lang="es-CO" sz="1700" b="1"/>
              <a:t>teorías</a:t>
            </a:r>
            <a:r>
              <a:rPr lang="en-US" sz="1700" b="1"/>
              <a:t> </a:t>
            </a:r>
            <a:r>
              <a:rPr lang="es-CO" sz="1700" b="1"/>
              <a:t>económicas</a:t>
            </a:r>
            <a:r>
              <a:rPr lang="en-US" sz="1700"/>
              <a:t> se </a:t>
            </a:r>
            <a:r>
              <a:rPr lang="en-US" sz="1700" err="1"/>
              <a:t>basa</a:t>
            </a:r>
            <a:r>
              <a:rPr lang="en-US" sz="1700"/>
              <a:t> </a:t>
            </a:r>
            <a:r>
              <a:rPr lang="en-US" sz="1700" err="1"/>
              <a:t>en</a:t>
            </a:r>
            <a:r>
              <a:rPr lang="en-US" sz="1700"/>
              <a:t> las </a:t>
            </a:r>
            <a:r>
              <a:rPr lang="en-US" sz="1700" err="1"/>
              <a:t>siguientes</a:t>
            </a:r>
            <a:r>
              <a:rPr lang="en-US" sz="1700"/>
              <a:t> </a:t>
            </a:r>
            <a:r>
              <a:rPr lang="en-US" sz="1700" err="1"/>
              <a:t>teorías</a:t>
            </a:r>
            <a:r>
              <a:rPr lang="en-US" sz="1700"/>
              <a:t> </a:t>
            </a:r>
            <a:r>
              <a:rPr lang="en-US" sz="1700" err="1"/>
              <a:t>económicas</a:t>
            </a:r>
            <a:r>
              <a:rPr lang="en-US" sz="1700"/>
              <a:t>:</a:t>
            </a:r>
            <a:endParaRPr lang="es-ES"/>
          </a:p>
          <a:p>
            <a:pPr>
              <a:lnSpc>
                <a:spcPct val="90000"/>
              </a:lnSpc>
              <a:spcAft>
                <a:spcPts val="1200"/>
              </a:spcAft>
              <a:buClrTx/>
            </a:pPr>
            <a:endParaRPr lang="en-US"/>
          </a:p>
          <a:p>
            <a:pPr>
              <a:lnSpc>
                <a:spcPct val="90000"/>
              </a:lnSpc>
              <a:spcAft>
                <a:spcPts val="1200"/>
              </a:spcAft>
              <a:buClrTx/>
            </a:pPr>
            <a:endParaRPr lang="en-US" sz="1700"/>
          </a:p>
        </p:txBody>
      </p:sp>
      <p:sp>
        <p:nvSpPr>
          <p:cNvPr id="9" name="Google Shape;55;p13">
            <a:extLst>
              <a:ext uri="{FF2B5EF4-FFF2-40B4-BE49-F238E27FC236}">
                <a16:creationId xmlns:a16="http://schemas.microsoft.com/office/drawing/2014/main" id="{B756C4FE-C222-716F-245E-010375EFC27E}"/>
              </a:ext>
            </a:extLst>
          </p:cNvPr>
          <p:cNvSpPr txBox="1">
            <a:spLocks/>
          </p:cNvSpPr>
          <p:nvPr/>
        </p:nvSpPr>
        <p:spPr>
          <a:xfrm>
            <a:off x="329360" y="1592069"/>
            <a:ext cx="1712664" cy="1722609"/>
          </a:xfrm>
          <a:prstGeom prst="rect">
            <a:avLst/>
          </a:prstGeom>
        </p:spPr>
        <p:txBody>
          <a:bodyPr spcFirstLastPara="1" vert="horz" lIns="91440" tIns="45720" rIns="91440" bIns="45720" rtlCol="0" anchor="t" anchorCtr="0">
            <a:normAutofit fontScale="85000" lnSpcReduction="20000"/>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a:lnSpc>
                <a:spcPct val="90000"/>
              </a:lnSpc>
              <a:spcAft>
                <a:spcPts val="1200"/>
              </a:spcAft>
              <a:buClrTx/>
            </a:pPr>
            <a:r>
              <a:rPr lang="en-US" sz="1700" b="1"/>
              <a:t>Teoria de valor: </a:t>
            </a:r>
            <a:r>
              <a:rPr lang="en-US" sz="1700" err="1"/>
              <a:t>determina</a:t>
            </a:r>
            <a:r>
              <a:rPr lang="en-US" sz="1700"/>
              <a:t> </a:t>
            </a:r>
            <a:r>
              <a:rPr lang="en-US" sz="1700" err="1"/>
              <a:t>el</a:t>
            </a:r>
            <a:r>
              <a:rPr lang="en-US" sz="1700"/>
              <a:t> valor de un bien o </a:t>
            </a:r>
            <a:r>
              <a:rPr lang="en-US" sz="1700" err="1"/>
              <a:t>servicio</a:t>
            </a:r>
            <a:r>
              <a:rPr lang="en-US" sz="1700"/>
              <a:t> </a:t>
            </a:r>
            <a:r>
              <a:rPr lang="en-US" sz="1700" err="1"/>
              <a:t>relacionando</a:t>
            </a:r>
            <a:r>
              <a:rPr lang="en-US" sz="1700"/>
              <a:t> </a:t>
            </a:r>
            <a:r>
              <a:rPr lang="en-US" sz="1700" err="1"/>
              <a:t>los</a:t>
            </a:r>
            <a:r>
              <a:rPr lang="en-US" sz="1700"/>
              <a:t> </a:t>
            </a:r>
            <a:r>
              <a:rPr lang="en-US" sz="1700" err="1"/>
              <a:t>recursos</a:t>
            </a:r>
            <a:r>
              <a:rPr lang="en-US" sz="1700"/>
              <a:t> que </a:t>
            </a:r>
            <a:r>
              <a:rPr lang="en-US" sz="1700" err="1"/>
              <a:t>utilizáron</a:t>
            </a:r>
            <a:r>
              <a:rPr lang="en-US" sz="1700"/>
              <a:t> para </a:t>
            </a:r>
            <a:r>
              <a:rPr lang="en-US" sz="1700" err="1"/>
              <a:t>producirlo</a:t>
            </a:r>
            <a:r>
              <a:rPr lang="en-US" sz="1700"/>
              <a:t> </a:t>
            </a:r>
            <a:endParaRPr lang="es-ES"/>
          </a:p>
          <a:p>
            <a:pPr>
              <a:lnSpc>
                <a:spcPct val="90000"/>
              </a:lnSpc>
              <a:spcAft>
                <a:spcPts val="1200"/>
              </a:spcAft>
              <a:buClrTx/>
            </a:pPr>
            <a:endParaRPr lang="en-US"/>
          </a:p>
          <a:p>
            <a:pPr>
              <a:lnSpc>
                <a:spcPct val="90000"/>
              </a:lnSpc>
              <a:spcAft>
                <a:spcPts val="1200"/>
              </a:spcAft>
              <a:buClrTx/>
            </a:pPr>
            <a:endParaRPr lang="en-US" sz="1700"/>
          </a:p>
        </p:txBody>
      </p:sp>
      <p:pic>
        <p:nvPicPr>
          <p:cNvPr id="13" name="Imagen 12" descr="UNA TEORÍA GENERAL DEL VALOR Y EL DINERO. Fundación de una teoría  axiomática – Tiempos Críticos">
            <a:extLst>
              <a:ext uri="{FF2B5EF4-FFF2-40B4-BE49-F238E27FC236}">
                <a16:creationId xmlns:a16="http://schemas.microsoft.com/office/drawing/2014/main" id="{4E37AB1E-589C-6C95-D79C-2EFF0A093CE1}"/>
              </a:ext>
            </a:extLst>
          </p:cNvPr>
          <p:cNvPicPr>
            <a:picLocks noChangeAspect="1"/>
          </p:cNvPicPr>
          <p:nvPr/>
        </p:nvPicPr>
        <p:blipFill>
          <a:blip r:embed="rId5"/>
          <a:stretch>
            <a:fillRect/>
          </a:stretch>
        </p:blipFill>
        <p:spPr>
          <a:xfrm>
            <a:off x="2040590" y="1623179"/>
            <a:ext cx="2322980" cy="1308833"/>
          </a:xfrm>
          <a:prstGeom prst="rect">
            <a:avLst/>
          </a:prstGeom>
        </p:spPr>
      </p:pic>
      <p:sp>
        <p:nvSpPr>
          <p:cNvPr id="14" name="Google Shape;55;p13">
            <a:extLst>
              <a:ext uri="{FF2B5EF4-FFF2-40B4-BE49-F238E27FC236}">
                <a16:creationId xmlns:a16="http://schemas.microsoft.com/office/drawing/2014/main" id="{DDC1FBA8-D3D6-8633-5F01-C9169648BDD7}"/>
              </a:ext>
            </a:extLst>
          </p:cNvPr>
          <p:cNvSpPr txBox="1">
            <a:spLocks/>
          </p:cNvSpPr>
          <p:nvPr/>
        </p:nvSpPr>
        <p:spPr>
          <a:xfrm>
            <a:off x="4775293" y="1592068"/>
            <a:ext cx="1502555" cy="1487286"/>
          </a:xfrm>
          <a:prstGeom prst="rect">
            <a:avLst/>
          </a:prstGeom>
        </p:spPr>
        <p:txBody>
          <a:bodyPr spcFirstLastPara="1" vert="horz" lIns="91440" tIns="45720" rIns="91440" bIns="45720" rtlCol="0" anchor="t" anchorCtr="0">
            <a:normAutofit fontScale="85000" lnSpcReduction="20000"/>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a:lnSpc>
                <a:spcPct val="90000"/>
              </a:lnSpc>
              <a:spcAft>
                <a:spcPts val="1200"/>
              </a:spcAft>
              <a:buClrTx/>
            </a:pPr>
            <a:r>
              <a:rPr lang="en-US" sz="1700" b="1"/>
              <a:t>Teoria del </a:t>
            </a:r>
            <a:r>
              <a:rPr lang="en-US" sz="1700" b="1" err="1"/>
              <a:t>equilibrio</a:t>
            </a:r>
            <a:r>
              <a:rPr lang="en-US" sz="1700" b="1"/>
              <a:t>, </a:t>
            </a:r>
            <a:r>
              <a:rPr lang="en-US" sz="1700" err="1"/>
              <a:t>llega</a:t>
            </a:r>
            <a:r>
              <a:rPr lang="en-US" sz="1700"/>
              <a:t> a un </a:t>
            </a:r>
            <a:r>
              <a:rPr lang="en-US" sz="1700" err="1"/>
              <a:t>equilibrio</a:t>
            </a:r>
            <a:r>
              <a:rPr lang="en-US" sz="1700"/>
              <a:t> </a:t>
            </a:r>
            <a:r>
              <a:rPr lang="en-US" sz="1700" err="1"/>
              <a:t>cuando</a:t>
            </a:r>
            <a:r>
              <a:rPr lang="en-US" sz="1700"/>
              <a:t> la </a:t>
            </a:r>
            <a:r>
              <a:rPr lang="en-US" sz="1700" err="1"/>
              <a:t>oferta</a:t>
            </a:r>
            <a:r>
              <a:rPr lang="en-US" sz="1700"/>
              <a:t> y </a:t>
            </a:r>
            <a:r>
              <a:rPr lang="en-US" sz="1700" err="1"/>
              <a:t>demanda</a:t>
            </a:r>
            <a:r>
              <a:rPr lang="en-US" sz="1700"/>
              <a:t> son </a:t>
            </a:r>
            <a:r>
              <a:rPr lang="en-US" sz="1700" err="1"/>
              <a:t>iguales</a:t>
            </a:r>
            <a:r>
              <a:rPr lang="en-US" sz="1700"/>
              <a:t> </a:t>
            </a:r>
          </a:p>
        </p:txBody>
      </p:sp>
      <p:pic>
        <p:nvPicPr>
          <p:cNvPr id="15" name="Imagen 14" descr="Equilibrio de mercado -Qué es y cuándo sucede">
            <a:extLst>
              <a:ext uri="{FF2B5EF4-FFF2-40B4-BE49-F238E27FC236}">
                <a16:creationId xmlns:a16="http://schemas.microsoft.com/office/drawing/2014/main" id="{6B78A298-9A50-5C71-A6B2-305356EDB9CC}"/>
              </a:ext>
            </a:extLst>
          </p:cNvPr>
          <p:cNvPicPr>
            <a:picLocks noChangeAspect="1"/>
          </p:cNvPicPr>
          <p:nvPr/>
        </p:nvPicPr>
        <p:blipFill>
          <a:blip r:embed="rId6"/>
          <a:stretch>
            <a:fillRect/>
          </a:stretch>
        </p:blipFill>
        <p:spPr>
          <a:xfrm>
            <a:off x="6427694" y="1586753"/>
            <a:ext cx="1482539" cy="1482539"/>
          </a:xfrm>
          <a:prstGeom prst="rect">
            <a:avLst/>
          </a:prstGeom>
        </p:spPr>
      </p:pic>
      <p:sp>
        <p:nvSpPr>
          <p:cNvPr id="16" name="CuadroTexto 15">
            <a:extLst>
              <a:ext uri="{FF2B5EF4-FFF2-40B4-BE49-F238E27FC236}">
                <a16:creationId xmlns:a16="http://schemas.microsoft.com/office/drawing/2014/main" id="{564FE7E7-A06E-0EDC-CBE3-CA6D211BC8AD}"/>
              </a:ext>
            </a:extLst>
          </p:cNvPr>
          <p:cNvSpPr txBox="1"/>
          <p:nvPr/>
        </p:nvSpPr>
        <p:spPr>
          <a:xfrm>
            <a:off x="611840" y="3318061"/>
            <a:ext cx="195318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Teoria de la </a:t>
            </a:r>
            <a:r>
              <a:rPr lang="en-US" b="1" err="1"/>
              <a:t>eleccion</a:t>
            </a:r>
            <a:r>
              <a:rPr lang="en-US" b="1"/>
              <a:t> </a:t>
            </a:r>
            <a:r>
              <a:rPr lang="en-US" b="1" err="1"/>
              <a:t>racional</a:t>
            </a:r>
            <a:r>
              <a:rPr lang="en-US" b="1"/>
              <a:t>, </a:t>
            </a:r>
            <a:r>
              <a:rPr lang="en-US" err="1"/>
              <a:t>como</a:t>
            </a:r>
            <a:r>
              <a:rPr lang="en-US"/>
              <a:t> toman </a:t>
            </a:r>
            <a:r>
              <a:rPr lang="en-US" err="1"/>
              <a:t>decisiones</a:t>
            </a:r>
            <a:r>
              <a:rPr lang="en-US"/>
              <a:t> </a:t>
            </a:r>
            <a:r>
              <a:rPr lang="en-US" err="1"/>
              <a:t>los</a:t>
            </a:r>
            <a:r>
              <a:rPr lang="en-US"/>
              <a:t> </a:t>
            </a:r>
            <a:r>
              <a:rPr lang="en-US" err="1"/>
              <a:t>consumidores</a:t>
            </a:r>
            <a:r>
              <a:rPr lang="en-US"/>
              <a:t> y las </a:t>
            </a:r>
            <a:r>
              <a:rPr lang="en-US" err="1"/>
              <a:t>empresas</a:t>
            </a:r>
            <a:r>
              <a:rPr lang="en-US"/>
              <a:t> </a:t>
            </a:r>
            <a:endParaRPr lang="en-US" b="1"/>
          </a:p>
        </p:txBody>
      </p:sp>
      <p:pic>
        <p:nvPicPr>
          <p:cNvPr id="17" name="Imagen 16" descr="Cuadernos de Criminología: CRIMINOLOGÍA AMBIENTAL: ELECCIÓN RACIONAL  (TEORÍAS DE LA OPORTUNIDAD)">
            <a:extLst>
              <a:ext uri="{FF2B5EF4-FFF2-40B4-BE49-F238E27FC236}">
                <a16:creationId xmlns:a16="http://schemas.microsoft.com/office/drawing/2014/main" id="{20CAE9AC-0B2C-9A3B-B952-36D4800D035C}"/>
              </a:ext>
            </a:extLst>
          </p:cNvPr>
          <p:cNvPicPr>
            <a:picLocks noChangeAspect="1"/>
          </p:cNvPicPr>
          <p:nvPr/>
        </p:nvPicPr>
        <p:blipFill>
          <a:blip r:embed="rId7"/>
          <a:stretch>
            <a:fillRect/>
          </a:stretch>
        </p:blipFill>
        <p:spPr>
          <a:xfrm>
            <a:off x="2418790" y="3232337"/>
            <a:ext cx="2037230" cy="1477496"/>
          </a:xfrm>
          <a:prstGeom prst="rect">
            <a:avLst/>
          </a:prstGeom>
        </p:spPr>
      </p:pic>
      <p:sp>
        <p:nvSpPr>
          <p:cNvPr id="18" name="Google Shape;55;p13">
            <a:extLst>
              <a:ext uri="{FF2B5EF4-FFF2-40B4-BE49-F238E27FC236}">
                <a16:creationId xmlns:a16="http://schemas.microsoft.com/office/drawing/2014/main" id="{F69B919D-56E8-5779-C66D-AA08908673AE}"/>
              </a:ext>
            </a:extLst>
          </p:cNvPr>
          <p:cNvSpPr txBox="1">
            <a:spLocks/>
          </p:cNvSpPr>
          <p:nvPr/>
        </p:nvSpPr>
        <p:spPr>
          <a:xfrm>
            <a:off x="4775292" y="3415824"/>
            <a:ext cx="1502555" cy="1487286"/>
          </a:xfrm>
          <a:prstGeom prst="rect">
            <a:avLst/>
          </a:prstGeom>
        </p:spPr>
        <p:txBody>
          <a:bodyPr spcFirstLastPara="1" vert="horz" lIns="91440" tIns="45720" rIns="91440" bIns="45720" rtlCol="0" anchor="t" anchorCtr="0">
            <a:normAutofit fontScale="85000" lnSpcReduction="10000"/>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a:lnSpc>
                <a:spcPct val="90000"/>
              </a:lnSpc>
              <a:spcAft>
                <a:spcPts val="1200"/>
              </a:spcAft>
              <a:buClrTx/>
            </a:pPr>
            <a:r>
              <a:rPr lang="en-US" sz="1700" b="1"/>
              <a:t>Teoria de la </a:t>
            </a:r>
            <a:r>
              <a:rPr lang="en-US" sz="1700" b="1" err="1"/>
              <a:t>información</a:t>
            </a:r>
            <a:r>
              <a:rPr lang="en-US" sz="1700" b="1"/>
              <a:t>, </a:t>
            </a:r>
            <a:r>
              <a:rPr lang="en-US" sz="1700"/>
              <a:t> </a:t>
            </a:r>
            <a:r>
              <a:rPr lang="en-US" sz="1700" err="1"/>
              <a:t>como</a:t>
            </a:r>
            <a:r>
              <a:rPr lang="en-US" sz="1700"/>
              <a:t> se </a:t>
            </a:r>
            <a:r>
              <a:rPr lang="en-US" sz="1700" err="1"/>
              <a:t>trasmiten</a:t>
            </a:r>
            <a:r>
              <a:rPr lang="en-US" sz="1700"/>
              <a:t> ideas y </a:t>
            </a:r>
            <a:r>
              <a:rPr lang="en-US" sz="1700" err="1"/>
              <a:t>procesan</a:t>
            </a:r>
            <a:r>
              <a:rPr lang="en-US" sz="1700"/>
              <a:t> las ideas </a:t>
            </a:r>
          </a:p>
        </p:txBody>
      </p:sp>
      <p:pic>
        <p:nvPicPr>
          <p:cNvPr id="19" name="Imagen 18" descr="Teoría de la información - EcuRed">
            <a:extLst>
              <a:ext uri="{FF2B5EF4-FFF2-40B4-BE49-F238E27FC236}">
                <a16:creationId xmlns:a16="http://schemas.microsoft.com/office/drawing/2014/main" id="{0714605E-24B2-C23C-4C72-BCDD009FC560}"/>
              </a:ext>
            </a:extLst>
          </p:cNvPr>
          <p:cNvPicPr>
            <a:picLocks noChangeAspect="1"/>
          </p:cNvPicPr>
          <p:nvPr/>
        </p:nvPicPr>
        <p:blipFill>
          <a:blip r:embed="rId8"/>
          <a:stretch>
            <a:fillRect/>
          </a:stretch>
        </p:blipFill>
        <p:spPr>
          <a:xfrm>
            <a:off x="6427694" y="3251268"/>
            <a:ext cx="2348192" cy="1431228"/>
          </a:xfrm>
          <a:prstGeom prst="rect">
            <a:avLst/>
          </a:prstGeom>
        </p:spPr>
      </p:pic>
    </p:spTree>
    <p:extLst>
      <p:ext uri="{BB962C8B-B14F-4D97-AF65-F5344CB8AC3E}">
        <p14:creationId xmlns:p14="http://schemas.microsoft.com/office/powerpoint/2010/main" val="136070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0720" y="-98533"/>
            <a:ext cx="10219767" cy="5715000"/>
          </a:xfrm>
          <a:prstGeom prst="rect">
            <a:avLst/>
          </a:prstGeom>
          <a:noFill/>
          <a:ln>
            <a:noFill/>
          </a:ln>
        </p:spPr>
      </p:pic>
      <p:pic>
        <p:nvPicPr>
          <p:cNvPr id="6" name="Imagen 5">
            <a:extLst>
              <a:ext uri="{FF2B5EF4-FFF2-40B4-BE49-F238E27FC236}">
                <a16:creationId xmlns:a16="http://schemas.microsoft.com/office/drawing/2014/main" id="{5A84A0C4-BA60-46E5-92FB-046A31635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232" y="2050531"/>
            <a:ext cx="1526894" cy="516834"/>
          </a:xfrm>
          <a:prstGeom prst="rect">
            <a:avLst/>
          </a:prstGeom>
        </p:spPr>
      </p:pic>
      <p:sp>
        <p:nvSpPr>
          <p:cNvPr id="8" name="Google Shape;55;p13">
            <a:extLst>
              <a:ext uri="{FF2B5EF4-FFF2-40B4-BE49-F238E27FC236}">
                <a16:creationId xmlns:a16="http://schemas.microsoft.com/office/drawing/2014/main" id="{CD1F076D-CAFC-F55B-0112-797FEAF00A1B}"/>
              </a:ext>
            </a:extLst>
          </p:cNvPr>
          <p:cNvSpPr txBox="1">
            <a:spLocks/>
          </p:cNvSpPr>
          <p:nvPr/>
        </p:nvSpPr>
        <p:spPr>
          <a:xfrm>
            <a:off x="696836" y="315468"/>
            <a:ext cx="4382656" cy="2543924"/>
          </a:xfrm>
          <a:prstGeom prst="rect">
            <a:avLst/>
          </a:prstGeom>
        </p:spPr>
        <p:txBody>
          <a:bodyPr spcFirstLastPara="1" vert="horz" lIns="91440" tIns="45720" rIns="91440" bIns="45720" rtlCol="0" anchor="t" anchorCtr="0">
            <a:normAutofit/>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marL="228600" indent="-228600">
              <a:lnSpc>
                <a:spcPct val="90000"/>
              </a:lnSpc>
              <a:spcAft>
                <a:spcPts val="1200"/>
              </a:spcAft>
              <a:buClrTx/>
              <a:buFont typeface="Arial" panose="020B0604020202020204" pitchFamily="34" charset="0"/>
              <a:buChar char="•"/>
            </a:pPr>
            <a:r>
              <a:rPr lang="en-US" sz="1700" b="1" err="1"/>
              <a:t>Utilización</a:t>
            </a:r>
            <a:r>
              <a:rPr lang="en-US" sz="1700" b="1"/>
              <a:t> de </a:t>
            </a:r>
            <a:r>
              <a:rPr lang="en-US" sz="1700" b="1" err="1"/>
              <a:t>modelos</a:t>
            </a:r>
            <a:r>
              <a:rPr lang="en-US" sz="1700" b="1"/>
              <a:t> </a:t>
            </a:r>
            <a:r>
              <a:rPr lang="en-US" sz="1700" b="1" err="1"/>
              <a:t>estad+isticos</a:t>
            </a:r>
            <a:r>
              <a:rPr lang="en-US" sz="1700" b="1"/>
              <a:t>:</a:t>
            </a:r>
            <a:r>
              <a:rPr lang="en-US" sz="1700"/>
              <a:t>  </a:t>
            </a:r>
            <a:r>
              <a:rPr lang="en-US" sz="1700" err="1"/>
              <a:t>este</a:t>
            </a:r>
            <a:r>
              <a:rPr lang="en-US" sz="1700"/>
              <a:t> </a:t>
            </a:r>
            <a:r>
              <a:rPr lang="en-US" sz="1700" err="1"/>
              <a:t>metodo</a:t>
            </a:r>
            <a:r>
              <a:rPr lang="en-US" sz="1700"/>
              <a:t> </a:t>
            </a:r>
            <a:r>
              <a:rPr lang="en-US" sz="1700" err="1"/>
              <a:t>permite</a:t>
            </a:r>
            <a:r>
              <a:rPr lang="en-US" sz="1700"/>
              <a:t> a </a:t>
            </a:r>
            <a:r>
              <a:rPr lang="en-US" sz="1700" err="1"/>
              <a:t>los</a:t>
            </a:r>
            <a:r>
              <a:rPr lang="en-US" sz="1700"/>
              <a:t> </a:t>
            </a:r>
            <a:r>
              <a:rPr lang="en-US" sz="1700" err="1"/>
              <a:t>profesionales</a:t>
            </a:r>
            <a:r>
              <a:rPr lang="en-US" sz="1700"/>
              <a:t> a </a:t>
            </a:r>
            <a:r>
              <a:rPr lang="en-US" sz="1700" err="1"/>
              <a:t>analizar</a:t>
            </a:r>
            <a:r>
              <a:rPr lang="en-US" sz="1700"/>
              <a:t> </a:t>
            </a:r>
            <a:r>
              <a:rPr lang="en-US" sz="1700" err="1"/>
              <a:t>grandes</a:t>
            </a:r>
            <a:r>
              <a:rPr lang="en-US" sz="1700"/>
              <a:t> conjuntos de </a:t>
            </a:r>
            <a:r>
              <a:rPr lang="en-US" sz="1700" err="1"/>
              <a:t>datos</a:t>
            </a:r>
            <a:r>
              <a:rPr lang="en-US" sz="1700"/>
              <a:t> y </a:t>
            </a:r>
            <a:r>
              <a:rPr lang="en-US" sz="1700" err="1"/>
              <a:t>extraer</a:t>
            </a:r>
            <a:r>
              <a:rPr lang="en-US" sz="1700"/>
              <a:t> </a:t>
            </a:r>
            <a:r>
              <a:rPr lang="en-US" sz="1700" err="1"/>
              <a:t>información</a:t>
            </a:r>
            <a:r>
              <a:rPr lang="en-US" sz="1700"/>
              <a:t> </a:t>
            </a:r>
          </a:p>
          <a:p>
            <a:pPr>
              <a:lnSpc>
                <a:spcPct val="90000"/>
              </a:lnSpc>
              <a:spcAft>
                <a:spcPts val="1200"/>
              </a:spcAft>
              <a:buClrTx/>
            </a:pPr>
            <a:endParaRPr lang="en-US" sz="1700"/>
          </a:p>
        </p:txBody>
      </p:sp>
      <p:pic>
        <p:nvPicPr>
          <p:cNvPr id="2" name="Imagen 1" descr="Modelos Estadísticos">
            <a:extLst>
              <a:ext uri="{FF2B5EF4-FFF2-40B4-BE49-F238E27FC236}">
                <a16:creationId xmlns:a16="http://schemas.microsoft.com/office/drawing/2014/main" id="{80B415D4-70CE-F302-4E95-45B95E21AB59}"/>
              </a:ext>
            </a:extLst>
          </p:cNvPr>
          <p:cNvPicPr>
            <a:picLocks noChangeAspect="1"/>
          </p:cNvPicPr>
          <p:nvPr/>
        </p:nvPicPr>
        <p:blipFill>
          <a:blip r:embed="rId5"/>
          <a:stretch>
            <a:fillRect/>
          </a:stretch>
        </p:blipFill>
        <p:spPr>
          <a:xfrm>
            <a:off x="5082409" y="200300"/>
            <a:ext cx="3048657" cy="1501114"/>
          </a:xfrm>
          <a:prstGeom prst="rect">
            <a:avLst/>
          </a:prstGeom>
        </p:spPr>
      </p:pic>
      <p:pic>
        <p:nvPicPr>
          <p:cNvPr id="3" name="Imagen 2" descr="Por qué la ciencia económica debe nutrirse de la interacción con otras  disciplinas?">
            <a:extLst>
              <a:ext uri="{FF2B5EF4-FFF2-40B4-BE49-F238E27FC236}">
                <a16:creationId xmlns:a16="http://schemas.microsoft.com/office/drawing/2014/main" id="{95678E21-5DFF-A039-898F-AFC214E455AA}"/>
              </a:ext>
            </a:extLst>
          </p:cNvPr>
          <p:cNvPicPr>
            <a:picLocks noChangeAspect="1"/>
          </p:cNvPicPr>
          <p:nvPr/>
        </p:nvPicPr>
        <p:blipFill>
          <a:blip r:embed="rId6"/>
          <a:stretch>
            <a:fillRect/>
          </a:stretch>
        </p:blipFill>
        <p:spPr>
          <a:xfrm>
            <a:off x="697624" y="1737034"/>
            <a:ext cx="3028949" cy="1580750"/>
          </a:xfrm>
          <a:prstGeom prst="rect">
            <a:avLst/>
          </a:prstGeom>
        </p:spPr>
      </p:pic>
      <p:sp>
        <p:nvSpPr>
          <p:cNvPr id="4" name="Google Shape;55;p13">
            <a:extLst>
              <a:ext uri="{FF2B5EF4-FFF2-40B4-BE49-F238E27FC236}">
                <a16:creationId xmlns:a16="http://schemas.microsoft.com/office/drawing/2014/main" id="{F1FEE2DC-D083-57F2-11C8-3D731D4F7BFD}"/>
              </a:ext>
            </a:extLst>
          </p:cNvPr>
          <p:cNvSpPr txBox="1">
            <a:spLocks/>
          </p:cNvSpPr>
          <p:nvPr/>
        </p:nvSpPr>
        <p:spPr>
          <a:xfrm>
            <a:off x="3869646" y="1823046"/>
            <a:ext cx="4382656" cy="2543924"/>
          </a:xfrm>
          <a:prstGeom prst="rect">
            <a:avLst/>
          </a:prstGeom>
        </p:spPr>
        <p:txBody>
          <a:bodyPr spcFirstLastPara="1" vert="horz" lIns="91440" tIns="45720" rIns="91440" bIns="45720" rtlCol="0" anchor="t" anchorCtr="0">
            <a:normAutofit/>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marL="228600" indent="-228600">
              <a:lnSpc>
                <a:spcPct val="90000"/>
              </a:lnSpc>
              <a:spcAft>
                <a:spcPts val="1200"/>
              </a:spcAft>
              <a:buClrTx/>
              <a:buFont typeface="Arial" panose="020B0604020202020204" pitchFamily="34" charset="0"/>
              <a:buChar char="•"/>
            </a:pPr>
            <a:r>
              <a:rPr lang="en-US" sz="1700" b="1" err="1"/>
              <a:t>Interacción</a:t>
            </a:r>
            <a:r>
              <a:rPr lang="en-US" sz="1700" b="1"/>
              <a:t> con </a:t>
            </a:r>
            <a:r>
              <a:rPr lang="en-US" sz="1700" b="1" err="1"/>
              <a:t>otras</a:t>
            </a:r>
            <a:r>
              <a:rPr lang="en-US" sz="1700" b="1"/>
              <a:t> </a:t>
            </a:r>
            <a:r>
              <a:rPr lang="en-US" sz="1700" b="1" err="1"/>
              <a:t>diciplinas</a:t>
            </a:r>
            <a:r>
              <a:rPr lang="en-US" sz="1700" b="1"/>
              <a:t>:</a:t>
            </a:r>
            <a:r>
              <a:rPr lang="en-US" sz="1700"/>
              <a:t>  </a:t>
            </a:r>
            <a:r>
              <a:rPr lang="en-US" sz="1700" err="1"/>
              <a:t>esta</a:t>
            </a:r>
            <a:r>
              <a:rPr lang="en-US" sz="1700"/>
              <a:t> </a:t>
            </a:r>
            <a:r>
              <a:rPr lang="en-US" sz="1700" err="1"/>
              <a:t>interacción</a:t>
            </a:r>
            <a:r>
              <a:rPr lang="en-US" sz="1700"/>
              <a:t> </a:t>
            </a:r>
            <a:r>
              <a:rPr lang="en-US" sz="1700" err="1"/>
              <a:t>permite</a:t>
            </a:r>
            <a:r>
              <a:rPr lang="en-US" sz="1700"/>
              <a:t> </a:t>
            </a:r>
            <a:r>
              <a:rPr lang="en-US" sz="1700" err="1"/>
              <a:t>abordar</a:t>
            </a:r>
            <a:r>
              <a:rPr lang="en-US" sz="1700"/>
              <a:t> </a:t>
            </a:r>
            <a:r>
              <a:rPr lang="en-US" sz="1700" err="1"/>
              <a:t>problemas</a:t>
            </a:r>
            <a:r>
              <a:rPr lang="en-US" sz="1700"/>
              <a:t> </a:t>
            </a:r>
            <a:r>
              <a:rPr lang="en-US" sz="1700" err="1"/>
              <a:t>desde</a:t>
            </a:r>
            <a:r>
              <a:rPr lang="en-US" sz="1700"/>
              <a:t> </a:t>
            </a:r>
            <a:r>
              <a:rPr lang="en-US" sz="1700" err="1"/>
              <a:t>diferentes</a:t>
            </a:r>
            <a:r>
              <a:rPr lang="en-US" sz="1700"/>
              <a:t> </a:t>
            </a:r>
            <a:r>
              <a:rPr lang="en-US" sz="1700" err="1"/>
              <a:t>prespectivas</a:t>
            </a:r>
            <a:r>
              <a:rPr lang="en-US" sz="1700"/>
              <a:t> y </a:t>
            </a:r>
            <a:r>
              <a:rPr lang="en-US" sz="1700" err="1"/>
              <a:t>obtener</a:t>
            </a:r>
            <a:r>
              <a:rPr lang="en-US" sz="1700"/>
              <a:t> </a:t>
            </a:r>
            <a:r>
              <a:rPr lang="en-US" sz="1700" err="1"/>
              <a:t>una</a:t>
            </a:r>
            <a:r>
              <a:rPr lang="en-US" sz="1700"/>
              <a:t> </a:t>
            </a:r>
            <a:r>
              <a:rPr lang="en-US" sz="1700" err="1"/>
              <a:t>comprensión</a:t>
            </a:r>
            <a:r>
              <a:rPr lang="en-US" sz="1700"/>
              <a:t> </a:t>
            </a:r>
            <a:r>
              <a:rPr lang="en-US" sz="1700" err="1"/>
              <a:t>más</a:t>
            </a:r>
            <a:r>
              <a:rPr lang="en-US" sz="1700"/>
              <a:t> </a:t>
            </a:r>
            <a:r>
              <a:rPr lang="en-US" sz="1700" err="1"/>
              <a:t>completa</a:t>
            </a:r>
            <a:r>
              <a:rPr lang="en-US" sz="1700"/>
              <a:t> de </a:t>
            </a:r>
            <a:r>
              <a:rPr lang="en-US" sz="1700" err="1"/>
              <a:t>los</a:t>
            </a:r>
            <a:r>
              <a:rPr lang="en-US" sz="1700"/>
              <a:t> </a:t>
            </a:r>
            <a:r>
              <a:rPr lang="en-US" sz="1700" err="1"/>
              <a:t>problemas</a:t>
            </a:r>
            <a:r>
              <a:rPr lang="en-US" sz="1700"/>
              <a:t> </a:t>
            </a:r>
          </a:p>
          <a:p>
            <a:pPr>
              <a:lnSpc>
                <a:spcPct val="90000"/>
              </a:lnSpc>
              <a:spcAft>
                <a:spcPts val="1200"/>
              </a:spcAft>
              <a:buClrTx/>
            </a:pPr>
            <a:endParaRPr lang="en-US" sz="1700"/>
          </a:p>
        </p:txBody>
      </p:sp>
      <p:sp>
        <p:nvSpPr>
          <p:cNvPr id="5" name="Google Shape;55;p13">
            <a:extLst>
              <a:ext uri="{FF2B5EF4-FFF2-40B4-BE49-F238E27FC236}">
                <a16:creationId xmlns:a16="http://schemas.microsoft.com/office/drawing/2014/main" id="{A30B3E39-69C3-4ADC-0949-7A1DD2392535}"/>
              </a:ext>
            </a:extLst>
          </p:cNvPr>
          <p:cNvSpPr txBox="1">
            <a:spLocks/>
          </p:cNvSpPr>
          <p:nvPr/>
        </p:nvSpPr>
        <p:spPr>
          <a:xfrm>
            <a:off x="696836" y="3439011"/>
            <a:ext cx="4244708" cy="1864037"/>
          </a:xfrm>
          <a:prstGeom prst="rect">
            <a:avLst/>
          </a:prstGeom>
        </p:spPr>
        <p:txBody>
          <a:bodyPr spcFirstLastPara="1" vert="horz" lIns="91440" tIns="45720" rIns="91440" bIns="45720" rtlCol="0" anchor="t" anchorCtr="0">
            <a:normAutofit/>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marL="228600" indent="-228600">
              <a:lnSpc>
                <a:spcPct val="90000"/>
              </a:lnSpc>
              <a:spcAft>
                <a:spcPts val="1200"/>
              </a:spcAft>
              <a:buClrTx/>
              <a:buFont typeface="Arial" panose="020B0604020202020204" pitchFamily="34" charset="0"/>
              <a:buChar char="•"/>
            </a:pPr>
            <a:r>
              <a:rPr lang="en-US" sz="1700" b="1" err="1"/>
              <a:t>Aplicaciones</a:t>
            </a:r>
            <a:r>
              <a:rPr lang="en-US" sz="1700" b="1"/>
              <a:t> </a:t>
            </a:r>
            <a:r>
              <a:rPr lang="en-US" sz="1700" b="1" err="1"/>
              <a:t>practicas</a:t>
            </a:r>
            <a:r>
              <a:rPr lang="en-US" sz="1700" b="1"/>
              <a:t> :  </a:t>
            </a:r>
            <a:r>
              <a:rPr lang="en-US" sz="1700" err="1"/>
              <a:t>permite</a:t>
            </a:r>
            <a:r>
              <a:rPr lang="en-US" sz="1700"/>
              <a:t> que </a:t>
            </a:r>
            <a:r>
              <a:rPr lang="en-US" sz="1700" err="1"/>
              <a:t>los</a:t>
            </a:r>
            <a:r>
              <a:rPr lang="en-US" sz="1700"/>
              <a:t> </a:t>
            </a:r>
            <a:r>
              <a:rPr lang="en-US" sz="1700" err="1"/>
              <a:t>profesionales</a:t>
            </a:r>
            <a:r>
              <a:rPr lang="en-US" sz="1700"/>
              <a:t> a </a:t>
            </a:r>
            <a:r>
              <a:rPr lang="en-US" sz="1700" err="1"/>
              <a:t>abordar</a:t>
            </a:r>
            <a:r>
              <a:rPr lang="en-US" sz="1700"/>
              <a:t> </a:t>
            </a:r>
            <a:r>
              <a:rPr lang="en-US" sz="1700" err="1"/>
              <a:t>problemas</a:t>
            </a:r>
            <a:r>
              <a:rPr lang="en-US" sz="1700"/>
              <a:t> </a:t>
            </a:r>
            <a:r>
              <a:rPr lang="en-US" sz="1700" err="1"/>
              <a:t>especificos</a:t>
            </a:r>
            <a:r>
              <a:rPr lang="en-US" sz="1700"/>
              <a:t> y </a:t>
            </a:r>
            <a:r>
              <a:rPr lang="en-US" sz="1700" err="1"/>
              <a:t>generar</a:t>
            </a:r>
            <a:r>
              <a:rPr lang="en-US" sz="1700"/>
              <a:t> </a:t>
            </a:r>
            <a:r>
              <a:rPr lang="en-US" sz="1700" err="1"/>
              <a:t>soluciones</a:t>
            </a:r>
            <a:r>
              <a:rPr lang="en-US" sz="1700"/>
              <a:t> </a:t>
            </a:r>
            <a:r>
              <a:rPr lang="en-US" sz="1700" err="1"/>
              <a:t>personalizadas</a:t>
            </a:r>
          </a:p>
        </p:txBody>
      </p:sp>
      <p:pic>
        <p:nvPicPr>
          <p:cNvPr id="7" name="Imagen 6" descr="Cómo Hacer Aplicaciones Utilizando Inteligencia Artificial - Tecmoin">
            <a:extLst>
              <a:ext uri="{FF2B5EF4-FFF2-40B4-BE49-F238E27FC236}">
                <a16:creationId xmlns:a16="http://schemas.microsoft.com/office/drawing/2014/main" id="{027429CF-49E3-FE1A-48A2-5D9F82A1544E}"/>
              </a:ext>
            </a:extLst>
          </p:cNvPr>
          <p:cNvPicPr>
            <a:picLocks noChangeAspect="1"/>
          </p:cNvPicPr>
          <p:nvPr/>
        </p:nvPicPr>
        <p:blipFill>
          <a:blip r:embed="rId7"/>
          <a:stretch>
            <a:fillRect/>
          </a:stretch>
        </p:blipFill>
        <p:spPr>
          <a:xfrm>
            <a:off x="5584935" y="3325447"/>
            <a:ext cx="2851587" cy="1448640"/>
          </a:xfrm>
          <a:prstGeom prst="rect">
            <a:avLst/>
          </a:prstGeom>
        </p:spPr>
      </p:pic>
    </p:spTree>
    <p:extLst>
      <p:ext uri="{BB962C8B-B14F-4D97-AF65-F5344CB8AC3E}">
        <p14:creationId xmlns:p14="http://schemas.microsoft.com/office/powerpoint/2010/main" val="189122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0720" y="-98533"/>
            <a:ext cx="10219767" cy="5715000"/>
          </a:xfrm>
          <a:prstGeom prst="rect">
            <a:avLst/>
          </a:prstGeom>
          <a:noFill/>
          <a:ln>
            <a:noFill/>
          </a:ln>
        </p:spPr>
      </p:pic>
      <p:pic>
        <p:nvPicPr>
          <p:cNvPr id="6" name="Imagen 5">
            <a:extLst>
              <a:ext uri="{FF2B5EF4-FFF2-40B4-BE49-F238E27FC236}">
                <a16:creationId xmlns:a16="http://schemas.microsoft.com/office/drawing/2014/main" id="{5A84A0C4-BA60-46E5-92FB-046A31635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232" y="2050531"/>
            <a:ext cx="1526894" cy="516834"/>
          </a:xfrm>
          <a:prstGeom prst="rect">
            <a:avLst/>
          </a:prstGeom>
        </p:spPr>
      </p:pic>
      <p:sp>
        <p:nvSpPr>
          <p:cNvPr id="8" name="Google Shape;55;p13">
            <a:extLst>
              <a:ext uri="{FF2B5EF4-FFF2-40B4-BE49-F238E27FC236}">
                <a16:creationId xmlns:a16="http://schemas.microsoft.com/office/drawing/2014/main" id="{CD1F076D-CAFC-F55B-0112-797FEAF00A1B}"/>
              </a:ext>
            </a:extLst>
          </p:cNvPr>
          <p:cNvSpPr txBox="1">
            <a:spLocks/>
          </p:cNvSpPr>
          <p:nvPr/>
        </p:nvSpPr>
        <p:spPr>
          <a:xfrm>
            <a:off x="696836" y="315468"/>
            <a:ext cx="4382656" cy="2543924"/>
          </a:xfrm>
          <a:prstGeom prst="rect">
            <a:avLst/>
          </a:prstGeom>
        </p:spPr>
        <p:txBody>
          <a:bodyPr spcFirstLastPara="1" vert="horz" lIns="91440" tIns="45720" rIns="91440" bIns="45720" rtlCol="0" anchor="t" anchorCtr="0">
            <a:normAutofit/>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marL="228600" indent="-228600">
              <a:lnSpc>
                <a:spcPct val="90000"/>
              </a:lnSpc>
              <a:spcAft>
                <a:spcPts val="1200"/>
              </a:spcAft>
              <a:buClrTx/>
              <a:buFont typeface="Arial" panose="020B0604020202020204" pitchFamily="34" charset="0"/>
              <a:buChar char="•"/>
            </a:pPr>
            <a:r>
              <a:rPr lang="en-US" sz="1700" b="1"/>
              <a:t>Foco de </a:t>
            </a:r>
            <a:r>
              <a:rPr lang="en-US" sz="1700" b="1" err="1"/>
              <a:t>soluciones</a:t>
            </a:r>
            <a:r>
              <a:rPr lang="en-US" sz="1700" b="1"/>
              <a:t> de </a:t>
            </a:r>
            <a:r>
              <a:rPr lang="en-US" sz="1700" b="1" err="1"/>
              <a:t>problemas</a:t>
            </a:r>
            <a:r>
              <a:rPr lang="en-US" sz="1700" b="1"/>
              <a:t> : </a:t>
            </a:r>
            <a:r>
              <a:rPr lang="en-US" sz="1700"/>
              <a:t>se centra </a:t>
            </a:r>
            <a:r>
              <a:rPr lang="en-US" sz="1700" err="1"/>
              <a:t>en</a:t>
            </a:r>
            <a:r>
              <a:rPr lang="en-US" sz="1700"/>
              <a:t> la </a:t>
            </a:r>
            <a:r>
              <a:rPr lang="en-US" sz="1700" err="1"/>
              <a:t>solución</a:t>
            </a:r>
            <a:r>
              <a:rPr lang="en-US" sz="1700"/>
              <a:t> de </a:t>
            </a:r>
            <a:r>
              <a:rPr lang="en-US" sz="1700" err="1"/>
              <a:t>problemas</a:t>
            </a:r>
            <a:r>
              <a:rPr lang="en-US" sz="1700"/>
              <a:t> y la </a:t>
            </a:r>
            <a:r>
              <a:rPr lang="en-US" sz="1700" err="1"/>
              <a:t>toma</a:t>
            </a:r>
            <a:r>
              <a:rPr lang="en-US" sz="1700"/>
              <a:t> de </a:t>
            </a:r>
            <a:r>
              <a:rPr lang="en-US" sz="1700" err="1"/>
              <a:t>decisiones</a:t>
            </a:r>
            <a:r>
              <a:rPr lang="en-US" sz="1700"/>
              <a:t> </a:t>
            </a:r>
            <a:r>
              <a:rPr lang="en-US" sz="1700" err="1"/>
              <a:t>eficientes</a:t>
            </a:r>
            <a:r>
              <a:rPr lang="en-US" sz="1700"/>
              <a:t> </a:t>
            </a:r>
          </a:p>
        </p:txBody>
      </p:sp>
      <p:sp>
        <p:nvSpPr>
          <p:cNvPr id="4" name="Google Shape;55;p13">
            <a:extLst>
              <a:ext uri="{FF2B5EF4-FFF2-40B4-BE49-F238E27FC236}">
                <a16:creationId xmlns:a16="http://schemas.microsoft.com/office/drawing/2014/main" id="{F1FEE2DC-D083-57F2-11C8-3D731D4F7BFD}"/>
              </a:ext>
            </a:extLst>
          </p:cNvPr>
          <p:cNvSpPr txBox="1">
            <a:spLocks/>
          </p:cNvSpPr>
          <p:nvPr/>
        </p:nvSpPr>
        <p:spPr>
          <a:xfrm>
            <a:off x="3869646" y="1823046"/>
            <a:ext cx="4569871" cy="1331950"/>
          </a:xfrm>
          <a:prstGeom prst="rect">
            <a:avLst/>
          </a:prstGeom>
        </p:spPr>
        <p:txBody>
          <a:bodyPr spcFirstLastPara="1" vert="horz" lIns="91440" tIns="45720" rIns="91440" bIns="45720" rtlCol="0" anchor="t" anchorCtr="0">
            <a:normAutofit/>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marL="228600" indent="-228600">
              <a:lnSpc>
                <a:spcPct val="90000"/>
              </a:lnSpc>
              <a:spcAft>
                <a:spcPts val="1200"/>
              </a:spcAft>
              <a:buClrTx/>
              <a:buFont typeface="Arial" panose="020B0604020202020204" pitchFamily="34" charset="0"/>
              <a:buChar char="•"/>
            </a:pPr>
            <a:r>
              <a:rPr lang="en-US" sz="1700" b="1" err="1"/>
              <a:t>Investigación</a:t>
            </a:r>
            <a:r>
              <a:rPr lang="en-US" sz="1700" b="1"/>
              <a:t> </a:t>
            </a:r>
            <a:r>
              <a:rPr lang="en-US" sz="1700" b="1" err="1"/>
              <a:t>academica</a:t>
            </a:r>
            <a:r>
              <a:rPr lang="en-US" sz="1700" b="1"/>
              <a:t>:</a:t>
            </a:r>
            <a:r>
              <a:rPr lang="en-US" sz="1700"/>
              <a:t> </a:t>
            </a:r>
            <a:r>
              <a:rPr lang="en-US" sz="1700" err="1"/>
              <a:t>investiga</a:t>
            </a:r>
            <a:r>
              <a:rPr lang="en-US" sz="1700"/>
              <a:t> las </a:t>
            </a:r>
            <a:r>
              <a:rPr lang="en-US" sz="1700" err="1"/>
              <a:t>teorías</a:t>
            </a:r>
            <a:r>
              <a:rPr lang="en-US" sz="1700"/>
              <a:t>, las </a:t>
            </a:r>
            <a:r>
              <a:rPr lang="en-US" sz="1700" err="1"/>
              <a:t>cuales</a:t>
            </a:r>
            <a:r>
              <a:rPr lang="en-US" sz="1700"/>
              <a:t> </a:t>
            </a:r>
            <a:r>
              <a:rPr lang="en-US" sz="1700" err="1"/>
              <a:t>proporcionan</a:t>
            </a:r>
            <a:r>
              <a:rPr lang="en-US" sz="1700"/>
              <a:t> </a:t>
            </a:r>
            <a:r>
              <a:rPr lang="en-US" sz="1700" err="1"/>
              <a:t>una</a:t>
            </a:r>
            <a:r>
              <a:rPr lang="en-US" sz="1700"/>
              <a:t> base </a:t>
            </a:r>
            <a:r>
              <a:rPr lang="en-US" sz="1700" err="1"/>
              <a:t>solida</a:t>
            </a:r>
            <a:r>
              <a:rPr lang="en-US" sz="1700"/>
              <a:t> a </a:t>
            </a:r>
            <a:r>
              <a:rPr lang="en-US" sz="1700" err="1"/>
              <a:t>abordar</a:t>
            </a:r>
            <a:r>
              <a:rPr lang="en-US" sz="1700"/>
              <a:t> </a:t>
            </a:r>
            <a:r>
              <a:rPr lang="en-US" sz="1700" err="1"/>
              <a:t>problemas</a:t>
            </a:r>
            <a:r>
              <a:rPr lang="en-US" sz="1700"/>
              <a:t> </a:t>
            </a:r>
          </a:p>
        </p:txBody>
      </p:sp>
      <p:sp>
        <p:nvSpPr>
          <p:cNvPr id="5" name="Google Shape;55;p13">
            <a:extLst>
              <a:ext uri="{FF2B5EF4-FFF2-40B4-BE49-F238E27FC236}">
                <a16:creationId xmlns:a16="http://schemas.microsoft.com/office/drawing/2014/main" id="{A30B3E39-69C3-4ADC-0949-7A1DD2392535}"/>
              </a:ext>
            </a:extLst>
          </p:cNvPr>
          <p:cNvSpPr txBox="1">
            <a:spLocks/>
          </p:cNvSpPr>
          <p:nvPr/>
        </p:nvSpPr>
        <p:spPr>
          <a:xfrm>
            <a:off x="696836" y="3439011"/>
            <a:ext cx="4244708" cy="1864037"/>
          </a:xfrm>
          <a:prstGeom prst="rect">
            <a:avLst/>
          </a:prstGeom>
        </p:spPr>
        <p:txBody>
          <a:bodyPr spcFirstLastPara="1" vert="horz" lIns="91440" tIns="45720" rIns="91440" bIns="45720" rtlCol="0" anchor="t" anchorCtr="0">
            <a:normAutofit/>
          </a:bodyPr>
          <a:lstStyle>
            <a:lvl1pPr marL="0" indent="0" algn="l" defTabSz="914400" rtl="0" eaLnBrk="1" latinLnBrk="0" hangingPunct="1">
              <a:lnSpc>
                <a:spcPct val="110000"/>
              </a:lnSpc>
              <a:spcBef>
                <a:spcPts val="1000"/>
              </a:spcBef>
              <a:buFont typeface="Arial" panose="020B0604020202020204" pitchFamily="34" charset="0"/>
              <a:buNone/>
              <a:defRPr sz="4978" kern="1200">
                <a:solidFill>
                  <a:schemeClr val="tx1"/>
                </a:solidFill>
                <a:latin typeface="+mn-lt"/>
                <a:ea typeface="+mn-ea"/>
                <a:cs typeface="+mn-cs"/>
              </a:defRPr>
            </a:lvl1pPr>
            <a:lvl2pPr marL="812810" indent="0" algn="ctr" defTabSz="914400" rtl="0" eaLnBrk="1" latinLnBrk="0" hangingPunct="1">
              <a:lnSpc>
                <a:spcPct val="110000"/>
              </a:lnSpc>
              <a:spcBef>
                <a:spcPts val="500"/>
              </a:spcBef>
              <a:buFont typeface="Arial" panose="020B0604020202020204" pitchFamily="34" charset="0"/>
              <a:buNone/>
              <a:defRPr sz="3556" kern="1200">
                <a:solidFill>
                  <a:schemeClr val="tx1"/>
                </a:solidFill>
                <a:latin typeface="+mn-lt"/>
                <a:ea typeface="+mn-ea"/>
                <a:cs typeface="+mn-cs"/>
              </a:defRPr>
            </a:lvl2pPr>
            <a:lvl3pPr marL="1625620" indent="0" algn="ctr"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3pPr>
            <a:lvl4pPr marL="2438430"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4pPr>
            <a:lvl5pPr marL="3251241" indent="0" algn="ctr" defTabSz="914400" rtl="0" eaLnBrk="1" latinLnBrk="0" hangingPunct="1">
              <a:lnSpc>
                <a:spcPct val="110000"/>
              </a:lnSpc>
              <a:spcBef>
                <a:spcPts val="500"/>
              </a:spcBef>
              <a:buFont typeface="Arial" panose="020B0604020202020204" pitchFamily="34" charset="0"/>
              <a:buNone/>
              <a:defRPr sz="2844" kern="1200">
                <a:solidFill>
                  <a:schemeClr val="tx1"/>
                </a:solidFill>
                <a:latin typeface="+mn-lt"/>
                <a:ea typeface="+mn-ea"/>
                <a:cs typeface="+mn-cs"/>
              </a:defRPr>
            </a:lvl5pPr>
            <a:lvl6pPr marL="406405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6pPr>
            <a:lvl7pPr marL="487686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7pPr>
            <a:lvl8pPr marL="568967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8pPr>
            <a:lvl9pPr marL="6502481" indent="0" algn="ctr" defTabSz="914400" rtl="0" eaLnBrk="1" latinLnBrk="0" hangingPunct="1">
              <a:lnSpc>
                <a:spcPct val="90000"/>
              </a:lnSpc>
              <a:spcBef>
                <a:spcPts val="500"/>
              </a:spcBef>
              <a:buFont typeface="Arial" panose="020B0604020202020204" pitchFamily="34" charset="0"/>
              <a:buNone/>
              <a:defRPr sz="2844" kern="1200">
                <a:solidFill>
                  <a:schemeClr val="tx1"/>
                </a:solidFill>
                <a:latin typeface="+mn-lt"/>
                <a:ea typeface="+mn-ea"/>
                <a:cs typeface="+mn-cs"/>
              </a:defRPr>
            </a:lvl9pPr>
          </a:lstStyle>
          <a:p>
            <a:pPr marL="228600" indent="-228600">
              <a:lnSpc>
                <a:spcPct val="90000"/>
              </a:lnSpc>
              <a:spcAft>
                <a:spcPts val="1200"/>
              </a:spcAft>
              <a:buClrTx/>
              <a:buFont typeface="Arial" panose="020B0604020202020204" pitchFamily="34" charset="0"/>
              <a:buChar char="•"/>
            </a:pPr>
            <a:r>
              <a:rPr lang="en-US" sz="1700" b="1"/>
              <a:t>IA y </a:t>
            </a:r>
            <a:r>
              <a:rPr lang="en-US" sz="1700" b="1" err="1"/>
              <a:t>el</a:t>
            </a:r>
            <a:r>
              <a:rPr lang="en-US" sz="1700" b="1"/>
              <a:t> </a:t>
            </a:r>
            <a:r>
              <a:rPr lang="en-US" sz="1700" b="1" err="1"/>
              <a:t>aprendizaje</a:t>
            </a:r>
            <a:r>
              <a:rPr lang="en-US" sz="1700" b="1"/>
              <a:t> </a:t>
            </a:r>
            <a:r>
              <a:rPr lang="en-US" sz="1700" b="1" err="1"/>
              <a:t>automático</a:t>
            </a:r>
            <a:r>
              <a:rPr lang="en-US" sz="1700" b="1"/>
              <a:t>:  </a:t>
            </a:r>
            <a:r>
              <a:rPr lang="en-US" sz="1700"/>
              <a:t>resolver </a:t>
            </a:r>
            <a:r>
              <a:rPr lang="en-US" sz="1700" err="1"/>
              <a:t>problemas</a:t>
            </a:r>
            <a:r>
              <a:rPr lang="en-US" sz="1700"/>
              <a:t> </a:t>
            </a:r>
            <a:r>
              <a:rPr lang="en-US" sz="1700" err="1"/>
              <a:t>económicos</a:t>
            </a:r>
            <a:r>
              <a:rPr lang="en-US" sz="1700"/>
              <a:t> y </a:t>
            </a:r>
            <a:r>
              <a:rPr lang="en-US" sz="1700" err="1"/>
              <a:t>administrativos</a:t>
            </a:r>
            <a:r>
              <a:rPr lang="en-US" sz="1700"/>
              <a:t> de </a:t>
            </a:r>
            <a:r>
              <a:rPr lang="en-US" sz="1700" err="1"/>
              <a:t>una</a:t>
            </a:r>
            <a:r>
              <a:rPr lang="en-US" sz="1700"/>
              <a:t> </a:t>
            </a:r>
            <a:r>
              <a:rPr lang="en-US" sz="1700" err="1"/>
              <a:t>manera</a:t>
            </a:r>
            <a:r>
              <a:rPr lang="en-US" sz="1700"/>
              <a:t> mas </a:t>
            </a:r>
            <a:r>
              <a:rPr lang="en-US" sz="1700" err="1"/>
              <a:t>eficaz</a:t>
            </a:r>
            <a:r>
              <a:rPr lang="en-US" sz="1700"/>
              <a:t> y sin </a:t>
            </a:r>
            <a:r>
              <a:rPr lang="en-US" sz="1700" err="1"/>
              <a:t>margen</a:t>
            </a:r>
            <a:r>
              <a:rPr lang="en-US" sz="1700"/>
              <a:t> de error </a:t>
            </a:r>
          </a:p>
        </p:txBody>
      </p:sp>
      <p:pic>
        <p:nvPicPr>
          <p:cNvPr id="9" name="Imagen 8" descr="Pensar En Soluciones De Pensamiento Crítico Para Resolver Problemas Foco En  Nuevas Ideas Ilustración del Vector - Ilustración de hombre, creativo:  274467522">
            <a:extLst>
              <a:ext uri="{FF2B5EF4-FFF2-40B4-BE49-F238E27FC236}">
                <a16:creationId xmlns:a16="http://schemas.microsoft.com/office/drawing/2014/main" id="{B5B98AEC-A94F-8174-9B51-BCD3689586DD}"/>
              </a:ext>
            </a:extLst>
          </p:cNvPr>
          <p:cNvPicPr>
            <a:picLocks noChangeAspect="1"/>
          </p:cNvPicPr>
          <p:nvPr/>
        </p:nvPicPr>
        <p:blipFill>
          <a:blip r:embed="rId5"/>
          <a:stretch>
            <a:fillRect/>
          </a:stretch>
        </p:blipFill>
        <p:spPr>
          <a:xfrm>
            <a:off x="5378012" y="4218"/>
            <a:ext cx="2201261" cy="1577971"/>
          </a:xfrm>
          <a:prstGeom prst="rect">
            <a:avLst/>
          </a:prstGeom>
        </p:spPr>
      </p:pic>
      <p:pic>
        <p:nvPicPr>
          <p:cNvPr id="10" name="Imagen 9" descr="Las claves de un proyecto de investigación | UCALP">
            <a:extLst>
              <a:ext uri="{FF2B5EF4-FFF2-40B4-BE49-F238E27FC236}">
                <a16:creationId xmlns:a16="http://schemas.microsoft.com/office/drawing/2014/main" id="{A87EEF1C-2C02-1A0C-B477-BB4C9C404A88}"/>
              </a:ext>
            </a:extLst>
          </p:cNvPr>
          <p:cNvPicPr>
            <a:picLocks noChangeAspect="1"/>
          </p:cNvPicPr>
          <p:nvPr/>
        </p:nvPicPr>
        <p:blipFill>
          <a:blip r:embed="rId6"/>
          <a:stretch>
            <a:fillRect/>
          </a:stretch>
        </p:blipFill>
        <p:spPr>
          <a:xfrm>
            <a:off x="1131176" y="1322333"/>
            <a:ext cx="2743200" cy="1828800"/>
          </a:xfrm>
          <a:prstGeom prst="rect">
            <a:avLst/>
          </a:prstGeom>
        </p:spPr>
      </p:pic>
      <p:pic>
        <p:nvPicPr>
          <p:cNvPr id="11" name="Imagen 10" descr="AI Agents o Agentes de IA: qué son, componentes y qué tipos existen en la  inteligencia artificial">
            <a:extLst>
              <a:ext uri="{FF2B5EF4-FFF2-40B4-BE49-F238E27FC236}">
                <a16:creationId xmlns:a16="http://schemas.microsoft.com/office/drawing/2014/main" id="{4F8B69F2-A24D-1D2C-364F-704DD216B8A1}"/>
              </a:ext>
            </a:extLst>
          </p:cNvPr>
          <p:cNvPicPr>
            <a:picLocks noChangeAspect="1"/>
          </p:cNvPicPr>
          <p:nvPr/>
        </p:nvPicPr>
        <p:blipFill>
          <a:blip r:embed="rId7"/>
          <a:stretch>
            <a:fillRect/>
          </a:stretch>
        </p:blipFill>
        <p:spPr>
          <a:xfrm>
            <a:off x="5082409" y="3154396"/>
            <a:ext cx="2487010" cy="1633087"/>
          </a:xfrm>
          <a:prstGeom prst="rect">
            <a:avLst/>
          </a:prstGeom>
        </p:spPr>
      </p:pic>
    </p:spTree>
    <p:extLst>
      <p:ext uri="{BB962C8B-B14F-4D97-AF65-F5344CB8AC3E}">
        <p14:creationId xmlns:p14="http://schemas.microsoft.com/office/powerpoint/2010/main" val="225121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title"/>
          </p:nvPr>
        </p:nvSpPr>
        <p:spPr>
          <a:xfrm>
            <a:off x="77271" y="604544"/>
            <a:ext cx="3668409" cy="2397510"/>
          </a:xfrm>
          <a:prstGeom prst="rect">
            <a:avLst/>
          </a:prstGeom>
        </p:spPr>
        <p:txBody>
          <a:bodyPr spcFirstLastPara="1" vert="horz" lIns="91440" tIns="45720" rIns="91440" bIns="45720" rtlCol="0" anchor="b" anchorCtr="0">
            <a:normAutofit/>
          </a:bodyPr>
          <a:lstStyle/>
          <a:p>
            <a:pPr>
              <a:spcBef>
                <a:spcPct val="0"/>
              </a:spcBef>
            </a:pPr>
            <a:r>
              <a:rPr lang="en-US" sz="4100" b="1" err="1"/>
              <a:t>Fases</a:t>
            </a:r>
            <a:r>
              <a:rPr lang="en-US" sz="4100" b="1"/>
              <a:t> de la </a:t>
            </a:r>
            <a:r>
              <a:rPr lang="en-US" sz="4100" b="1" err="1"/>
              <a:t>investigación</a:t>
            </a:r>
            <a:r>
              <a:rPr lang="en-US" sz="4100" b="1"/>
              <a:t> de </a:t>
            </a:r>
            <a:r>
              <a:rPr lang="en-US" sz="4100" b="1" err="1"/>
              <a:t>operaciones</a:t>
            </a:r>
            <a:r>
              <a:rPr lang="en-US" sz="4100" b="1"/>
              <a:t> </a:t>
            </a:r>
          </a:p>
        </p:txBody>
      </p:sp>
      <p:sp>
        <p:nvSpPr>
          <p:cNvPr id="6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1796796"/>
            <a:ext cx="3182691" cy="13716"/>
          </a:xfrm>
          <a:custGeom>
            <a:avLst/>
            <a:gdLst>
              <a:gd name="connsiteX0" fmla="*/ 0 w 3182691"/>
              <a:gd name="connsiteY0" fmla="*/ 0 h 13716"/>
              <a:gd name="connsiteX1" fmla="*/ 636538 w 3182691"/>
              <a:gd name="connsiteY1" fmla="*/ 0 h 13716"/>
              <a:gd name="connsiteX2" fmla="*/ 1273076 w 3182691"/>
              <a:gd name="connsiteY2" fmla="*/ 0 h 13716"/>
              <a:gd name="connsiteX3" fmla="*/ 1909615 w 3182691"/>
              <a:gd name="connsiteY3" fmla="*/ 0 h 13716"/>
              <a:gd name="connsiteX4" fmla="*/ 2482499 w 3182691"/>
              <a:gd name="connsiteY4" fmla="*/ 0 h 13716"/>
              <a:gd name="connsiteX5" fmla="*/ 3182691 w 3182691"/>
              <a:gd name="connsiteY5" fmla="*/ 0 h 13716"/>
              <a:gd name="connsiteX6" fmla="*/ 3182691 w 3182691"/>
              <a:gd name="connsiteY6" fmla="*/ 13716 h 13716"/>
              <a:gd name="connsiteX7" fmla="*/ 2609807 w 3182691"/>
              <a:gd name="connsiteY7" fmla="*/ 13716 h 13716"/>
              <a:gd name="connsiteX8" fmla="*/ 2068749 w 3182691"/>
              <a:gd name="connsiteY8" fmla="*/ 13716 h 13716"/>
              <a:gd name="connsiteX9" fmla="*/ 1432211 w 3182691"/>
              <a:gd name="connsiteY9" fmla="*/ 13716 h 13716"/>
              <a:gd name="connsiteX10" fmla="*/ 859327 w 3182691"/>
              <a:gd name="connsiteY10" fmla="*/ 13716 h 13716"/>
              <a:gd name="connsiteX11" fmla="*/ 0 w 3182691"/>
              <a:gd name="connsiteY11" fmla="*/ 13716 h 13716"/>
              <a:gd name="connsiteX12" fmla="*/ 0 w 3182691"/>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C1A732F4-8598-4B43-9867-DF9B1CF5A8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020" y="423884"/>
            <a:ext cx="1442131" cy="759602"/>
          </a:xfrm>
          <a:prstGeom prst="rect">
            <a:avLst/>
          </a:prstGeom>
        </p:spPr>
      </p:pic>
      <p:pic>
        <p:nvPicPr>
          <p:cNvPr id="2" name="Imagen 1" descr="Gráfico&#10;&#10;Descripción generada automáticamente">
            <a:extLst>
              <a:ext uri="{FF2B5EF4-FFF2-40B4-BE49-F238E27FC236}">
                <a16:creationId xmlns:a16="http://schemas.microsoft.com/office/drawing/2014/main" id="{B6B8262A-40DF-5D92-33D0-3649B94BB082}"/>
              </a:ext>
            </a:extLst>
          </p:cNvPr>
          <p:cNvPicPr>
            <a:picLocks noChangeAspect="1"/>
          </p:cNvPicPr>
          <p:nvPr/>
        </p:nvPicPr>
        <p:blipFill>
          <a:blip r:embed="rId4"/>
          <a:stretch>
            <a:fillRect/>
          </a:stretch>
        </p:blipFill>
        <p:spPr>
          <a:xfrm>
            <a:off x="3766304" y="1"/>
            <a:ext cx="5329319" cy="5143499"/>
          </a:xfrm>
          <a:prstGeom prst="rect">
            <a:avLst/>
          </a:prstGeom>
        </p:spPr>
      </p:pic>
    </p:spTree>
    <p:extLst>
      <p:ext uri="{BB962C8B-B14F-4D97-AF65-F5344CB8AC3E}">
        <p14:creationId xmlns:p14="http://schemas.microsoft.com/office/powerpoint/2010/main" val="407894379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Presentación en pantalla (16:9)</PresentationFormat>
  <Slides>23</Slides>
  <Notes>13</Notes>
  <HiddenSlides>0</HiddenSlide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AccentBoxVTI</vt:lpstr>
      <vt:lpstr>Presentación de PowerPoint</vt:lpstr>
      <vt:lpstr>Presentación de PowerPoint</vt:lpstr>
      <vt:lpstr>¿De donde surgió?</vt:lpstr>
      <vt:lpstr>Aplicación a la administración </vt:lpstr>
      <vt:lpstr>CARACTERíSTICAS </vt:lpstr>
      <vt:lpstr>Presentación de PowerPoint</vt:lpstr>
      <vt:lpstr>Presentación de PowerPoint</vt:lpstr>
      <vt:lpstr>Presentación de PowerPoint</vt:lpstr>
      <vt:lpstr>Fases de la investigación de operaciones </vt:lpstr>
      <vt:lpstr>Teorías Utilizadas en la escuela de Matemáticas de la Administración </vt:lpstr>
      <vt:lpstr>Teoria de los Grafos: Esta teoría tiene diversas aplicasiones, y es empleada para mejorar logaritmos relacionados con busquedas, procesos y otros flujos que formen parte de una dinamica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Udenar</dc:creator>
  <cp:revision>19</cp:revision>
  <dcterms:modified xsi:type="dcterms:W3CDTF">2024-10-29T02:48:24Z</dcterms:modified>
</cp:coreProperties>
</file>