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51117500" cy="32918400"/>
  <p:notesSz cx="6858000" cy="9144000"/>
  <p:embeddedFontLst>
    <p:embeddedFont>
      <p:font typeface="Glacial Indifference Bold" charset="1" panose="00000800000000000000"/>
      <p:regular r:id="rId36"/>
    </p:embeddedFont>
    <p:embeddedFont>
      <p:font typeface="Canva Sans" charset="1" panose="020B0503030501040103"/>
      <p:regular r:id="rId37"/>
    </p:embeddedFont>
    <p:embeddedFont>
      <p:font typeface="Arimo" charset="1" panose="020B0604020202020204"/>
      <p:regular r:id="rId38"/>
    </p:embeddedFont>
    <p:embeddedFont>
      <p:font typeface="Open Sans" charset="1" panose="020B0606030504020204"/>
      <p:regular r:id="rId39"/>
    </p:embeddedFont>
    <p:embeddedFont>
      <p:font typeface="Open Sans Bold" charset="1" panose="020B0806030504020204"/>
      <p:regular r:id="rId40"/>
    </p:embeddedFont>
    <p:embeddedFont>
      <p:font typeface="Glacial Indifference" charset="1" panose="00000000000000000000"/>
      <p:regular r:id="rId41"/>
    </p:embeddedFont>
    <p:embeddedFont>
      <p:font typeface="Recoleta Bold" charset="1" panose="00000800000000000000"/>
      <p:regular r:id="rId42"/>
    </p:embeddedFont>
    <p:embeddedFont>
      <p:font typeface="Skillet Condensed" charset="1" panose="0000000000000000000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11.png" Type="http://schemas.openxmlformats.org/officeDocument/2006/relationships/image"/><Relationship Id="rId12" Target="../media/image22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8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3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8.jpeg" Type="http://schemas.openxmlformats.org/officeDocument/2006/relationships/image"/><Relationship Id="rId13" Target="../media/image19.jpeg" Type="http://schemas.openxmlformats.org/officeDocument/2006/relationships/image"/><Relationship Id="rId14" Target="../media/image11.png" Type="http://schemas.openxmlformats.org/officeDocument/2006/relationships/image"/><Relationship Id="rId15" Target="../media/image26.png" Type="http://schemas.openxmlformats.org/officeDocument/2006/relationships/image"/><Relationship Id="rId16" Target="../media/image27.svg" Type="http://schemas.openxmlformats.org/officeDocument/2006/relationships/image"/><Relationship Id="rId17" Target="../media/image28.png" Type="http://schemas.openxmlformats.org/officeDocument/2006/relationships/image"/><Relationship Id="rId18" Target="../media/image29.svg" Type="http://schemas.openxmlformats.org/officeDocument/2006/relationships/image"/><Relationship Id="rId19" Target="../media/image30.png" Type="http://schemas.openxmlformats.org/officeDocument/2006/relationships/image"/><Relationship Id="rId2" Target="../media/image24.png" Type="http://schemas.openxmlformats.org/officeDocument/2006/relationships/image"/><Relationship Id="rId20" Target="../media/image31.svg" Type="http://schemas.openxmlformats.org/officeDocument/2006/relationships/image"/><Relationship Id="rId21" Target="../media/image32.png" Type="http://schemas.openxmlformats.org/officeDocument/2006/relationships/image"/><Relationship Id="rId22" Target="../media/image33.svg" Type="http://schemas.openxmlformats.org/officeDocument/2006/relationships/image"/><Relationship Id="rId23" Target="../media/image34.png" Type="http://schemas.openxmlformats.org/officeDocument/2006/relationships/image"/><Relationship Id="rId24" Target="../media/image35.svg" Type="http://schemas.openxmlformats.org/officeDocument/2006/relationships/image"/><Relationship Id="rId25" Target="../media/image36.png" Type="http://schemas.openxmlformats.org/officeDocument/2006/relationships/image"/><Relationship Id="rId3" Target="../media/image2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37.jpeg" Type="http://schemas.openxmlformats.org/officeDocument/2006/relationships/image"/><Relationship Id="rId14" Target="https://www.youtube.com/watch?v=DaDM3_-_T30" TargetMode="External" Type="http://schemas.openxmlformats.org/officeDocument/2006/relationships/video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3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4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4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4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11.png" Type="http://schemas.openxmlformats.org/officeDocument/2006/relationships/image"/><Relationship Id="rId15" Target="../media/image45.png" Type="http://schemas.openxmlformats.org/officeDocument/2006/relationships/image"/><Relationship Id="rId16" Target="../media/image46.svg" Type="http://schemas.openxmlformats.org/officeDocument/2006/relationships/image"/><Relationship Id="rId17" Target="../media/image47.png" Type="http://schemas.openxmlformats.org/officeDocument/2006/relationships/image"/><Relationship Id="rId18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11.png" Type="http://schemas.openxmlformats.org/officeDocument/2006/relationships/image"/><Relationship Id="rId13" Target="../media/image49.png" Type="http://schemas.openxmlformats.org/officeDocument/2006/relationships/image"/><Relationship Id="rId14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1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7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png" Type="http://schemas.openxmlformats.org/officeDocument/2006/relationships/image"/><Relationship Id="rId9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6744" y="2704057"/>
            <a:ext cx="46252085" cy="25843353"/>
          </a:xfrm>
          <a:custGeom>
            <a:avLst/>
            <a:gdLst/>
            <a:ahLst/>
            <a:cxnLst/>
            <a:rect r="r" b="b" t="t" l="l"/>
            <a:pathLst>
              <a:path h="25843353" w="46252085">
                <a:moveTo>
                  <a:pt x="0" y="0"/>
                </a:moveTo>
                <a:lnTo>
                  <a:pt x="46252085" y="0"/>
                </a:lnTo>
                <a:lnTo>
                  <a:pt x="46252085" y="25843352"/>
                </a:lnTo>
                <a:lnTo>
                  <a:pt x="0" y="25843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205389" y="7047994"/>
            <a:ext cx="13134175" cy="4066543"/>
          </a:xfrm>
          <a:custGeom>
            <a:avLst/>
            <a:gdLst/>
            <a:ahLst/>
            <a:cxnLst/>
            <a:rect r="r" b="b" t="t" l="l"/>
            <a:pathLst>
              <a:path h="4066543" w="13134175">
                <a:moveTo>
                  <a:pt x="0" y="0"/>
                </a:moveTo>
                <a:lnTo>
                  <a:pt x="13134176" y="0"/>
                </a:lnTo>
                <a:lnTo>
                  <a:pt x="13134176" y="4066542"/>
                </a:lnTo>
                <a:lnTo>
                  <a:pt x="0" y="4066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88383">
            <a:off x="31362626" y="28803386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6"/>
                </a:lnTo>
                <a:lnTo>
                  <a:pt x="0" y="25477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7789" b="-998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213680" y="3560993"/>
            <a:ext cx="45981756" cy="26080419"/>
            <a:chOff x="0" y="0"/>
            <a:chExt cx="6428188" cy="36460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EXPANSION Y APLICACION DEL MODELO TAYLORISTA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148047" y="16512199"/>
            <a:ext cx="8256287" cy="11940893"/>
          </a:xfrm>
          <a:custGeom>
            <a:avLst/>
            <a:gdLst/>
            <a:ahLst/>
            <a:cxnLst/>
            <a:rect r="r" b="b" t="t" l="l"/>
            <a:pathLst>
              <a:path h="11940893" w="8256287">
                <a:moveTo>
                  <a:pt x="0" y="0"/>
                </a:moveTo>
                <a:lnTo>
                  <a:pt x="8256287" y="0"/>
                </a:lnTo>
                <a:lnTo>
                  <a:pt x="8256287" y="11940893"/>
                </a:lnTo>
                <a:lnTo>
                  <a:pt x="0" y="11940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19" t="0" r="-619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3032" r="0" b="-1303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5062556" y="19787213"/>
            <a:ext cx="14297514" cy="5390866"/>
          </a:xfrm>
          <a:custGeom>
            <a:avLst/>
            <a:gdLst/>
            <a:ahLst/>
            <a:cxnLst/>
            <a:rect r="r" b="b" t="t" l="l"/>
            <a:pathLst>
              <a:path h="5390866" w="14297514">
                <a:moveTo>
                  <a:pt x="0" y="0"/>
                </a:moveTo>
                <a:lnTo>
                  <a:pt x="14297514" y="0"/>
                </a:lnTo>
                <a:lnTo>
                  <a:pt x="14297514" y="5390866"/>
                </a:lnTo>
                <a:lnTo>
                  <a:pt x="0" y="5390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923367" y="10990776"/>
            <a:ext cx="37498935" cy="5376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38"/>
              </a:lnSpc>
            </a:pPr>
            <a:r>
              <a:rPr lang="en-US" sz="102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Otro gran exponente de la aplicación de la Administración Científica fue Henry Ford, quien implementó estos principios en la industria automotriz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213680" y="3560993"/>
            <a:ext cx="45981756" cy="26080419"/>
            <a:chOff x="0" y="0"/>
            <a:chExt cx="6428188" cy="36460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EXPANSION Y APLICACION DEL MODELO TAYLORISTA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9628536" y="12811893"/>
            <a:ext cx="16002677" cy="12657671"/>
          </a:xfrm>
          <a:custGeom>
            <a:avLst/>
            <a:gdLst/>
            <a:ahLst/>
            <a:cxnLst/>
            <a:rect r="r" b="b" t="t" l="l"/>
            <a:pathLst>
              <a:path h="12657671" w="16002677">
                <a:moveTo>
                  <a:pt x="0" y="0"/>
                </a:moveTo>
                <a:lnTo>
                  <a:pt x="16002677" y="0"/>
                </a:lnTo>
                <a:lnTo>
                  <a:pt x="16002677" y="12657671"/>
                </a:lnTo>
                <a:lnTo>
                  <a:pt x="0" y="12657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93" t="0" r="-1193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692258" y="12347844"/>
            <a:ext cx="21441820" cy="1310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24"/>
              </a:lnSpc>
            </a:pPr>
            <a:r>
              <a:rPr lang="en-US" sz="105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Además de Ford, otros investigadores como Frank y Lillian Gilbreth perfeccionaron el enfoque taylorista mediante estudios sobre la reducción de movimientos innecesarios en el trabajo. (Therbligs)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213680" y="3560993"/>
            <a:ext cx="45981756" cy="26080419"/>
            <a:chOff x="0" y="0"/>
            <a:chExt cx="6428188" cy="36460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141042" y="6394416"/>
            <a:ext cx="4159073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RELEVANCIA HISTORICA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14925" y="14261484"/>
            <a:ext cx="42090825" cy="933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97"/>
              </a:lnSpc>
            </a:pPr>
            <a:r>
              <a:rPr lang="en-US" sz="75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revolucionó la gestión empresarial al racionalizar el trabajo y optimizar procesos. Hoy sigue vigente, potenciada por tecnologías como el análisis de datos, la inteligencia artificial y la robótica, permitiendo una optimización más precisa.</a:t>
            </a:r>
          </a:p>
          <a:p>
            <a:pPr algn="ctr">
              <a:lnSpc>
                <a:spcPts val="10597"/>
              </a:lnSpc>
            </a:pPr>
          </a:p>
          <a:p>
            <a:pPr algn="ctr">
              <a:lnSpc>
                <a:spcPts val="10597"/>
              </a:lnSpc>
            </a:pPr>
          </a:p>
          <a:p>
            <a:pPr algn="ctr">
              <a:lnSpc>
                <a:spcPts val="10597"/>
              </a:lnSpc>
            </a:pPr>
          </a:p>
          <a:p>
            <a:pPr algn="ctr">
              <a:lnSpc>
                <a:spcPts val="10597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569459" y="3616576"/>
            <a:ext cx="45981756" cy="26080419"/>
            <a:chOff x="0" y="0"/>
            <a:chExt cx="6428188" cy="36460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267187" y="66098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MOVIMIENTOS FUNDAMENTALES THERBLIGS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23367" y="14975843"/>
            <a:ext cx="40613264" cy="6650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41"/>
              </a:lnSpc>
            </a:pPr>
            <a:r>
              <a:rPr lang="en-US" sz="945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movimientos fundamentales (17) se usan para analizar y mejorar procesos productivos, permitiendo identificar y optimizar aquellos innecesarios para aumentar la eficiencia</a:t>
            </a:r>
          </a:p>
          <a:p>
            <a:pPr algn="ctr">
              <a:lnSpc>
                <a:spcPts val="13241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569459" y="3616576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MOVIMIENTOS FUNDAMENTALES THERBLIGS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480081" y="12574808"/>
            <a:ext cx="20582476" cy="14150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67"/>
              </a:lnSpc>
            </a:pP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</a:t>
            </a: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 transporte se dividen en cuatro subcategorías:</a:t>
            </a:r>
          </a:p>
          <a:p>
            <a:pPr algn="ctr">
              <a:lnSpc>
                <a:spcPts val="14067"/>
              </a:lnSpc>
            </a:pPr>
          </a:p>
          <a:p>
            <a:pPr algn="ctr" marL="2169374" indent="-1084687" lvl="1">
              <a:lnSpc>
                <a:spcPts val="14067"/>
              </a:lnSpc>
              <a:buFont typeface="Arial"/>
              <a:buChar char="•"/>
            </a:pP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 posición.</a:t>
            </a:r>
          </a:p>
          <a:p>
            <a:pPr algn="ctr" marL="2169374" indent="-1084687" lvl="1">
              <a:lnSpc>
                <a:spcPts val="14067"/>
              </a:lnSpc>
              <a:buFont typeface="Arial"/>
              <a:buChar char="•"/>
            </a:pP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 dirección.</a:t>
            </a:r>
          </a:p>
          <a:p>
            <a:pPr algn="ctr" marL="2169374" indent="-1084687" lvl="1">
              <a:lnSpc>
                <a:spcPts val="14067"/>
              </a:lnSpc>
              <a:buFont typeface="Arial"/>
              <a:buChar char="•"/>
            </a:pP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Transbordar.</a:t>
            </a:r>
          </a:p>
          <a:p>
            <a:pPr algn="ctr" marL="2169374" indent="-1084687" lvl="1">
              <a:lnSpc>
                <a:spcPts val="14067"/>
              </a:lnSpc>
              <a:buFont typeface="Arial"/>
              <a:buChar char="•"/>
            </a:pPr>
            <a:r>
              <a:rPr lang="en-US" sz="1004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Sostener.</a:t>
            </a:r>
          </a:p>
          <a:p>
            <a:pPr algn="ctr">
              <a:lnSpc>
                <a:spcPts val="1369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7727866" y="14972450"/>
            <a:ext cx="19740964" cy="1149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35"/>
              </a:lnSpc>
            </a:pPr>
            <a:r>
              <a:rPr lang="en-US" sz="9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</a:t>
            </a:r>
            <a:r>
              <a:rPr lang="en-US" sz="9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 búsqueda se dividen en tres subcategorías:</a:t>
            </a:r>
          </a:p>
          <a:p>
            <a:pPr algn="ctr">
              <a:lnSpc>
                <a:spcPts val="13035"/>
              </a:lnSpc>
            </a:pPr>
          </a:p>
          <a:p>
            <a:pPr algn="ctr" marL="2010250" indent="-1005125" lvl="1">
              <a:lnSpc>
                <a:spcPts val="13035"/>
              </a:lnSpc>
              <a:buFont typeface="Arial"/>
              <a:buChar char="•"/>
            </a:pPr>
            <a:r>
              <a:rPr lang="en-US" sz="9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Buscar.</a:t>
            </a:r>
          </a:p>
          <a:p>
            <a:pPr algn="ctr" marL="2010250" indent="-1005125" lvl="1">
              <a:lnSpc>
                <a:spcPts val="13035"/>
              </a:lnSpc>
              <a:buFont typeface="Arial"/>
              <a:buChar char="•"/>
            </a:pPr>
            <a:r>
              <a:rPr lang="en-US" sz="9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Seleccionar.</a:t>
            </a:r>
          </a:p>
          <a:p>
            <a:pPr algn="ctr" marL="2010250" indent="-1005125" lvl="1">
              <a:lnSpc>
                <a:spcPts val="13035"/>
              </a:lnSpc>
              <a:buFont typeface="Arial"/>
              <a:buChar char="•"/>
            </a:pPr>
            <a:r>
              <a:rPr lang="en-US" sz="9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Preparar</a:t>
            </a:r>
          </a:p>
          <a:p>
            <a:pPr algn="ctr">
              <a:lnSpc>
                <a:spcPts val="13035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071678" y="26470936"/>
            <a:ext cx="46479537" cy="3226058"/>
          </a:xfrm>
          <a:custGeom>
            <a:avLst/>
            <a:gdLst/>
            <a:ahLst/>
            <a:cxnLst/>
            <a:rect r="r" b="b" t="t" l="l"/>
            <a:pathLst>
              <a:path h="3226058" w="46479537">
                <a:moveTo>
                  <a:pt x="0" y="0"/>
                </a:moveTo>
                <a:lnTo>
                  <a:pt x="46479538" y="0"/>
                </a:lnTo>
                <a:lnTo>
                  <a:pt x="46479538" y="3226059"/>
                </a:lnTo>
                <a:lnTo>
                  <a:pt x="0" y="32260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MOVIMIENTOS FUNDAMENTALES THERBLIGS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067405" y="14443706"/>
            <a:ext cx="8998258" cy="12450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403768" indent="-1201884" lvl="1">
              <a:lnSpc>
                <a:spcPts val="15587"/>
              </a:lnSpc>
              <a:buFont typeface="Arial"/>
              <a:buChar char="•"/>
            </a:pPr>
            <a:r>
              <a:rPr lang="en-US" sz="111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Separar.</a:t>
            </a:r>
          </a:p>
          <a:p>
            <a:pPr algn="ctr" marL="2403768" indent="-1201884" lvl="1">
              <a:lnSpc>
                <a:spcPts val="15587"/>
              </a:lnSpc>
              <a:buFont typeface="Arial"/>
              <a:buChar char="•"/>
            </a:pPr>
            <a:r>
              <a:rPr lang="en-US" sz="111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Sujetar.</a:t>
            </a:r>
          </a:p>
          <a:p>
            <a:pPr algn="ctr" marL="2403768" indent="-1201884" lvl="1">
              <a:lnSpc>
                <a:spcPts val="15587"/>
              </a:lnSpc>
              <a:buFont typeface="Arial"/>
              <a:buChar char="•"/>
            </a:pPr>
            <a:r>
              <a:rPr lang="en-US" sz="111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Agarrar.</a:t>
            </a:r>
          </a:p>
          <a:p>
            <a:pPr algn="ctr" marL="2403768" indent="-1201884" lvl="1">
              <a:lnSpc>
                <a:spcPts val="15587"/>
              </a:lnSpc>
              <a:buFont typeface="Arial"/>
              <a:buChar char="•"/>
            </a:pPr>
            <a:r>
              <a:rPr lang="en-US" sz="111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Sostener.</a:t>
            </a:r>
          </a:p>
          <a:p>
            <a:pPr algn="ctr" marL="2403768" indent="-1201884" lvl="1">
              <a:lnSpc>
                <a:spcPts val="15587"/>
              </a:lnSpc>
              <a:buFont typeface="Arial"/>
              <a:buChar char="•"/>
            </a:pPr>
            <a:r>
              <a:rPr lang="en-US" sz="111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Usar.</a:t>
            </a:r>
          </a:p>
          <a:p>
            <a:pPr algn="ctr">
              <a:lnSpc>
                <a:spcPts val="10207"/>
              </a:lnSpc>
            </a:pPr>
          </a:p>
          <a:p>
            <a:pPr algn="ctr">
              <a:lnSpc>
                <a:spcPts val="10207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067405" y="11046513"/>
            <a:ext cx="34309955" cy="1718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88"/>
              </a:lnSpc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Los </a:t>
            </a: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 transformación se dividen en diez subcategorías: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902200" y="14595661"/>
            <a:ext cx="10384250" cy="10638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Ens</a:t>
            </a: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amblar.</a:t>
            </a:r>
          </a:p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Inspeccionar.</a:t>
            </a:r>
          </a:p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Controlar.</a:t>
            </a:r>
          </a:p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Posicionar.</a:t>
            </a:r>
          </a:p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Desmontar.</a:t>
            </a:r>
          </a:p>
          <a:p>
            <a:pPr algn="ctr">
              <a:lnSpc>
                <a:spcPts val="14088"/>
              </a:lnSpc>
            </a:pP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698298" y="8220932"/>
            <a:ext cx="8862226" cy="12030171"/>
          </a:xfrm>
          <a:custGeom>
            <a:avLst/>
            <a:gdLst/>
            <a:ahLst/>
            <a:cxnLst/>
            <a:rect r="r" b="b" t="t" l="l"/>
            <a:pathLst>
              <a:path h="12030171" w="8862226">
                <a:moveTo>
                  <a:pt x="0" y="0"/>
                </a:moveTo>
                <a:lnTo>
                  <a:pt x="8862226" y="0"/>
                </a:lnTo>
                <a:lnTo>
                  <a:pt x="8862226" y="12030171"/>
                </a:lnTo>
                <a:lnTo>
                  <a:pt x="0" y="1203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27789" b="-998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3334042" y="3904488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VENTAJAS DE LA ADMINISTRACION CIENTIFICA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3032" r="0" b="-13032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154291" y="9233719"/>
            <a:ext cx="6853987" cy="17706747"/>
          </a:xfrm>
          <a:custGeom>
            <a:avLst/>
            <a:gdLst/>
            <a:ahLst/>
            <a:cxnLst/>
            <a:rect r="r" b="b" t="t" l="l"/>
            <a:pathLst>
              <a:path h="17706747" w="6853987">
                <a:moveTo>
                  <a:pt x="0" y="0"/>
                </a:moveTo>
                <a:lnTo>
                  <a:pt x="6853986" y="0"/>
                </a:lnTo>
                <a:lnTo>
                  <a:pt x="6853986" y="17706747"/>
                </a:lnTo>
                <a:lnTo>
                  <a:pt x="0" y="177067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403119" y="9753863"/>
            <a:ext cx="9970161" cy="13534155"/>
          </a:xfrm>
          <a:custGeom>
            <a:avLst/>
            <a:gdLst/>
            <a:ahLst/>
            <a:cxnLst/>
            <a:rect r="r" b="b" t="t" l="l"/>
            <a:pathLst>
              <a:path h="13534155" w="9970161">
                <a:moveTo>
                  <a:pt x="0" y="0"/>
                </a:moveTo>
                <a:lnTo>
                  <a:pt x="9970161" y="0"/>
                </a:lnTo>
                <a:lnTo>
                  <a:pt x="9970161" y="13534155"/>
                </a:lnTo>
                <a:lnTo>
                  <a:pt x="0" y="135341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951133" y="9233719"/>
            <a:ext cx="6853987" cy="17706747"/>
          </a:xfrm>
          <a:custGeom>
            <a:avLst/>
            <a:gdLst/>
            <a:ahLst/>
            <a:cxnLst/>
            <a:rect r="r" b="b" t="t" l="l"/>
            <a:pathLst>
              <a:path h="17706747" w="6853987">
                <a:moveTo>
                  <a:pt x="0" y="0"/>
                </a:moveTo>
                <a:lnTo>
                  <a:pt x="6853987" y="0"/>
                </a:lnTo>
                <a:lnTo>
                  <a:pt x="6853987" y="17706747"/>
                </a:lnTo>
                <a:lnTo>
                  <a:pt x="0" y="177067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5295169" y="16166764"/>
            <a:ext cx="11980987" cy="4752458"/>
          </a:xfrm>
          <a:custGeom>
            <a:avLst/>
            <a:gdLst/>
            <a:ahLst/>
            <a:cxnLst/>
            <a:rect r="r" b="b" t="t" l="l"/>
            <a:pathLst>
              <a:path h="4752458" w="11980987">
                <a:moveTo>
                  <a:pt x="0" y="0"/>
                </a:moveTo>
                <a:lnTo>
                  <a:pt x="11980988" y="0"/>
                </a:lnTo>
                <a:lnTo>
                  <a:pt x="11980988" y="4752458"/>
                </a:lnTo>
                <a:lnTo>
                  <a:pt x="0" y="475245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349517" y="15239130"/>
            <a:ext cx="6685481" cy="6733175"/>
          </a:xfrm>
          <a:custGeom>
            <a:avLst/>
            <a:gdLst/>
            <a:ahLst/>
            <a:cxnLst/>
            <a:rect r="r" b="b" t="t" l="l"/>
            <a:pathLst>
              <a:path h="6733175" w="6685481">
                <a:moveTo>
                  <a:pt x="0" y="0"/>
                </a:moveTo>
                <a:lnTo>
                  <a:pt x="6685481" y="0"/>
                </a:lnTo>
                <a:lnTo>
                  <a:pt x="6685481" y="6733174"/>
                </a:lnTo>
                <a:lnTo>
                  <a:pt x="0" y="673317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368263" y="16042939"/>
            <a:ext cx="5546725" cy="3191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4"/>
              </a:lnSpc>
            </a:pPr>
            <a:r>
              <a:rPr lang="en-US" sz="60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Metodo de </a:t>
            </a:r>
          </a:p>
          <a:p>
            <a:pPr algn="ctr">
              <a:lnSpc>
                <a:spcPts val="8504"/>
              </a:lnSpc>
            </a:pPr>
            <a:r>
              <a:rPr lang="en-US" sz="60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trabajo determinado</a:t>
            </a:r>
          </a:p>
        </p:txBody>
      </p:sp>
      <p:sp>
        <p:nvSpPr>
          <p:cNvPr name="AutoShape 26" id="26"/>
          <p:cNvSpPr/>
          <p:nvPr/>
        </p:nvSpPr>
        <p:spPr>
          <a:xfrm>
            <a:off x="9140355" y="19237071"/>
            <a:ext cx="1463252" cy="0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7" id="27"/>
          <p:cNvSpPr/>
          <p:nvPr/>
        </p:nvSpPr>
        <p:spPr>
          <a:xfrm>
            <a:off x="16985117" y="19289459"/>
            <a:ext cx="1463252" cy="0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>
            <a:off x="27432000" y="19184684"/>
            <a:ext cx="1463252" cy="0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9" id="29"/>
          <p:cNvSpPr/>
          <p:nvPr/>
        </p:nvSpPr>
        <p:spPr>
          <a:xfrm>
            <a:off x="35798700" y="19184684"/>
            <a:ext cx="1463252" cy="0"/>
          </a:xfrm>
          <a:prstGeom prst="line">
            <a:avLst/>
          </a:prstGeom>
          <a:ln cap="flat" w="1047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30" id="30"/>
          <p:cNvSpPr/>
          <p:nvPr/>
        </p:nvSpPr>
        <p:spPr>
          <a:xfrm flipH="false" flipV="false" rot="1448206">
            <a:off x="36869999" y="21295558"/>
            <a:ext cx="9007819" cy="5900122"/>
          </a:xfrm>
          <a:custGeom>
            <a:avLst/>
            <a:gdLst/>
            <a:ahLst/>
            <a:cxnLst/>
            <a:rect r="r" b="b" t="t" l="l"/>
            <a:pathLst>
              <a:path h="5900122" w="9007819">
                <a:moveTo>
                  <a:pt x="0" y="0"/>
                </a:moveTo>
                <a:lnTo>
                  <a:pt x="9007820" y="0"/>
                </a:lnTo>
                <a:lnTo>
                  <a:pt x="9007820" y="5900121"/>
                </a:lnTo>
                <a:lnTo>
                  <a:pt x="0" y="590012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8103789" y="17042737"/>
            <a:ext cx="6834813" cy="6245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7"/>
              </a:lnSpc>
            </a:pPr>
            <a:r>
              <a:rPr lang="en-US" sz="88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Estándar </a:t>
            </a:r>
          </a:p>
          <a:p>
            <a:pPr algn="ctr">
              <a:lnSpc>
                <a:spcPts val="12437"/>
              </a:lnSpc>
            </a:pPr>
            <a:r>
              <a:rPr lang="en-US" sz="88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 producción</a:t>
            </a:r>
          </a:p>
          <a:p>
            <a:pPr algn="ctr">
              <a:lnSpc>
                <a:spcPts val="12437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7682307" y="10172826"/>
            <a:ext cx="5797953" cy="529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0"/>
              </a:lnSpc>
            </a:pPr>
            <a:r>
              <a:rPr lang="en-US" sz="75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 de incentivo salarial</a:t>
            </a:r>
          </a:p>
          <a:p>
            <a:pPr algn="ctr">
              <a:lnSpc>
                <a:spcPts val="1055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27837890" y="16711058"/>
            <a:ext cx="5189915" cy="3540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Supervision funcional</a:t>
            </a:r>
          </a:p>
          <a:p>
            <a:pPr algn="ctr">
              <a:lnSpc>
                <a:spcPts val="9444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28127364" y="21513096"/>
            <a:ext cx="4610967" cy="3139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sz="59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Condiciones ambientales de trabajo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6183994" y="17308986"/>
            <a:ext cx="5189915" cy="234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Máxima</a:t>
            </a:r>
          </a:p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eficiencia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373909" y="17058629"/>
            <a:ext cx="5189915" cy="3540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Mayor ganancia</a:t>
            </a:r>
          </a:p>
          <a:p>
            <a:pPr algn="ctr">
              <a:lnSpc>
                <a:spcPts val="9444"/>
              </a:lnSpc>
            </a:pPr>
          </a:p>
        </p:txBody>
      </p:sp>
      <p:sp>
        <p:nvSpPr>
          <p:cNvPr name="TextBox 37" id="37"/>
          <p:cNvSpPr txBox="true"/>
          <p:nvPr/>
        </p:nvSpPr>
        <p:spPr>
          <a:xfrm rot="0">
            <a:off x="11139835" y="10562927"/>
            <a:ext cx="4476582" cy="429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7"/>
              </a:lnSpc>
            </a:pPr>
            <a:r>
              <a:rPr lang="en-US" sz="60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Selección científica del trabajador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122772" y="21537634"/>
            <a:ext cx="5546725" cy="2298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6"/>
              </a:lnSpc>
            </a:pPr>
            <a:r>
              <a:rPr lang="en-US" sz="66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Ley de la fatiga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446951" y="17005633"/>
            <a:ext cx="5741412" cy="3095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7"/>
              </a:lnSpc>
            </a:pPr>
            <a:r>
              <a:rPr lang="en-US" sz="590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 de tiempos y movimientos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9053968" y="23011611"/>
            <a:ext cx="5189915" cy="234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Ingeniería </a:t>
            </a:r>
          </a:p>
          <a:p>
            <a:pPr algn="ctr">
              <a:lnSpc>
                <a:spcPts val="9444"/>
              </a:lnSpc>
            </a:pPr>
            <a:r>
              <a:rPr lang="en-US" sz="67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Industrial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61458" y="5044276"/>
            <a:ext cx="48137865" cy="503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17"/>
              </a:lnSpc>
            </a:pPr>
            <a:r>
              <a:rPr lang="en-US" b="true" sz="14440" spc="2888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DESVENTAJAS DE LA ADMINISTRACION </a:t>
            </a:r>
          </a:p>
          <a:p>
            <a:pPr algn="ctr" marL="0" indent="0" lvl="0">
              <a:lnSpc>
                <a:spcPts val="20217"/>
              </a:lnSpc>
              <a:spcBef>
                <a:spcPct val="0"/>
              </a:spcBef>
            </a:pPr>
            <a:r>
              <a:rPr lang="en-US" b="true" sz="14440" spc="2888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CIENTIFICA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575163" y="11814593"/>
            <a:ext cx="40974788" cy="12773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</a:pPr>
          </a:p>
          <a:p>
            <a:pPr algn="just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Trabajo estandarizado, robotizado y monótono.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Concepto de homo economicus (hombre económico).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Empleado subordinado a dos o mas superiores.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Teoría de la maquina.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Omision del trabajo en grupo.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Falta de comprobación científica.</a:t>
            </a:r>
          </a:p>
          <a:p>
            <a:pPr algn="just" marL="2172629" indent="-1086314" lvl="1">
              <a:lnSpc>
                <a:spcPts val="14088"/>
              </a:lnSpc>
              <a:buAutoNum type="arabicPeriod" startAt="1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Investigación de Hoxie.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MATERIAL AUDIOVISUAL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pic>
        <p:nvPicPr>
          <p:cNvPr name="Picture 19" id="19"/>
          <p:cNvPicPr>
            <a:picLocks noChangeAspect="true"/>
          </p:cNvPicPr>
          <p:nvPr>
            <a:videoFile r:link="rId14"/>
          </p:nvPr>
        </p:nvPicPr>
        <p:blipFill>
          <a:blip r:embed="rId13"/>
          <a:stretch>
            <a:fillRect/>
          </a:stretch>
        </p:blipFill>
        <p:spPr>
          <a:xfrm rot="0">
            <a:off x="8939966" y="8338542"/>
            <a:ext cx="33240743" cy="186833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89955" y="-7790377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1"/>
                </a:lnTo>
                <a:lnTo>
                  <a:pt x="0" y="27950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569459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ADMINISTRACION DE TALLERES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2656983" y="10224109"/>
            <a:ext cx="13902571" cy="13852354"/>
          </a:xfrm>
          <a:custGeom>
            <a:avLst/>
            <a:gdLst/>
            <a:ahLst/>
            <a:cxnLst/>
            <a:rect r="r" b="b" t="t" l="l"/>
            <a:pathLst>
              <a:path h="13852354" w="13902571">
                <a:moveTo>
                  <a:pt x="0" y="0"/>
                </a:moveTo>
                <a:lnTo>
                  <a:pt x="13902571" y="0"/>
                </a:lnTo>
                <a:lnTo>
                  <a:pt x="13902571" y="13852354"/>
                </a:lnTo>
                <a:lnTo>
                  <a:pt x="0" y="138523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81" r="0" b="-181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692258" y="8479940"/>
            <a:ext cx="15361547" cy="1744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06"/>
              </a:lnSpc>
            </a:pPr>
            <a:r>
              <a:rPr lang="en-US" sz="1014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OBJETIVOS PRINCIPALES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23367" y="10053203"/>
            <a:ext cx="26657172" cy="12773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</a:t>
            </a:r>
          </a:p>
          <a:p>
            <a:pPr algn="ctr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Maximizar la eficiencia y la productividad</a:t>
            </a:r>
          </a:p>
          <a:p>
            <a:pPr algn="l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Estandarización de procesos</a:t>
            </a:r>
          </a:p>
          <a:p>
            <a:pPr algn="l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División del trabajo y especialización </a:t>
            </a:r>
          </a:p>
          <a:p>
            <a:pPr algn="l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Control y supervisión</a:t>
            </a:r>
          </a:p>
          <a:p>
            <a:pPr algn="l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Incentivos salariales</a:t>
            </a:r>
          </a:p>
          <a:p>
            <a:pPr algn="l" marL="2172629" indent="-1086314" lvl="1">
              <a:lnSpc>
                <a:spcPts val="14088"/>
              </a:lnSpc>
              <a:buFont typeface="Arial"/>
              <a:buChar char="•"/>
            </a:pPr>
            <a:r>
              <a:rPr lang="en-US" sz="1006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Selección y entrenamiento científico del personal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46434" y="25693832"/>
            <a:ext cx="45981756" cy="3805577"/>
          </a:xfrm>
          <a:custGeom>
            <a:avLst/>
            <a:gdLst/>
            <a:ahLst/>
            <a:cxnLst/>
            <a:rect r="r" b="b" t="t" l="l"/>
            <a:pathLst>
              <a:path h="3805577" w="45981756">
                <a:moveTo>
                  <a:pt x="0" y="0"/>
                </a:moveTo>
                <a:lnTo>
                  <a:pt x="45981757" y="0"/>
                </a:lnTo>
                <a:lnTo>
                  <a:pt x="45981757" y="3805577"/>
                </a:lnTo>
                <a:lnTo>
                  <a:pt x="0" y="3805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861" r="0" b="-286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658477" y="9325395"/>
            <a:ext cx="52437629" cy="329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998"/>
              </a:lnSpc>
              <a:spcBef>
                <a:spcPct val="0"/>
              </a:spcBef>
            </a:pPr>
            <a:r>
              <a:rPr lang="en-US" b="true" sz="19284" spc="3856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INTERPRETES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843181" y="14794280"/>
            <a:ext cx="23434313" cy="8342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Fabio Alexander B</a:t>
            </a:r>
          </a:p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Juanita Vanessa Ceron</a:t>
            </a:r>
          </a:p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Ayslyn Valentina Gómez</a:t>
            </a:r>
          </a:p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Fernanda Rodriguez</a:t>
            </a:r>
          </a:p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Giovanny Mora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ADMINISTRACION DE TALLERES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1545306" y="8452747"/>
            <a:ext cx="13265231" cy="13265231"/>
          </a:xfrm>
          <a:custGeom>
            <a:avLst/>
            <a:gdLst/>
            <a:ahLst/>
            <a:cxnLst/>
            <a:rect r="r" b="b" t="t" l="l"/>
            <a:pathLst>
              <a:path h="13265231" w="13265231">
                <a:moveTo>
                  <a:pt x="0" y="0"/>
                </a:moveTo>
                <a:lnTo>
                  <a:pt x="13265231" y="0"/>
                </a:lnTo>
                <a:lnTo>
                  <a:pt x="13265231" y="13265232"/>
                </a:lnTo>
                <a:lnTo>
                  <a:pt x="0" y="13265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923367" y="7501987"/>
            <a:ext cx="16191473" cy="1722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9"/>
              </a:lnSpc>
            </a:pPr>
            <a:r>
              <a:rPr lang="en-US" sz="1000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APLICACIÓN EN TALLERES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18518" y="8872460"/>
            <a:ext cx="27568790" cy="1153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2"/>
              </a:lnSpc>
            </a:pPr>
          </a:p>
          <a:p>
            <a:pPr algn="l">
              <a:lnSpc>
                <a:spcPts val="1702"/>
              </a:lnSpc>
            </a:pPr>
            <a:r>
              <a:rPr lang="en-US" sz="121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cccC</a:t>
            </a:r>
          </a:p>
          <a:p>
            <a:pPr algn="l">
              <a:lnSpc>
                <a:spcPts val="1702"/>
              </a:lnSpc>
            </a:pPr>
            <a:r>
              <a:rPr lang="en-US" sz="121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</a:p>
          <a:p>
            <a:pPr algn="l">
              <a:lnSpc>
                <a:spcPts val="1702"/>
              </a:lnSpc>
            </a:pPr>
            <a:r>
              <a:rPr lang="en-US" sz="121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</a:p>
          <a:p>
            <a:pPr algn="l" marL="2201711" indent="-1100856" lvl="1">
              <a:lnSpc>
                <a:spcPts val="14276"/>
              </a:lnSpc>
              <a:buAutoNum type="arabicPeriod" startAt="1"/>
            </a:pPr>
            <a:r>
              <a:rPr lang="en-US" sz="101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Organización del espacio de trabajo</a:t>
            </a:r>
          </a:p>
          <a:p>
            <a:pPr algn="l" marL="2201711" indent="-1100856" lvl="1">
              <a:lnSpc>
                <a:spcPts val="14276"/>
              </a:lnSpc>
              <a:buAutoNum type="arabicPeriod" startAt="1"/>
            </a:pPr>
            <a:r>
              <a:rPr lang="en-US" sz="101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Estandarización de procesos de producción</a:t>
            </a:r>
          </a:p>
          <a:p>
            <a:pPr algn="l" marL="2201711" indent="-1100856" lvl="1">
              <a:lnSpc>
                <a:spcPts val="14276"/>
              </a:lnSpc>
              <a:buAutoNum type="arabicPeriod" startAt="1"/>
            </a:pPr>
            <a:r>
              <a:rPr lang="en-US" sz="101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Asignación de tareas a operarios</a:t>
            </a:r>
          </a:p>
          <a:p>
            <a:pPr algn="just" marL="2201711" indent="-1100856" lvl="1">
              <a:lnSpc>
                <a:spcPts val="14276"/>
              </a:lnSpc>
              <a:buAutoNum type="arabicPeriod" startAt="1"/>
            </a:pPr>
            <a:r>
              <a:rPr lang="en-US" sz="101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Control de tiempos de producción </a:t>
            </a:r>
          </a:p>
          <a:p>
            <a:pPr algn="l" marL="2201711" indent="-1100856" lvl="1">
              <a:lnSpc>
                <a:spcPts val="14276"/>
              </a:lnSpc>
              <a:buAutoNum type="arabicPeriod" startAt="1"/>
            </a:pPr>
            <a:r>
              <a:rPr lang="en-US" sz="101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Estandarización de herramientas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466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-7014368" y="3041612"/>
            <a:ext cx="6415384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90"/>
              </a:lnSpc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PRINCIPIOS DE LA </a:t>
            </a:r>
          </a:p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ADMINISTRACIÓN CIENTÍFICA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587675" y="9653390"/>
            <a:ext cx="36742453" cy="5878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80"/>
              </a:lnSpc>
              <a:spcBef>
                <a:spcPct val="0"/>
              </a:spcBef>
            </a:pPr>
            <a:r>
              <a:rPr lang="en-US" sz="8343" spc="16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1: DESARROLLO DE UNA CIENCIA DEL TRABAJO</a:t>
            </a:r>
          </a:p>
          <a:p>
            <a:pPr algn="ctr">
              <a:lnSpc>
                <a:spcPts val="11680"/>
              </a:lnSpc>
              <a:spcBef>
                <a:spcPct val="0"/>
              </a:spcBef>
            </a:pPr>
          </a:p>
          <a:p>
            <a:pPr algn="ctr">
              <a:lnSpc>
                <a:spcPts val="11680"/>
              </a:lnSpc>
              <a:spcBef>
                <a:spcPct val="0"/>
              </a:spcBef>
            </a:pPr>
            <a:r>
              <a:rPr lang="en-US" sz="8343" spc="16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2:SELECCIÓN CIENTÍFICA DE EL TRABAJADOR Y SU POSTERIOR ADIESTRAMIENTO Y ENSEÑANZA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92209" y="15760321"/>
            <a:ext cx="29588531" cy="4344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82"/>
              </a:lnSpc>
            </a:pPr>
            <a:r>
              <a:rPr lang="en-US" sz="8273" spc="16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3:COLABORACIÓN CORDIAL DE LOS PATRONES</a:t>
            </a:r>
          </a:p>
          <a:p>
            <a:pPr algn="ctr">
              <a:lnSpc>
                <a:spcPts val="11582"/>
              </a:lnSpc>
              <a:spcBef>
                <a:spcPct val="0"/>
              </a:spcBef>
            </a:pPr>
            <a:r>
              <a:rPr lang="en-US" sz="8273" spc="165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CON LOS TRABAJADORES</a:t>
            </a:r>
          </a:p>
          <a:p>
            <a:pPr algn="ctr">
              <a:lnSpc>
                <a:spcPts val="11582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472152" y="20343387"/>
            <a:ext cx="34340695" cy="2789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9"/>
              </a:lnSpc>
              <a:spcBef>
                <a:spcPct val="0"/>
              </a:spcBef>
            </a:pPr>
            <a:r>
              <a:rPr lang="en-US" sz="8006" spc="160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4: DIVISIÓN CASI POR IGUAL DEL TRABAJO DE LA DIRECCIÓN Y LOS TRABAJADORES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496492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-8434425" y="3904488"/>
            <a:ext cx="6415384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90"/>
              </a:lnSpc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FINES DE LA</a:t>
            </a:r>
          </a:p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ADMINISTRACIÓN CIENTÍFICA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338452" y="11225197"/>
            <a:ext cx="35530422" cy="156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51"/>
              </a:lnSpc>
              <a:spcBef>
                <a:spcPct val="0"/>
              </a:spcBef>
            </a:pPr>
            <a:r>
              <a:rPr lang="en-US" sz="9107" spc="182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•LOGRAR MAYOR EFICIENCIA PARA LAS EMPRESAS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345669" y="13469734"/>
            <a:ext cx="33811978" cy="149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72"/>
              </a:lnSpc>
              <a:spcBef>
                <a:spcPct val="0"/>
              </a:spcBef>
            </a:pPr>
            <a:r>
              <a:rPr lang="en-US" sz="8694" spc="173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•AUMENTAR MAYOR PRODUCTIVIDAD DEL TRABAJO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345669" y="15964029"/>
            <a:ext cx="28979476" cy="1549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6"/>
              </a:lnSpc>
              <a:spcBef>
                <a:spcPct val="0"/>
              </a:spcBef>
            </a:pPr>
            <a:r>
              <a:rPr lang="en-US" sz="9004" spc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•REDUCIR LOS COSTOS DE PRODUCCIÓN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38452" y="18300102"/>
            <a:ext cx="35325601" cy="1509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8"/>
              </a:lnSpc>
              <a:spcBef>
                <a:spcPct val="0"/>
              </a:spcBef>
            </a:pPr>
            <a:r>
              <a:rPr lang="en-US" sz="8805" spc="17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MEJORAR LA CALIDAD DEL PRODUCTO Y SERVICIO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38452" y="20828371"/>
            <a:ext cx="40382754" cy="140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7"/>
              </a:lnSpc>
              <a:spcBef>
                <a:spcPct val="0"/>
              </a:spcBef>
            </a:pPr>
            <a:r>
              <a:rPr lang="en-US" sz="8176" spc="163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ASEGURAR UNA MAYOR REMUNERACIÓN PARA EL TRABAJADOR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496492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076305" y="4541506"/>
            <a:ext cx="47972502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CONTRIBUCIONES DE FRANK BUNKER Y LILIAN MOLLER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373307" y="11767603"/>
            <a:ext cx="42640885" cy="307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8"/>
              </a:lnSpc>
              <a:spcBef>
                <a:spcPct val="0"/>
              </a:spcBef>
            </a:pPr>
            <a:r>
              <a:rPr lang="en-US" sz="8805" spc="17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ESTUDIO DE MOVIMIENTOS Y ELIMINACIÓN DE DESPERDICIO DE ESFUERZO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09242" y="15926902"/>
            <a:ext cx="42640885" cy="307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8"/>
              </a:lnSpc>
              <a:spcBef>
                <a:spcPct val="0"/>
              </a:spcBef>
            </a:pPr>
            <a:r>
              <a:rPr lang="en-US" sz="8805" spc="17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INTEGRACIÓN DE LA PSICOLOGÍA EN LA ADMINISTRACIÓN (LILLIAN GILBRETH)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21878" y="20682176"/>
            <a:ext cx="42640885" cy="3071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28"/>
              </a:lnSpc>
              <a:spcBef>
                <a:spcPct val="0"/>
              </a:spcBef>
            </a:pPr>
            <a:r>
              <a:rPr lang="en-US" sz="8805" spc="17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DISEÑO ERGONÓMICO Y MEJORA DE CONDICIONES LABORALES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12822546" y="20570652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569459" y="3418991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584986" y="15675161"/>
            <a:ext cx="8399030" cy="11446719"/>
          </a:xfrm>
          <a:custGeom>
            <a:avLst/>
            <a:gdLst/>
            <a:ahLst/>
            <a:cxnLst/>
            <a:rect r="r" b="b" t="t" l="l"/>
            <a:pathLst>
              <a:path h="11446719" w="8399030">
                <a:moveTo>
                  <a:pt x="0" y="0"/>
                </a:moveTo>
                <a:lnTo>
                  <a:pt x="8399030" y="0"/>
                </a:lnTo>
                <a:lnTo>
                  <a:pt x="8399030" y="11446720"/>
                </a:lnTo>
                <a:lnTo>
                  <a:pt x="0" y="11446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AUTORES RELEVANTES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23367" y="7530562"/>
            <a:ext cx="27305552" cy="153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9"/>
              </a:lnSpc>
            </a:pPr>
            <a:r>
              <a:rPr lang="en-US" sz="89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</a:t>
            </a:r>
            <a:r>
              <a:rPr lang="en-US" b="true" sz="89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enry Robinson Towne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3367" y="9492222"/>
            <a:ext cx="41636187" cy="549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 un ingeniero mecánico y empresario estadounidense que desempe</a:t>
            </a: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ñó un papel crucial en el desarrollo temprano de la administración científica. Aunque a menudo se le reconoce menos que a Frederick Winslow Taylor, sus contribuciones fueron fundamentales para sentar las bases de esta corriente de pensamiento.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976516" y="4859069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992665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284147" y="15156818"/>
            <a:ext cx="8716704" cy="10903805"/>
          </a:xfrm>
          <a:custGeom>
            <a:avLst/>
            <a:gdLst/>
            <a:ahLst/>
            <a:cxnLst/>
            <a:rect r="r" b="b" t="t" l="l"/>
            <a:pathLst>
              <a:path h="10903805" w="8716704">
                <a:moveTo>
                  <a:pt x="0" y="0"/>
                </a:moveTo>
                <a:lnTo>
                  <a:pt x="8716704" y="0"/>
                </a:lnTo>
                <a:lnTo>
                  <a:pt x="8716704" y="10903805"/>
                </a:lnTo>
                <a:lnTo>
                  <a:pt x="0" y="109038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AUTORES RELEVANTES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23367" y="7530562"/>
            <a:ext cx="27305552" cy="153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9"/>
              </a:lnSpc>
            </a:pPr>
            <a:r>
              <a:rPr lang="en-US" sz="89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</a:t>
            </a:r>
            <a:r>
              <a:rPr lang="en-US" b="true" sz="89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enry L. Gantt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3367" y="9585615"/>
            <a:ext cx="41636187" cy="4106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 un ingeniero mecánico </a:t>
            </a: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estadounidense, conocido por sus contribuciones a la administración científica. Fue un asociado cercano de Frederick Winslow Taylor, pero desarrolló sus propias ideas y herramientas.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976516" y="4859069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992665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542467" y="15147340"/>
            <a:ext cx="8200065" cy="11070088"/>
          </a:xfrm>
          <a:custGeom>
            <a:avLst/>
            <a:gdLst/>
            <a:ahLst/>
            <a:cxnLst/>
            <a:rect r="r" b="b" t="t" l="l"/>
            <a:pathLst>
              <a:path h="11070088" w="8200065">
                <a:moveTo>
                  <a:pt x="0" y="0"/>
                </a:moveTo>
                <a:lnTo>
                  <a:pt x="8200065" y="0"/>
                </a:lnTo>
                <a:lnTo>
                  <a:pt x="8200065" y="11070088"/>
                </a:lnTo>
                <a:lnTo>
                  <a:pt x="0" y="110700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-7014368" y="4399505"/>
            <a:ext cx="64153849" cy="2613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AUTORES RELEVANTES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23367" y="7530562"/>
            <a:ext cx="27305552" cy="153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9"/>
              </a:lnSpc>
            </a:pPr>
            <a:r>
              <a:rPr lang="en-US" sz="896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</a:t>
            </a:r>
            <a:r>
              <a:rPr lang="en-US" b="true" sz="89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rrington Emerson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3367" y="9809589"/>
            <a:ext cx="41636187" cy="4106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 un ingeniero y consultor </a:t>
            </a: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estadounidense, reconocido por su importante contribución a la administración científica. Fue una figura clave en la difusión de esta teoría, y desarrolló un enfoque que contrastaba la eficiencia.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976516" y="4859069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2992665"/>
            <a:ext cx="45981756" cy="26416271"/>
            <a:chOff x="0" y="0"/>
            <a:chExt cx="6428188" cy="36929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92959"/>
            </a:xfrm>
            <a:custGeom>
              <a:avLst/>
              <a:gdLst/>
              <a:ahLst/>
              <a:cxnLst/>
              <a:rect r="r" b="b" t="t" l="l"/>
              <a:pathLst>
                <a:path h="3692959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92959"/>
                  </a:lnTo>
                  <a:lnTo>
                    <a:pt x="0" y="3692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702371" y="3041612"/>
            <a:ext cx="3807817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OPINION CRÍTICA SOBRE LA ADMINISTRACIÓN CIENTÍFICA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23367" y="9809589"/>
            <a:ext cx="41636187" cy="1933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¿Fue Taylor un Avance o un Retroceso?</a:t>
            </a:r>
          </a:p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Sí fue un avance, en su contexto histórico (industria del siglo XX), pues sistematizó procesos que antes eran caóticos.  </a:t>
            </a:r>
          </a:p>
          <a:p>
            <a:pPr algn="l">
              <a:lnSpc>
                <a:spcPts val="10931"/>
              </a:lnSpc>
            </a:pPr>
          </a:p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Pero hoy se considera incompleto y hasta peligroso si se aplica sin adaptaciones, ya que ignora el bienestar del trabajador. </a:t>
            </a:r>
          </a:p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10931"/>
              </a:lnSpc>
            </a:pPr>
            <a:r>
              <a:rPr lang="en-US" sz="780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Alternativas posteriores (como la Escuela de Relaciones Humanas, el Toyotismo y el enfoque socio-técnico) corrigieron estos errores, integrando motivación, trabajo en equipo y flexibilidad.  </a:t>
            </a:r>
          </a:p>
          <a:p>
            <a:pPr algn="l">
              <a:lnSpc>
                <a:spcPts val="10931"/>
              </a:lnSpc>
            </a:pPr>
          </a:p>
          <a:p>
            <a:pPr algn="l">
              <a:lnSpc>
                <a:spcPts val="10931"/>
              </a:lnSpc>
            </a:pPr>
          </a:p>
          <a:p>
            <a:pPr algn="l">
              <a:lnSpc>
                <a:spcPts val="10931"/>
              </a:lnSpc>
            </a:pPr>
          </a:p>
          <a:p>
            <a:pPr algn="l">
              <a:lnSpc>
                <a:spcPts val="10931"/>
              </a:lnSpc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976516" y="4859069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071678" y="3713442"/>
            <a:ext cx="22758261" cy="22843926"/>
          </a:xfrm>
          <a:custGeom>
            <a:avLst/>
            <a:gdLst/>
            <a:ahLst/>
            <a:cxnLst/>
            <a:rect r="r" b="b" t="t" l="l"/>
            <a:pathLst>
              <a:path h="22843926" w="22758261">
                <a:moveTo>
                  <a:pt x="0" y="0"/>
                </a:moveTo>
                <a:lnTo>
                  <a:pt x="22758261" y="0"/>
                </a:lnTo>
                <a:lnTo>
                  <a:pt x="22758261" y="22843926"/>
                </a:lnTo>
                <a:lnTo>
                  <a:pt x="0" y="228439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3032" r="0" b="-1303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5560338" y="4332240"/>
            <a:ext cx="22758261" cy="22843926"/>
          </a:xfrm>
          <a:custGeom>
            <a:avLst/>
            <a:gdLst/>
            <a:ahLst/>
            <a:cxnLst/>
            <a:rect r="r" b="b" t="t" l="l"/>
            <a:pathLst>
              <a:path h="22843926" w="22758261">
                <a:moveTo>
                  <a:pt x="0" y="0"/>
                </a:moveTo>
                <a:lnTo>
                  <a:pt x="22758261" y="0"/>
                </a:lnTo>
                <a:lnTo>
                  <a:pt x="22758261" y="22843926"/>
                </a:lnTo>
                <a:lnTo>
                  <a:pt x="0" y="228439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5390434" y="13251146"/>
            <a:ext cx="20339808" cy="6767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19"/>
              </a:lnSpc>
              <a:spcBef>
                <a:spcPct val="0"/>
              </a:spcBef>
            </a:pPr>
            <a:r>
              <a:rPr lang="en-US" b="true" sz="31085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Preguntas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377058">
            <a:off x="35022299" y="20494942"/>
            <a:ext cx="6551421" cy="6199282"/>
          </a:xfrm>
          <a:custGeom>
            <a:avLst/>
            <a:gdLst/>
            <a:ahLst/>
            <a:cxnLst/>
            <a:rect r="r" b="b" t="t" l="l"/>
            <a:pathLst>
              <a:path h="6199282" w="6551421">
                <a:moveTo>
                  <a:pt x="0" y="0"/>
                </a:moveTo>
                <a:lnTo>
                  <a:pt x="6551421" y="0"/>
                </a:lnTo>
                <a:lnTo>
                  <a:pt x="6551421" y="6199282"/>
                </a:lnTo>
                <a:lnTo>
                  <a:pt x="0" y="61992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7789" b="-998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4172884">
            <a:off x="-3299864" y="-9431866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8383">
            <a:off x="28137679" y="19086049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071678" y="26217428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7" y="0"/>
                </a:lnTo>
                <a:lnTo>
                  <a:pt x="45981757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032" r="0" b="-1303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496852" y="19364551"/>
            <a:ext cx="42220339" cy="7065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1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325697">
            <a:off x="8946570" y="9364575"/>
            <a:ext cx="31842984" cy="10894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64"/>
              </a:lnSpc>
            </a:pPr>
            <a:r>
              <a:rPr lang="en-US" sz="67940" spc="-679">
                <a:solidFill>
                  <a:srgbClr val="FFC724"/>
                </a:solidFill>
                <a:latin typeface="Skillet Condensed"/>
                <a:ea typeface="Skillet Condensed"/>
                <a:cs typeface="Skillet Condensed"/>
                <a:sym typeface="Skillet Condensed"/>
              </a:rPr>
              <a:t>MUCHA S</a:t>
            </a:r>
          </a:p>
          <a:p>
            <a:pPr algn="ctr">
              <a:lnSpc>
                <a:spcPts val="40764"/>
              </a:lnSpc>
            </a:pPr>
          </a:p>
          <a:p>
            <a:pPr algn="ctr">
              <a:lnSpc>
                <a:spcPts val="40764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-7145777">
            <a:off x="7020535" y="23055714"/>
            <a:ext cx="8667324" cy="3575271"/>
          </a:xfrm>
          <a:custGeom>
            <a:avLst/>
            <a:gdLst/>
            <a:ahLst/>
            <a:cxnLst/>
            <a:rect r="r" b="b" t="t" l="l"/>
            <a:pathLst>
              <a:path h="3575271" w="8667324">
                <a:moveTo>
                  <a:pt x="0" y="0"/>
                </a:moveTo>
                <a:lnTo>
                  <a:pt x="8667325" y="0"/>
                </a:lnTo>
                <a:lnTo>
                  <a:pt x="8667325" y="3575272"/>
                </a:lnTo>
                <a:lnTo>
                  <a:pt x="0" y="35752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744720" y="20212925"/>
            <a:ext cx="28383385" cy="563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26"/>
              </a:lnSpc>
            </a:pPr>
            <a:r>
              <a:rPr lang="en-US" sz="58544" spc="-585">
                <a:solidFill>
                  <a:srgbClr val="027361"/>
                </a:solidFill>
                <a:latin typeface="Skillet Condensed"/>
                <a:ea typeface="Skillet Condensed"/>
                <a:cs typeface="Skillet Condensed"/>
                <a:sym typeface="Skillet Condensed"/>
              </a:rPr>
              <a:t>GRACIAS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4178972">
            <a:off x="33794442" y="10151418"/>
            <a:ext cx="8667324" cy="3575271"/>
          </a:xfrm>
          <a:custGeom>
            <a:avLst/>
            <a:gdLst/>
            <a:ahLst/>
            <a:cxnLst/>
            <a:rect r="r" b="b" t="t" l="l"/>
            <a:pathLst>
              <a:path h="3575271" w="8667324">
                <a:moveTo>
                  <a:pt x="0" y="0"/>
                </a:moveTo>
                <a:lnTo>
                  <a:pt x="8667325" y="0"/>
                </a:lnTo>
                <a:lnTo>
                  <a:pt x="8667325" y="3575271"/>
                </a:lnTo>
                <a:lnTo>
                  <a:pt x="0" y="35752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72884">
            <a:off x="-3441866" y="-9573868"/>
            <a:ext cx="20734538" cy="27950970"/>
          </a:xfrm>
          <a:custGeom>
            <a:avLst/>
            <a:gdLst/>
            <a:ahLst/>
            <a:cxnLst/>
            <a:rect r="r" b="b" t="t" l="l"/>
            <a:pathLst>
              <a:path h="27950970" w="20734538">
                <a:moveTo>
                  <a:pt x="0" y="0"/>
                </a:moveTo>
                <a:lnTo>
                  <a:pt x="20734538" y="0"/>
                </a:lnTo>
                <a:lnTo>
                  <a:pt x="20734538" y="27950970"/>
                </a:lnTo>
                <a:lnTo>
                  <a:pt x="0" y="279509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88383">
            <a:off x="27995678" y="18944047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6" y="0"/>
                </a:lnTo>
                <a:lnTo>
                  <a:pt x="32212406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46434" y="25693832"/>
            <a:ext cx="45981756" cy="3805577"/>
          </a:xfrm>
          <a:custGeom>
            <a:avLst/>
            <a:gdLst/>
            <a:ahLst/>
            <a:cxnLst/>
            <a:rect r="r" b="b" t="t" l="l"/>
            <a:pathLst>
              <a:path h="3805577" w="45981756">
                <a:moveTo>
                  <a:pt x="0" y="0"/>
                </a:moveTo>
                <a:lnTo>
                  <a:pt x="45981757" y="0"/>
                </a:lnTo>
                <a:lnTo>
                  <a:pt x="45981757" y="3805577"/>
                </a:lnTo>
                <a:lnTo>
                  <a:pt x="0" y="3805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861" r="0" b="-286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93841" y="14853653"/>
            <a:ext cx="37086944" cy="500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2"/>
              </a:lnSpc>
            </a:pPr>
            <a:r>
              <a:rPr lang="en-US" sz="10561" spc="2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“En el pasado, el hombre ha sido primero, en el futuro, el sistema debe ser primero”.</a:t>
            </a:r>
          </a:p>
          <a:p>
            <a:pPr algn="ctr">
              <a:lnSpc>
                <a:spcPts val="1320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2670232" y="22386479"/>
            <a:ext cx="25383203" cy="16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69"/>
              </a:lnSpc>
              <a:spcBef>
                <a:spcPct val="0"/>
              </a:spcBef>
            </a:pPr>
            <a:r>
              <a:rPr lang="en-US" b="true" sz="9335" spc="1867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FREDERICK W. TAYLOR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48609" y="4875431"/>
            <a:ext cx="25587550" cy="12345988"/>
          </a:xfrm>
          <a:custGeom>
            <a:avLst/>
            <a:gdLst/>
            <a:ahLst/>
            <a:cxnLst/>
            <a:rect r="r" b="b" t="t" l="l"/>
            <a:pathLst>
              <a:path h="12345988" w="25587550">
                <a:moveTo>
                  <a:pt x="0" y="0"/>
                </a:moveTo>
                <a:lnTo>
                  <a:pt x="25587550" y="0"/>
                </a:lnTo>
                <a:lnTo>
                  <a:pt x="25587550" y="12345988"/>
                </a:lnTo>
                <a:lnTo>
                  <a:pt x="0" y="12345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13" t="0" r="-621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073215" y="5262598"/>
            <a:ext cx="23646425" cy="11571655"/>
          </a:xfrm>
          <a:custGeom>
            <a:avLst/>
            <a:gdLst/>
            <a:ahLst/>
            <a:cxnLst/>
            <a:rect r="r" b="b" t="t" l="l"/>
            <a:pathLst>
              <a:path h="11571655" w="23646425">
                <a:moveTo>
                  <a:pt x="0" y="0"/>
                </a:moveTo>
                <a:lnTo>
                  <a:pt x="23646425" y="0"/>
                </a:lnTo>
                <a:lnTo>
                  <a:pt x="23646425" y="11571654"/>
                </a:lnTo>
                <a:lnTo>
                  <a:pt x="0" y="1157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63" t="-12625" r="-15157" b="-675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93655" y="15887981"/>
            <a:ext cx="23300452" cy="10994978"/>
          </a:xfrm>
          <a:custGeom>
            <a:avLst/>
            <a:gdLst/>
            <a:ahLst/>
            <a:cxnLst/>
            <a:rect r="r" b="b" t="t" l="l"/>
            <a:pathLst>
              <a:path h="10994978" w="23300452">
                <a:moveTo>
                  <a:pt x="0" y="0"/>
                </a:moveTo>
                <a:lnTo>
                  <a:pt x="23300452" y="0"/>
                </a:lnTo>
                <a:lnTo>
                  <a:pt x="23300452" y="10994978"/>
                </a:lnTo>
                <a:lnTo>
                  <a:pt x="0" y="10994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100" t="-8695" r="-16787" b="-629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46434" y="25693832"/>
            <a:ext cx="45981756" cy="3805577"/>
          </a:xfrm>
          <a:custGeom>
            <a:avLst/>
            <a:gdLst/>
            <a:ahLst/>
            <a:cxnLst/>
            <a:rect r="r" b="b" t="t" l="l"/>
            <a:pathLst>
              <a:path h="3805577" w="45981756">
                <a:moveTo>
                  <a:pt x="0" y="0"/>
                </a:moveTo>
                <a:lnTo>
                  <a:pt x="45981757" y="0"/>
                </a:lnTo>
                <a:lnTo>
                  <a:pt x="45981757" y="3805577"/>
                </a:lnTo>
                <a:lnTo>
                  <a:pt x="0" y="3805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861" r="0" b="-286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482588" y="15887981"/>
            <a:ext cx="24742885" cy="13611429"/>
          </a:xfrm>
          <a:custGeom>
            <a:avLst/>
            <a:gdLst/>
            <a:ahLst/>
            <a:cxnLst/>
            <a:rect r="r" b="b" t="t" l="l"/>
            <a:pathLst>
              <a:path h="13611429" w="24742885">
                <a:moveTo>
                  <a:pt x="0" y="0"/>
                </a:moveTo>
                <a:lnTo>
                  <a:pt x="24742885" y="0"/>
                </a:lnTo>
                <a:lnTo>
                  <a:pt x="24742885" y="13611428"/>
                </a:lnTo>
                <a:lnTo>
                  <a:pt x="0" y="136114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166" t="-2684" r="-1419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945711" y="3983858"/>
            <a:ext cx="25383203" cy="16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69"/>
              </a:lnSpc>
              <a:spcBef>
                <a:spcPct val="0"/>
              </a:spcBef>
            </a:pPr>
            <a:r>
              <a:rPr lang="en-US" b="true" sz="9335" spc="1867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ADMINISTRACION CIENTIFICA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646434" y="25693832"/>
            <a:ext cx="45981756" cy="3805577"/>
          </a:xfrm>
          <a:custGeom>
            <a:avLst/>
            <a:gdLst/>
            <a:ahLst/>
            <a:cxnLst/>
            <a:rect r="r" b="b" t="t" l="l"/>
            <a:pathLst>
              <a:path h="3805577" w="45981756">
                <a:moveTo>
                  <a:pt x="0" y="0"/>
                </a:moveTo>
                <a:lnTo>
                  <a:pt x="45981757" y="0"/>
                </a:lnTo>
                <a:lnTo>
                  <a:pt x="45981757" y="3805577"/>
                </a:lnTo>
                <a:lnTo>
                  <a:pt x="0" y="380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61" r="0" b="-286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21937" y="6762977"/>
            <a:ext cx="45457889" cy="21024273"/>
          </a:xfrm>
          <a:custGeom>
            <a:avLst/>
            <a:gdLst/>
            <a:ahLst/>
            <a:cxnLst/>
            <a:rect r="r" b="b" t="t" l="l"/>
            <a:pathLst>
              <a:path h="21024273" w="45457889">
                <a:moveTo>
                  <a:pt x="0" y="0"/>
                </a:moveTo>
                <a:lnTo>
                  <a:pt x="45457889" y="0"/>
                </a:lnTo>
                <a:lnTo>
                  <a:pt x="45457889" y="21024273"/>
                </a:lnTo>
                <a:lnTo>
                  <a:pt x="0" y="21024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070868" y="5160807"/>
            <a:ext cx="25383203" cy="160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69"/>
              </a:lnSpc>
              <a:spcBef>
                <a:spcPct val="0"/>
              </a:spcBef>
            </a:pPr>
            <a:r>
              <a:rPr lang="en-US" b="true" sz="9335" spc="1867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ADMINISTRACION CIENTIFICA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46434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46434" y="25693832"/>
            <a:ext cx="45981756" cy="3805577"/>
          </a:xfrm>
          <a:custGeom>
            <a:avLst/>
            <a:gdLst/>
            <a:ahLst/>
            <a:cxnLst/>
            <a:rect r="r" b="b" t="t" l="l"/>
            <a:pathLst>
              <a:path h="3805577" w="45981756">
                <a:moveTo>
                  <a:pt x="0" y="0"/>
                </a:moveTo>
                <a:lnTo>
                  <a:pt x="45981757" y="0"/>
                </a:lnTo>
                <a:lnTo>
                  <a:pt x="45981757" y="3805577"/>
                </a:lnTo>
                <a:lnTo>
                  <a:pt x="0" y="3805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861" r="0" b="-286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46434" y="12323938"/>
            <a:ext cx="45407000" cy="5832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78"/>
              </a:lnSpc>
            </a:pPr>
            <a:r>
              <a:rPr lang="en-US" b="true" sz="16699" spc="3339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ESCUELA TRADICIONAL</a:t>
            </a:r>
          </a:p>
          <a:p>
            <a:pPr algn="ctr" marL="0" indent="0" lvl="0">
              <a:lnSpc>
                <a:spcPts val="23378"/>
              </a:lnSpc>
              <a:spcBef>
                <a:spcPct val="0"/>
              </a:spcBef>
            </a:pPr>
            <a:r>
              <a:rPr lang="en-US" b="true" sz="16699" spc="3339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O ADMINISTRACION CIENTIFICA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255470" y="1122998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067241" y="507775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124009" y="11994802"/>
            <a:ext cx="10826652" cy="14740434"/>
          </a:xfrm>
          <a:custGeom>
            <a:avLst/>
            <a:gdLst/>
            <a:ahLst/>
            <a:cxnLst/>
            <a:rect r="r" b="b" t="t" l="l"/>
            <a:pathLst>
              <a:path h="14740434" w="10826652">
                <a:moveTo>
                  <a:pt x="0" y="0"/>
                </a:moveTo>
                <a:lnTo>
                  <a:pt x="10826652" y="0"/>
                </a:lnTo>
                <a:lnTo>
                  <a:pt x="10826652" y="14740434"/>
                </a:lnTo>
                <a:lnTo>
                  <a:pt x="0" y="14740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492" t="-3497" r="-9492" b="-1049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71678" y="26735236"/>
            <a:ext cx="45981756" cy="3343497"/>
          </a:xfrm>
          <a:custGeom>
            <a:avLst/>
            <a:gdLst/>
            <a:ahLst/>
            <a:cxnLst/>
            <a:rect r="r" b="b" t="t" l="l"/>
            <a:pathLst>
              <a:path h="3343497" w="45981756">
                <a:moveTo>
                  <a:pt x="0" y="0"/>
                </a:moveTo>
                <a:lnTo>
                  <a:pt x="45981756" y="0"/>
                </a:lnTo>
                <a:lnTo>
                  <a:pt x="45981756" y="3343497"/>
                </a:lnTo>
                <a:lnTo>
                  <a:pt x="0" y="33434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0167" r="0" b="-1016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53232" y="14343459"/>
            <a:ext cx="29670777" cy="6993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32"/>
              </a:lnSpc>
            </a:pPr>
            <a:r>
              <a:rPr lang="en-US" sz="8826" spc="2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</a:t>
            </a:r>
            <a:r>
              <a:rPr lang="en-US" sz="8826" spc="2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Administración Científica, también conocida como taylorismo,  es una teoría de la administración desarrollada a finales del siglo XIX y principios del siglo XX por Frederick Winslow Taylor. </a:t>
            </a:r>
          </a:p>
          <a:p>
            <a:pPr algn="just">
              <a:lnSpc>
                <a:spcPts val="11265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788383">
            <a:off x="50760821" y="18401796"/>
            <a:ext cx="32212407" cy="25477085"/>
          </a:xfrm>
          <a:custGeom>
            <a:avLst/>
            <a:gdLst/>
            <a:ahLst/>
            <a:cxnLst/>
            <a:rect r="r" b="b" t="t" l="l"/>
            <a:pathLst>
              <a:path h="25477085" w="32212407">
                <a:moveTo>
                  <a:pt x="0" y="0"/>
                </a:moveTo>
                <a:lnTo>
                  <a:pt x="32212407" y="0"/>
                </a:lnTo>
                <a:lnTo>
                  <a:pt x="32212407" y="25477085"/>
                </a:lnTo>
                <a:lnTo>
                  <a:pt x="0" y="25477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213680" y="3560993"/>
            <a:ext cx="45981756" cy="26080419"/>
            <a:chOff x="0" y="0"/>
            <a:chExt cx="6428188" cy="36460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094447" y="16459200"/>
            <a:ext cx="17007433" cy="9880047"/>
          </a:xfrm>
          <a:custGeom>
            <a:avLst/>
            <a:gdLst/>
            <a:ahLst/>
            <a:cxnLst/>
            <a:rect r="r" b="b" t="t" l="l"/>
            <a:pathLst>
              <a:path h="9880047" w="17007433">
                <a:moveTo>
                  <a:pt x="0" y="0"/>
                </a:moveTo>
                <a:lnTo>
                  <a:pt x="17007434" y="0"/>
                </a:lnTo>
                <a:lnTo>
                  <a:pt x="17007434" y="9880047"/>
                </a:lnTo>
                <a:lnTo>
                  <a:pt x="0" y="98800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34259" y="16459200"/>
            <a:ext cx="17960151" cy="10102585"/>
          </a:xfrm>
          <a:custGeom>
            <a:avLst/>
            <a:gdLst/>
            <a:ahLst/>
            <a:cxnLst/>
            <a:rect r="r" b="b" t="t" l="l"/>
            <a:pathLst>
              <a:path h="10102585" w="17960151">
                <a:moveTo>
                  <a:pt x="0" y="0"/>
                </a:moveTo>
                <a:lnTo>
                  <a:pt x="17960151" y="0"/>
                </a:lnTo>
                <a:lnTo>
                  <a:pt x="17960151" y="10102585"/>
                </a:lnTo>
                <a:lnTo>
                  <a:pt x="0" y="10102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3032" r="0" b="-1303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065369" y="11484591"/>
            <a:ext cx="37742087" cy="327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1678" y="3418991"/>
            <a:ext cx="45981756" cy="26080419"/>
            <a:chOff x="0" y="0"/>
            <a:chExt cx="6428188" cy="36460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999041" y="4894521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ORIGENES Y CONTEXTO HISTORICO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67241" y="4190238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559554" y="27557376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5" y="0"/>
                </a:lnTo>
                <a:lnTo>
                  <a:pt x="909275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928749" y="18998726"/>
            <a:ext cx="15173132" cy="8814455"/>
          </a:xfrm>
          <a:custGeom>
            <a:avLst/>
            <a:gdLst/>
            <a:ahLst/>
            <a:cxnLst/>
            <a:rect r="r" b="b" t="t" l="l"/>
            <a:pathLst>
              <a:path h="8814455" w="15173132">
                <a:moveTo>
                  <a:pt x="0" y="0"/>
                </a:moveTo>
                <a:lnTo>
                  <a:pt x="15173132" y="0"/>
                </a:lnTo>
                <a:lnTo>
                  <a:pt x="15173132" y="8814456"/>
                </a:lnTo>
                <a:lnTo>
                  <a:pt x="0" y="8814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7789" b="-998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92258" y="18998726"/>
            <a:ext cx="16065765" cy="9036993"/>
          </a:xfrm>
          <a:custGeom>
            <a:avLst/>
            <a:gdLst/>
            <a:ahLst/>
            <a:cxnLst/>
            <a:rect r="r" b="b" t="t" l="l"/>
            <a:pathLst>
              <a:path h="9036993" w="16065765">
                <a:moveTo>
                  <a:pt x="0" y="0"/>
                </a:moveTo>
                <a:lnTo>
                  <a:pt x="16065764" y="0"/>
                </a:lnTo>
                <a:lnTo>
                  <a:pt x="16065764" y="9036993"/>
                </a:lnTo>
                <a:lnTo>
                  <a:pt x="0" y="9036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23367" y="11758078"/>
            <a:ext cx="37742087" cy="66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8"/>
              </a:lnSpc>
            </a:pPr>
            <a:r>
              <a:rPr lang="en-US" sz="93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Administración Científica surge en el contexto de la Segunda Revolución Industrial, un período en el que las fábricas experimentaban un crecimiento acelerado debido a la mecanización y la producción en masa.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213680" y="3560993"/>
            <a:ext cx="45981756" cy="26080419"/>
            <a:chOff x="0" y="0"/>
            <a:chExt cx="6428188" cy="36460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28188" cy="3646008"/>
            </a:xfrm>
            <a:custGeom>
              <a:avLst/>
              <a:gdLst/>
              <a:ahLst/>
              <a:cxnLst/>
              <a:rect r="r" b="b" t="t" l="l"/>
              <a:pathLst>
                <a:path h="3646008" w="6428188">
                  <a:moveTo>
                    <a:pt x="0" y="0"/>
                  </a:moveTo>
                  <a:lnTo>
                    <a:pt x="6428188" y="0"/>
                  </a:lnTo>
                  <a:lnTo>
                    <a:pt x="6428188" y="3646008"/>
                  </a:lnTo>
                  <a:lnTo>
                    <a:pt x="0" y="36460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141042" y="5036523"/>
            <a:ext cx="41590739" cy="532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0"/>
              </a:lnSpc>
              <a:spcBef>
                <a:spcPct val="0"/>
              </a:spcBef>
            </a:pPr>
            <a:r>
              <a:rPr lang="en-US" b="true" sz="15279" spc="3055">
                <a:solidFill>
                  <a:srgbClr val="EA400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EXPANSION Y APLICACION DEL MODELO TAYLORISTA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9242" y="4332240"/>
            <a:ext cx="909275" cy="990033"/>
          </a:xfrm>
          <a:custGeom>
            <a:avLst/>
            <a:gdLst/>
            <a:ahLst/>
            <a:cxnLst/>
            <a:rect r="r" b="b" t="t" l="l"/>
            <a:pathLst>
              <a:path h="990033" w="909275">
                <a:moveTo>
                  <a:pt x="0" y="0"/>
                </a:moveTo>
                <a:lnTo>
                  <a:pt x="909276" y="0"/>
                </a:lnTo>
                <a:lnTo>
                  <a:pt x="909276" y="990033"/>
                </a:lnTo>
                <a:lnTo>
                  <a:pt x="0" y="990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64115" y="17086190"/>
            <a:ext cx="22969115" cy="11461219"/>
          </a:xfrm>
          <a:custGeom>
            <a:avLst/>
            <a:gdLst/>
            <a:ahLst/>
            <a:cxnLst/>
            <a:rect r="r" b="b" t="t" l="l"/>
            <a:pathLst>
              <a:path h="11461219" w="22969115">
                <a:moveTo>
                  <a:pt x="0" y="0"/>
                </a:moveTo>
                <a:lnTo>
                  <a:pt x="22969116" y="0"/>
                </a:lnTo>
                <a:lnTo>
                  <a:pt x="22969116" y="11461219"/>
                </a:lnTo>
                <a:lnTo>
                  <a:pt x="0" y="114612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590" r="-1254" b="-14053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923367" y="10990776"/>
            <a:ext cx="37498935" cy="5376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38"/>
              </a:lnSpc>
            </a:pPr>
            <a:r>
              <a:rPr lang="en-US" sz="1024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 ideas de Taylor se extendieron rápidamente en diversas industrias, ya que proporcionaban soluciones concretas para mejorar la producción.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213680" y="26703787"/>
            <a:ext cx="45981756" cy="3191508"/>
          </a:xfrm>
          <a:custGeom>
            <a:avLst/>
            <a:gdLst/>
            <a:ahLst/>
            <a:cxnLst/>
            <a:rect r="r" b="b" t="t" l="l"/>
            <a:pathLst>
              <a:path h="3191508" w="45981756">
                <a:moveTo>
                  <a:pt x="0" y="0"/>
                </a:moveTo>
                <a:lnTo>
                  <a:pt x="45981756" y="0"/>
                </a:lnTo>
                <a:lnTo>
                  <a:pt x="45981756" y="3191508"/>
                </a:lnTo>
                <a:lnTo>
                  <a:pt x="0" y="31915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032" r="0" b="-1303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DAGjCMzBAXQ</dc:identifier>
  <dcterms:modified xsi:type="dcterms:W3CDTF">2011-08-01T06:04:30Z</dcterms:modified>
  <cp:revision>1</cp:revision>
  <dc:title>ADMINISTRACION CIENTIFICA GRUPO 2</dc:title>
</cp:coreProperties>
</file>