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7" r:id="rId4"/>
    <p:sldId id="418" r:id="rId5"/>
    <p:sldId id="420" r:id="rId6"/>
    <p:sldId id="419" r:id="rId7"/>
    <p:sldId id="434" r:id="rId8"/>
    <p:sldId id="413" r:id="rId9"/>
    <p:sldId id="412" r:id="rId10"/>
    <p:sldId id="406" r:id="rId11"/>
    <p:sldId id="433" r:id="rId12"/>
    <p:sldId id="432" r:id="rId13"/>
    <p:sldId id="431" r:id="rId14"/>
    <p:sldId id="435" r:id="rId15"/>
    <p:sldId id="414" r:id="rId16"/>
    <p:sldId id="430" r:id="rId17"/>
    <p:sldId id="429" r:id="rId18"/>
    <p:sldId id="428" r:id="rId19"/>
    <p:sldId id="427" r:id="rId20"/>
    <p:sldId id="426" r:id="rId21"/>
    <p:sldId id="425" r:id="rId22"/>
    <p:sldId id="424" r:id="rId23"/>
    <p:sldId id="421" r:id="rId24"/>
    <p:sldId id="423" r:id="rId25"/>
    <p:sldId id="422" r:id="rId26"/>
    <p:sldId id="408" r:id="rId27"/>
    <p:sldId id="259" r:id="rId28"/>
    <p:sldId id="268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36A-5C0D-439A-8FFE-61C29DB31157}" type="datetimeFigureOut">
              <a:rPr lang="es-CO" smtClean="0"/>
              <a:pPr/>
              <a:t>15/02/2025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A30-850B-47C3-8D90-71F0D7275D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000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36A-5C0D-439A-8FFE-61C29DB31157}" type="datetimeFigureOut">
              <a:rPr lang="es-CO" smtClean="0"/>
              <a:pPr/>
              <a:t>15/02/2025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A30-850B-47C3-8D90-71F0D7275D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36A-5C0D-439A-8FFE-61C29DB31157}" type="datetimeFigureOut">
              <a:rPr lang="es-CO" smtClean="0"/>
              <a:pPr/>
              <a:t>15/02/2025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A30-850B-47C3-8D90-71F0D7275D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4892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187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2720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6729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4954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5573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374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346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226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36A-5C0D-439A-8FFE-61C29DB31157}" type="datetimeFigureOut">
              <a:rPr lang="es-CO" smtClean="0"/>
              <a:pPr/>
              <a:t>15/02/2025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A30-850B-47C3-8D90-71F0D7275D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638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20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36A-5C0D-439A-8FFE-61C29DB31157}" type="datetimeFigureOut">
              <a:rPr lang="es-CO" smtClean="0"/>
              <a:pPr/>
              <a:t>15/02/2025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A30-850B-47C3-8D90-71F0D7275D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579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36A-5C0D-439A-8FFE-61C29DB31157}" type="datetimeFigureOut">
              <a:rPr lang="es-CO" smtClean="0"/>
              <a:pPr/>
              <a:t>15/02/2025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A30-850B-47C3-8D90-71F0D7275D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95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36A-5C0D-439A-8FFE-61C29DB31157}" type="datetimeFigureOut">
              <a:rPr lang="es-CO" smtClean="0"/>
              <a:pPr/>
              <a:t>15/02/2025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A30-850B-47C3-8D90-71F0D7275D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72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36A-5C0D-439A-8FFE-61C29DB31157}" type="datetimeFigureOut">
              <a:rPr lang="es-CO" smtClean="0"/>
              <a:pPr/>
              <a:t>15/02/2025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A30-850B-47C3-8D90-71F0D7275D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620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36A-5C0D-439A-8FFE-61C29DB31157}" type="datetimeFigureOut">
              <a:rPr lang="es-CO" smtClean="0"/>
              <a:pPr/>
              <a:t>15/02/2025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A30-850B-47C3-8D90-71F0D7275D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772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36A-5C0D-439A-8FFE-61C29DB31157}" type="datetimeFigureOut">
              <a:rPr lang="es-CO" smtClean="0"/>
              <a:pPr/>
              <a:t>15/02/2025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A30-850B-47C3-8D90-71F0D7275D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963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F36A-5C0D-439A-8FFE-61C29DB31157}" type="datetimeFigureOut">
              <a:rPr lang="es-CO" smtClean="0"/>
              <a:pPr/>
              <a:t>15/02/2025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97A30-850B-47C3-8D90-71F0D7275D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152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F36A-5C0D-439A-8FFE-61C29DB31157}" type="datetimeFigureOut">
              <a:rPr lang="es-CO" smtClean="0"/>
              <a:pPr/>
              <a:t>15/02/2025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97A30-850B-47C3-8D90-71F0D7275D4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928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6225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eb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MPRESA&#10;Integrantes:&#10;Reyes Peña, Aarón&#10; ">
            <a:extLst>
              <a:ext uri="{FF2B5EF4-FFF2-40B4-BE49-F238E27FC236}">
                <a16:creationId xmlns:a16="http://schemas.microsoft.com/office/drawing/2014/main" id="{02B89C50-BB93-4F0C-9F7B-A65D044F0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6" b="57705"/>
          <a:stretch/>
        </p:blipFill>
        <p:spPr bwMode="auto">
          <a:xfrm>
            <a:off x="0" y="3856384"/>
            <a:ext cx="6337645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00D70D76-83C1-4387-A87D-A9879FDC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45" y="1749287"/>
            <a:ext cx="5818323" cy="51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64088-B6E3-4D55-9ABB-521397B003C6}"/>
              </a:ext>
            </a:extLst>
          </p:cNvPr>
          <p:cNvSpPr txBox="1"/>
          <p:nvPr/>
        </p:nvSpPr>
        <p:spPr>
          <a:xfrm>
            <a:off x="940906" y="1948076"/>
            <a:ext cx="5088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/>
              <a:t>GENERALIDADES DE LA </a:t>
            </a:r>
          </a:p>
        </p:txBody>
      </p:sp>
    </p:spTree>
    <p:extLst>
      <p:ext uri="{BB962C8B-B14F-4D97-AF65-F5344CB8AC3E}">
        <p14:creationId xmlns:p14="http://schemas.microsoft.com/office/powerpoint/2010/main" val="64432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098" name="Picture 2" descr="La empresa y su entorno&#10;    Puede definirse el entorno de la organización como todos los&#10;    elementos que influyen de man...">
            <a:extLst>
              <a:ext uri="{FF2B5EF4-FFF2-40B4-BE49-F238E27FC236}">
                <a16:creationId xmlns:a16="http://schemas.microsoft.com/office/drawing/2014/main" id="{38FDA0D1-B171-4596-804B-BDDFD7286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8529" r="3750" b="5089"/>
          <a:stretch/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7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A5A138C-ADB0-457E-9124-6335074AB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7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80219061-061C-4C0C-BDAA-C1121502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7" y="0"/>
            <a:ext cx="8123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7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7371730-C6B6-4008-89F6-17FFD6974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0"/>
            <a:ext cx="10015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756D85D2-9F95-4ECE-B4D3-9EC4F706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14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8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7170" name="Picture 2" descr="Según la Dimensión&#10;Medianas Empresas: En este tipo de empresas intervienen varios&#10;cientos de personas y en algunos casos h...">
            <a:extLst>
              <a:ext uri="{FF2B5EF4-FFF2-40B4-BE49-F238E27FC236}">
                <a16:creationId xmlns:a16="http://schemas.microsoft.com/office/drawing/2014/main" id="{BC39BE3B-6C2B-400E-B677-1F60F8E5E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/>
          <a:stretch/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29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8194" name="Picture 2" descr="Pequeñas y Microempresas (PYMEs)&#10;Es aquella empresa que opera una persona natural&#10;o jurídica, bajo cualquier forma de orga...">
            <a:extLst>
              <a:ext uri="{FF2B5EF4-FFF2-40B4-BE49-F238E27FC236}">
                <a16:creationId xmlns:a16="http://schemas.microsoft.com/office/drawing/2014/main" id="{C4E6664B-E209-4FA9-9D7C-57A1C2C31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" t="7665" r="9656" b="6358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43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9218" name="Picture 2" descr="Según la Propiedad del Capital&#10;Empresa Pública: Es el tipo de empresa en la que el capital le&#10;pertenece al Estado, que pue...">
            <a:extLst>
              <a:ext uri="{FF2B5EF4-FFF2-40B4-BE49-F238E27FC236}">
                <a16:creationId xmlns:a16="http://schemas.microsoft.com/office/drawing/2014/main" id="{ED71352E-2A39-44C8-AEC5-EA3669C63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3888" r="2243" b="6649"/>
          <a:stretch/>
        </p:blipFill>
        <p:spPr bwMode="auto">
          <a:xfrm>
            <a:off x="0" y="0"/>
            <a:ext cx="12085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8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242" name="Picture 2" descr="Según la Forma Jurídica&#10;Sociedad Colectiva: En este tipo de empresas de propiedad de más de una&#10;persona, los socios respon...">
            <a:extLst>
              <a:ext uri="{FF2B5EF4-FFF2-40B4-BE49-F238E27FC236}">
                <a16:creationId xmlns:a16="http://schemas.microsoft.com/office/drawing/2014/main" id="{72BE8A8A-65E3-416E-A069-0F57E4A3D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856" r="5295" b="403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3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1266" name="Picture 2" descr=" Contribuye al bienestar de la comunidad.&#10; Satisface las necesidades de los consumidores&#10;con bienes o servicios de calid...">
            <a:extLst>
              <a:ext uri="{FF2B5EF4-FFF2-40B4-BE49-F238E27FC236}">
                <a16:creationId xmlns:a16="http://schemas.microsoft.com/office/drawing/2014/main" id="{AA16ABE0-5600-455A-A2AA-A426436C8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t="2437" r="2460" b="17686"/>
          <a:stretch/>
        </p:blipFill>
        <p:spPr bwMode="auto">
          <a:xfrm>
            <a:off x="0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1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A103A42-EC07-434E-B93C-CD7F67769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2"/>
          <a:stretch/>
        </p:blipFill>
        <p:spPr bwMode="auto">
          <a:xfrm>
            <a:off x="0" y="0"/>
            <a:ext cx="12192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19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67F2A56-5E91-49F1-B4D7-2CC27A33B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t="3018" r="8784" b="5197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55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3314" name="Picture 2" descr=" Grande: Su constitución se soporta en grandes cantidades de&#10;capital, un gran número de trabajadores y el volumen de ingr...">
            <a:extLst>
              <a:ext uri="{FF2B5EF4-FFF2-40B4-BE49-F238E27FC236}">
                <a16:creationId xmlns:a16="http://schemas.microsoft.com/office/drawing/2014/main" id="{AEEEA7AE-03BC-49B9-B95E-98A53967C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t="5632" r="4641" b="8973"/>
          <a:stretch/>
        </p:blipFill>
        <p:spPr bwMode="auto">
          <a:xfrm>
            <a:off x="0" y="0"/>
            <a:ext cx="12059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5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6386" name="Picture 2" descr="Elementos que componen una&#10;pequeña y mediana empresa&#10;Pequeña&#10;Empresa&#10;Se divide en&#10;Bienes&#10;Empleados&#10;Conocimiento&#10;Intelectua...">
            <a:extLst>
              <a:ext uri="{FF2B5EF4-FFF2-40B4-BE49-F238E27FC236}">
                <a16:creationId xmlns:a16="http://schemas.microsoft.com/office/drawing/2014/main" id="{1A6CD284-EA9E-4E96-A08B-E85C2B35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2642"/>
            <a:ext cx="12192000" cy="69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52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4340" name="Picture 4" descr="Haga clic para cambiar el estilo&#10;de título&#10;• Haga clic para modificar el estilo de texto&#10;del patrón&#10;• Segundo nivel&#10;• Terc...">
            <a:extLst>
              <a:ext uri="{FF2B5EF4-FFF2-40B4-BE49-F238E27FC236}">
                <a16:creationId xmlns:a16="http://schemas.microsoft.com/office/drawing/2014/main" id="{204D23D9-7821-4460-81CC-8B2D86E35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5"/>
          <a:stretch/>
        </p:blipFill>
        <p:spPr bwMode="auto">
          <a:xfrm>
            <a:off x="0" y="1033673"/>
            <a:ext cx="12191999" cy="58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A489A5CA-D867-488A-87EE-7FC09EB2F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" t="6570" r="3804" b="82030"/>
          <a:stretch/>
        </p:blipFill>
        <p:spPr bwMode="auto">
          <a:xfrm>
            <a:off x="477078" y="251795"/>
            <a:ext cx="11251096" cy="78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16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B1E9715-692E-47A1-A772-EA774C82E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18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6C2069A8-9608-49B9-B36D-B953D1581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3" b="54575"/>
          <a:stretch/>
        </p:blipFill>
        <p:spPr bwMode="auto">
          <a:xfrm>
            <a:off x="265043" y="92764"/>
            <a:ext cx="11794435" cy="12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3B973-D1CA-4C1F-BA1D-804729463589}"/>
              </a:ext>
            </a:extLst>
          </p:cNvPr>
          <p:cNvSpPr txBox="1"/>
          <p:nvPr/>
        </p:nvSpPr>
        <p:spPr>
          <a:xfrm>
            <a:off x="172278" y="1889948"/>
            <a:ext cx="8017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https://psicologiaymente.com/organizaciones/tipos-de-empresas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5C7DB-9250-4F67-943F-9FC3464CF409}"/>
              </a:ext>
            </a:extLst>
          </p:cNvPr>
          <p:cNvSpPr txBox="1"/>
          <p:nvPr/>
        </p:nvSpPr>
        <p:spPr>
          <a:xfrm>
            <a:off x="198783" y="2618820"/>
            <a:ext cx="8878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https://www.promonegocios.net/mercadotecnia/empresa-definicion-concepto.html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C1A98-6041-4A5B-99EA-A91A6C113B66}"/>
              </a:ext>
            </a:extLst>
          </p:cNvPr>
          <p:cNvSpPr txBox="1"/>
          <p:nvPr/>
        </p:nvSpPr>
        <p:spPr>
          <a:xfrm>
            <a:off x="265043" y="3852974"/>
            <a:ext cx="11198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15570" lvl="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295275" algn="l"/>
                <a:tab pos="295910" algn="l"/>
              </a:tabLst>
            </a:pPr>
            <a:r>
              <a:rPr lang="es-ES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CHIAVENTO, Adalberto. Introducción a la teoría general de la administración. Editorial, Mc Graw-Hill.</a:t>
            </a:r>
            <a:r>
              <a:rPr lang="es-ES" spc="-265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10ª</a:t>
            </a:r>
            <a:r>
              <a:rPr lang="es-ES" spc="5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edición</a:t>
            </a:r>
            <a:r>
              <a:rPr lang="es-ES" sz="1100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.</a:t>
            </a:r>
            <a:endParaRPr lang="es-CO" sz="1000" dirty="0">
              <a:effectLst/>
              <a:latin typeface="Arial MT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08491D-AB9A-4F1D-98E9-EFD79E9014BB}"/>
              </a:ext>
            </a:extLst>
          </p:cNvPr>
          <p:cNvSpPr txBox="1"/>
          <p:nvPr/>
        </p:nvSpPr>
        <p:spPr>
          <a:xfrm>
            <a:off x="265043" y="3236875"/>
            <a:ext cx="11794435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89865" lvl="0" indent="-342900">
              <a:lnSpc>
                <a:spcPct val="97000"/>
              </a:lnSpc>
              <a:spcBef>
                <a:spcPts val="5"/>
              </a:spcBef>
              <a:spcAft>
                <a:spcPts val="0"/>
              </a:spcAft>
              <a:buSzPts val="900"/>
              <a:buFont typeface="Symbol" panose="05050102010706020507" pitchFamily="18" charset="2"/>
              <a:buChar char=""/>
              <a:tabLst>
                <a:tab pos="295275" algn="l"/>
                <a:tab pos="295910" algn="l"/>
              </a:tabLst>
            </a:pPr>
            <a:r>
              <a:rPr lang="es-ES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AMARU, Antonio Cesar. Fundamentos de Administración: Teoría General y Proceso Administrativo 1ª edición -</a:t>
            </a:r>
            <a:r>
              <a:rPr lang="es-ES" spc="-23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Pearson</a:t>
            </a:r>
            <a:r>
              <a:rPr lang="es-ES" spc="-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:</a:t>
            </a:r>
            <a:r>
              <a:rPr lang="es-ES" spc="5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Prentice-Hall 2009</a:t>
            </a:r>
            <a:r>
              <a:rPr lang="es-ES" sz="1000" dirty="0">
                <a:effectLst/>
                <a:latin typeface="Arial" panose="020B06040202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es-CO" sz="1100" dirty="0">
              <a:effectLst/>
              <a:latin typeface="Arial MT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009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22EE6-2298-890D-4F17-FFB4E456A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BB8F678-1729-B1B4-B420-EBFF1ED0D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87"/>
            <a:ext cx="12192000" cy="7011183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7BDFB710-942C-5E15-4894-688C718C3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30118" r="1855" b="30071"/>
          <a:stretch/>
        </p:blipFill>
        <p:spPr bwMode="auto">
          <a:xfrm rot="20373508">
            <a:off x="7197469" y="777809"/>
            <a:ext cx="4320715" cy="15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5056D01-CBC8-E227-9866-1C7FC1F51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2233" y="-369332"/>
            <a:ext cx="2462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s-CO" altLang="es-CO" sz="1600" kern="0">
                <a:solidFill>
                  <a:srgbClr val="333333"/>
                </a:solidFill>
                <a:latin typeface="ui-sans-serif"/>
                <a:cs typeface="Arial"/>
                <a:sym typeface="Arial"/>
              </a:rPr>
            </a:br>
            <a:endParaRPr lang="es-CO" altLang="es-CO" sz="2400" kern="0">
              <a:solidFill>
                <a:srgbClr val="000000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C3C489-ACAB-C30A-7E26-3DDD7B8C3A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55" t="10248" r="14026" b="8393"/>
          <a:stretch/>
        </p:blipFill>
        <p:spPr>
          <a:xfrm rot="2176538">
            <a:off x="1226959" y="732416"/>
            <a:ext cx="2673109" cy="32129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C80141-8679-FEEF-AFE9-74A35AEA5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0" y="3192333"/>
            <a:ext cx="431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99D92-9BAD-63E7-0473-C02C49BAE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94318DA-3B87-E39B-8013-70F8B4F3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3" y="47627"/>
            <a:ext cx="12217139" cy="6810373"/>
          </a:xfrm>
          <a:prstGeom prst="rect">
            <a:avLst/>
          </a:prstGeom>
        </p:spPr>
      </p:pic>
      <p:sp>
        <p:nvSpPr>
          <p:cNvPr id="2" name="Pergamino: vertical 1">
            <a:extLst>
              <a:ext uri="{FF2B5EF4-FFF2-40B4-BE49-F238E27FC236}">
                <a16:creationId xmlns:a16="http://schemas.microsoft.com/office/drawing/2014/main" id="{7417E584-574F-B31E-8DCE-81354E42FE60}"/>
              </a:ext>
            </a:extLst>
          </p:cNvPr>
          <p:cNvSpPr/>
          <p:nvPr/>
        </p:nvSpPr>
        <p:spPr>
          <a:xfrm rot="1609953">
            <a:off x="6960805" y="804516"/>
            <a:ext cx="4195060" cy="4700896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s-CO" sz="3200" b="1" kern="0" dirty="0">
                <a:solidFill>
                  <a:srgbClr val="000000"/>
                </a:solidFill>
                <a:latin typeface="Arial"/>
                <a:sym typeface="Arial"/>
              </a:rPr>
              <a:t>Y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s-CO" sz="3200" b="1" kern="0" dirty="0">
                <a:solidFill>
                  <a:srgbClr val="000000"/>
                </a:solidFill>
                <a:latin typeface="Arial"/>
                <a:sym typeface="Arial"/>
              </a:rPr>
              <a:t> QUE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s-CO" sz="2667" b="1" kern="0" dirty="0">
                <a:solidFill>
                  <a:srgbClr val="000000"/>
                </a:solidFill>
                <a:latin typeface="Arial"/>
                <a:sym typeface="Arial"/>
              </a:rPr>
              <a:t> </a:t>
            </a:r>
            <a:r>
              <a:rPr lang="es-CO" sz="4267" b="1" kern="0" dirty="0">
                <a:solidFill>
                  <a:srgbClr val="000000"/>
                </a:solidFill>
                <a:latin typeface="Arial"/>
                <a:sym typeface="Arial"/>
              </a:rPr>
              <a:t>APRENDIÓ?</a:t>
            </a:r>
            <a:endParaRPr lang="es-CO" sz="48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9AA263-60C7-2CA8-1423-640814F9EC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64" t="11860" r="3042" b="41552"/>
          <a:stretch/>
        </p:blipFill>
        <p:spPr>
          <a:xfrm rot="19119066">
            <a:off x="200808" y="1764256"/>
            <a:ext cx="4919832" cy="18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FB691169-09DF-4E71-831A-AF2E4B65DB85}"/>
              </a:ext>
            </a:extLst>
          </p:cNvPr>
          <p:cNvSpPr/>
          <p:nvPr/>
        </p:nvSpPr>
        <p:spPr>
          <a:xfrm>
            <a:off x="343716" y="550592"/>
            <a:ext cx="782719" cy="525386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72C89-6658-4B49-B776-E36BABE1C3AA}"/>
              </a:ext>
            </a:extLst>
          </p:cNvPr>
          <p:cNvSpPr txBox="1"/>
          <p:nvPr/>
        </p:nvSpPr>
        <p:spPr>
          <a:xfrm rot="16200000">
            <a:off x="-927649" y="2888974"/>
            <a:ext cx="326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DEFINA OBJETIVO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5157696-4817-445C-8D69-A05CB9343CAD}"/>
              </a:ext>
            </a:extLst>
          </p:cNvPr>
          <p:cNvSpPr/>
          <p:nvPr/>
        </p:nvSpPr>
        <p:spPr>
          <a:xfrm>
            <a:off x="1364974" y="2610678"/>
            <a:ext cx="965156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E419AAD5-68DB-4C72-9293-3BC33904473E}"/>
              </a:ext>
            </a:extLst>
          </p:cNvPr>
          <p:cNvSpPr/>
          <p:nvPr/>
        </p:nvSpPr>
        <p:spPr>
          <a:xfrm>
            <a:off x="2342257" y="550592"/>
            <a:ext cx="5039204" cy="5850208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600" b="1" dirty="0">
              <a:solidFill>
                <a:schemeClr val="tx1"/>
              </a:solidFill>
            </a:endParaRPr>
          </a:p>
          <a:p>
            <a:pPr algn="ctr"/>
            <a:r>
              <a:rPr lang="es-CO" sz="3600" b="1" dirty="0">
                <a:solidFill>
                  <a:schemeClr val="tx1"/>
                </a:solidFill>
              </a:rPr>
              <a:t>2.- REDACTAR TEXTO</a:t>
            </a:r>
          </a:p>
          <a:p>
            <a:pPr algn="ctr"/>
            <a:endParaRPr lang="es-CO" sz="3600" b="1" dirty="0">
              <a:solidFill>
                <a:schemeClr val="tx1"/>
              </a:solidFill>
            </a:endParaRPr>
          </a:p>
          <a:p>
            <a:pPr algn="ctr"/>
            <a:r>
              <a:rPr lang="es-CO" sz="3600" b="1" dirty="0">
                <a:solidFill>
                  <a:schemeClr val="tx1"/>
                </a:solidFill>
              </a:rPr>
              <a:t>3.- LARGO PLAZO</a:t>
            </a:r>
          </a:p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DDF38-0C0F-46B1-9029-C22859A95DF1}"/>
              </a:ext>
            </a:extLst>
          </p:cNvPr>
          <p:cNvSpPr txBox="1"/>
          <p:nvPr/>
        </p:nvSpPr>
        <p:spPr>
          <a:xfrm flipH="1">
            <a:off x="3472070" y="1285459"/>
            <a:ext cx="2930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1.-VERBO EN INFINITIVO</a:t>
            </a:r>
          </a:p>
          <a:p>
            <a:endParaRPr lang="es-CO" sz="3600" b="1" dirty="0"/>
          </a:p>
          <a:p>
            <a:endParaRPr lang="es-CO" sz="3600" b="1" dirty="0"/>
          </a:p>
          <a:p>
            <a:endParaRPr lang="es-CO" sz="3600" b="1" dirty="0"/>
          </a:p>
          <a:p>
            <a:endParaRPr lang="es-CO" sz="3600" b="1" dirty="0"/>
          </a:p>
          <a:p>
            <a:endParaRPr lang="es-CO" sz="36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AD9F47-2503-4E45-B818-9F77139536AA}"/>
              </a:ext>
            </a:extLst>
          </p:cNvPr>
          <p:cNvSpPr/>
          <p:nvPr/>
        </p:nvSpPr>
        <p:spPr>
          <a:xfrm>
            <a:off x="8325733" y="1232452"/>
            <a:ext cx="2143481" cy="34720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B88EA4-3C42-4DDC-9A85-3EC5DF2D57FD}"/>
              </a:ext>
            </a:extLst>
          </p:cNvPr>
          <p:cNvSpPr txBox="1"/>
          <p:nvPr/>
        </p:nvSpPr>
        <p:spPr>
          <a:xfrm flipH="1">
            <a:off x="9189724" y="1643271"/>
            <a:ext cx="4903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M</a:t>
            </a:r>
          </a:p>
          <a:p>
            <a:endParaRPr lang="es-CO" sz="2000" b="1" dirty="0"/>
          </a:p>
          <a:p>
            <a:r>
              <a:rPr lang="es-CO" sz="2000" b="1" dirty="0"/>
              <a:t>A</a:t>
            </a:r>
          </a:p>
          <a:p>
            <a:endParaRPr lang="es-CO" sz="2000" b="1" dirty="0"/>
          </a:p>
          <a:p>
            <a:r>
              <a:rPr lang="es-CO" sz="2000" b="1" dirty="0"/>
              <a:t>R</a:t>
            </a:r>
          </a:p>
          <a:p>
            <a:endParaRPr lang="es-CO" sz="2000" b="1" dirty="0"/>
          </a:p>
          <a:p>
            <a:r>
              <a:rPr lang="es-CO" sz="2000" b="1" dirty="0"/>
              <a:t>E</a:t>
            </a:r>
          </a:p>
          <a:p>
            <a:endParaRPr lang="es-CO" sz="2000" b="1" dirty="0"/>
          </a:p>
          <a:p>
            <a:r>
              <a:rPr lang="es-CO" sz="2000" b="1" dirty="0"/>
              <a:t>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26CDD5A-3745-4D74-96F8-63C2F8230AB1}"/>
              </a:ext>
            </a:extLst>
          </p:cNvPr>
          <p:cNvSpPr/>
          <p:nvPr/>
        </p:nvSpPr>
        <p:spPr>
          <a:xfrm>
            <a:off x="7129670" y="2888974"/>
            <a:ext cx="978408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62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14DBDD9F-6F97-48FF-8D58-305E0F02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2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CF8F5EB-DA21-4A44-A831-E61DB87BD05D}"/>
              </a:ext>
            </a:extLst>
          </p:cNvPr>
          <p:cNvSpPr/>
          <p:nvPr/>
        </p:nvSpPr>
        <p:spPr>
          <a:xfrm>
            <a:off x="7885043" y="3631096"/>
            <a:ext cx="1762539" cy="153725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3A94E-DC77-4FAB-850D-929CDA14A988}"/>
              </a:ext>
            </a:extLst>
          </p:cNvPr>
          <p:cNvSpPr txBox="1"/>
          <p:nvPr/>
        </p:nvSpPr>
        <p:spPr>
          <a:xfrm>
            <a:off x="8044069" y="4002159"/>
            <a:ext cx="1484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5 MINUTOS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B551B98C-5793-4EDF-9215-090EDFC285DD}"/>
              </a:ext>
            </a:extLst>
          </p:cNvPr>
          <p:cNvSpPr/>
          <p:nvPr/>
        </p:nvSpPr>
        <p:spPr>
          <a:xfrm>
            <a:off x="0" y="72887"/>
            <a:ext cx="2464904" cy="2604052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CON SUS PROPIAS PALABRAS DEFINA EMPRESA</a:t>
            </a: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A22FB963-94E2-455B-ACC6-324FB8CED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27495" r="2417" b="24251"/>
          <a:stretch/>
        </p:blipFill>
        <p:spPr bwMode="auto">
          <a:xfrm>
            <a:off x="3485321" y="5261113"/>
            <a:ext cx="3763617" cy="16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6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5E56AF00-5F2B-4BA2-B930-E3A312FC9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791" y="0"/>
            <a:ext cx="1219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B7111763-04DB-437E-A389-98F64553317E}"/>
              </a:ext>
            </a:extLst>
          </p:cNvPr>
          <p:cNvSpPr/>
          <p:nvPr/>
        </p:nvSpPr>
        <p:spPr>
          <a:xfrm>
            <a:off x="3405810" y="5334000"/>
            <a:ext cx="5565912" cy="1404333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73D7B-726E-4566-A24B-970A280C02FF}"/>
              </a:ext>
            </a:extLst>
          </p:cNvPr>
          <p:cNvSpPr txBox="1"/>
          <p:nvPr/>
        </p:nvSpPr>
        <p:spPr>
          <a:xfrm flipH="1">
            <a:off x="3843133" y="5671933"/>
            <a:ext cx="503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SOCIOS DE APRENDIZAJE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724544-1B08-4635-8053-E39BD1549E77}"/>
              </a:ext>
            </a:extLst>
          </p:cNvPr>
          <p:cNvSpPr/>
          <p:nvPr/>
        </p:nvSpPr>
        <p:spPr>
          <a:xfrm>
            <a:off x="768626" y="181260"/>
            <a:ext cx="1696277" cy="1488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7E237-47F7-4FFD-9DBC-4F5514A04480}"/>
              </a:ext>
            </a:extLst>
          </p:cNvPr>
          <p:cNvSpPr txBox="1"/>
          <p:nvPr/>
        </p:nvSpPr>
        <p:spPr>
          <a:xfrm flipH="1">
            <a:off x="901149" y="715619"/>
            <a:ext cx="1769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15 MINUTOS</a:t>
            </a:r>
          </a:p>
        </p:txBody>
      </p:sp>
      <p:pic>
        <p:nvPicPr>
          <p:cNvPr id="21516" name="Picture 12">
            <a:extLst>
              <a:ext uri="{FF2B5EF4-FFF2-40B4-BE49-F238E27FC236}">
                <a16:creationId xmlns:a16="http://schemas.microsoft.com/office/drawing/2014/main" id="{036DD0C7-6D17-4BB4-B2E6-94269BA5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47" y="200025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5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074" name="Picture 2" descr="La Empresa&#10; ">
            <a:extLst>
              <a:ext uri="{FF2B5EF4-FFF2-40B4-BE49-F238E27FC236}">
                <a16:creationId xmlns:a16="http://schemas.microsoft.com/office/drawing/2014/main" id="{4585D26B-D683-40DC-A2FE-C11090C702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9292" r="883" b="7382"/>
          <a:stretch/>
        </p:blipFill>
        <p:spPr bwMode="auto">
          <a:xfrm>
            <a:off x="0" y="0"/>
            <a:ext cx="120859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8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0648F3-8DE1-4BF5-8986-FD00C85AC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 b="5129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6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274571" y="181260"/>
            <a:ext cx="3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F69EED-DE8A-4CA5-BB0E-7E39AECC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04" b="396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5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08647E7-5AAE-4B0B-8049-9349F9F38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7" y="195469"/>
            <a:ext cx="7381460" cy="64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19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129</Words>
  <Application>Microsoft Office PowerPoint</Application>
  <PresentationFormat>Panorámica</PresentationFormat>
  <Paragraphs>52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Arial MT</vt:lpstr>
      <vt:lpstr>Calibri</vt:lpstr>
      <vt:lpstr>Calibri Light</vt:lpstr>
      <vt:lpstr>Symbol</vt:lpstr>
      <vt:lpstr>ui-sans-serif</vt:lpstr>
      <vt:lpstr>Wingdings</vt:lpstr>
      <vt:lpstr>Tema de Office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Usuario de Windows</dc:creator>
  <cp:lastModifiedBy>Carlos Omar Ojeda Enriquez</cp:lastModifiedBy>
  <cp:revision>41</cp:revision>
  <dcterms:created xsi:type="dcterms:W3CDTF">2019-01-31T16:17:24Z</dcterms:created>
  <dcterms:modified xsi:type="dcterms:W3CDTF">2025-02-15T15:29:19Z</dcterms:modified>
</cp:coreProperties>
</file>