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comments/comment3.xml" ContentType="application/vnd.openxmlformats-officedocument.presentationml.comments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comments/comment4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6"/>
  </p:notesMasterIdLst>
  <p:sldIdLst>
    <p:sldId id="257" r:id="rId2"/>
    <p:sldId id="256" r:id="rId3"/>
    <p:sldId id="260" r:id="rId4"/>
    <p:sldId id="258" r:id="rId5"/>
    <p:sldId id="259" r:id="rId6"/>
    <p:sldId id="308" r:id="rId7"/>
    <p:sldId id="270" r:id="rId8"/>
    <p:sldId id="274" r:id="rId9"/>
    <p:sldId id="275" r:id="rId10"/>
    <p:sldId id="278" r:id="rId11"/>
    <p:sldId id="280" r:id="rId12"/>
    <p:sldId id="281" r:id="rId13"/>
    <p:sldId id="283" r:id="rId14"/>
    <p:sldId id="284" r:id="rId15"/>
    <p:sldId id="286" r:id="rId16"/>
    <p:sldId id="285" r:id="rId17"/>
    <p:sldId id="288" r:id="rId18"/>
    <p:sldId id="289" r:id="rId19"/>
    <p:sldId id="293" r:id="rId20"/>
    <p:sldId id="294" r:id="rId21"/>
    <p:sldId id="295" r:id="rId22"/>
    <p:sldId id="298" r:id="rId23"/>
    <p:sldId id="299" r:id="rId24"/>
    <p:sldId id="300" r:id="rId25"/>
    <p:sldId id="301" r:id="rId26"/>
    <p:sldId id="302" r:id="rId27"/>
    <p:sldId id="304" r:id="rId28"/>
    <p:sldId id="305" r:id="rId29"/>
    <p:sldId id="290" r:id="rId30"/>
    <p:sldId id="306" r:id="rId31"/>
    <p:sldId id="312" r:id="rId32"/>
    <p:sldId id="310" r:id="rId33"/>
    <p:sldId id="311" r:id="rId34"/>
    <p:sldId id="309" r:id="rId35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58" roundtripDataSignature="AMtx7mg/+jVECiFYrtulZriwge/qOCr4qA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ejandra Tabares Díaz" initials="AT" lastIdx="5" clrIdx="0">
    <p:extLst>
      <p:ext uri="{19B8F6BF-5375-455C-9EA6-DF929625EA0E}">
        <p15:presenceInfo xmlns:p15="http://schemas.microsoft.com/office/powerpoint/2012/main" userId="deb80b4f7f1c039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808D4D5-4E9F-4DEC-8C1C-A268E366BEE0}">
  <a:tblStyle styleId="{C808D4D5-4E9F-4DEC-8C1C-A268E366BEE0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9EFF7"/>
          </a:solidFill>
        </a:fill>
      </a:tcStyle>
    </a:wholeTbl>
    <a:band1H>
      <a:tcTxStyle b="off" i="off"/>
      <a:tcStyle>
        <a:tcBdr/>
        <a:fill>
          <a:solidFill>
            <a:srgbClr val="D0DEEF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D0DEEF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5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5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8A672F47-9879-4F9B-AB41-F1C3D631C634}" styleName="Table_1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chemeClr val="lt1"/>
          </a:solidFill>
        </a:fill>
      </a:tcStyle>
    </a:wholeTbl>
    <a:band1H>
      <a:tcTxStyle b="off" i="off"/>
      <a:tcStyle>
        <a:tcBdr/>
        <a:fill>
          <a:solidFill>
            <a:srgbClr val="E9EFF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E9EFF7"/>
          </a:solidFill>
        </a:fill>
      </a:tcStyle>
    </a:band1V>
    <a:band2V>
      <a:tcTxStyle b="off" i="off"/>
      <a:tcStyle>
        <a:tcBdr/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508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l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5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CEF40A6C-6564-40ED-93E0-2B164CA06BFA}" styleName="Table_2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chemeClr val="lt1"/>
          </a:solidFill>
        </a:fill>
      </a:tcStyle>
    </a:wholeTbl>
    <a:band1H>
      <a:tcTxStyle b="off" i="off"/>
      <a:tcStyle>
        <a:tcBdr/>
        <a:fill>
          <a:solidFill>
            <a:srgbClr val="E8EBF5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E8EBF5"/>
          </a:solidFill>
        </a:fill>
      </a:tcStyle>
    </a:band1V>
    <a:band2V>
      <a:tcTxStyle b="off" i="off"/>
      <a:tcStyle>
        <a:tcBdr/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508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l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5832C75-B841-4EAB-B8B2-E690B3B0C71D}" styleName="Table_3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BF1E8"/>
          </a:solidFill>
        </a:fill>
      </a:tcStyle>
    </a:wholeTbl>
    <a:band1H>
      <a:tcTxStyle b="off" i="off"/>
      <a:tcStyle>
        <a:tcBdr/>
        <a:fill>
          <a:solidFill>
            <a:srgbClr val="D4E2CE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D4E2CE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6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6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284E427A-3D55-4303-BF80-6455036E1DE7}" styleName="Estilo temático 1 - Énfasi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Estilo temático 1 - Énfasis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10" d="100"/>
          <a:sy n="110" d="100"/>
        </p:scale>
        <p:origin x="702" y="-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8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59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4-11-05T15:18:39.837" idx="1">
    <p:pos x="10" y="10"/>
    <p:text>Sugiero incluir el nombre de la profesora Andrea </p:text>
    <p:extLst>
      <p:ext uri="{C676402C-5697-4E1C-873F-D02D1690AC5C}">
        <p15:threadingInfo xmlns:p15="http://schemas.microsoft.com/office/powerpoint/2012/main" timeZoneBias="30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4-11-05T15:20:37.289" idx="2">
    <p:pos x="10" y="10"/>
    <p:text>Dado que el tiempo para la presentación es corto. Sugiero incluir únicamente el objetivo general de cada componente y enlistar los principales procesos desarrollados, acompañados de las fotografías. </p:text>
    <p:extLst>
      <p:ext uri="{C676402C-5697-4E1C-873F-D02D1690AC5C}">
        <p15:threadingInfo xmlns:p15="http://schemas.microsoft.com/office/powerpoint/2012/main" timeZoneBias="30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4-11-05T15:22:29.891" idx="3">
    <p:pos x="10" y="10"/>
    <p:text>Sugiero incluir al final una sola diapositiva que integre la productividad de todos los componentes. </p:text>
    <p:extLst>
      <p:ext uri="{C676402C-5697-4E1C-873F-D02D1690AC5C}">
        <p15:threadingInfo xmlns:p15="http://schemas.microsoft.com/office/powerpoint/2012/main" timeZoneBias="300"/>
      </p:ext>
    </p:extLs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4-11-05T15:25:44.684" idx="5">
    <p:pos x="10" y="10"/>
    <p:text>Previo a esta diapositiva, sugiero incluir una con el perfil del estudiante en la que se destaquen las principales competencias o habilidades requeridas </p:text>
    <p:extLst>
      <p:ext uri="{C676402C-5697-4E1C-873F-D02D1690AC5C}">
        <p15:threadingInfo xmlns:p15="http://schemas.microsoft.com/office/powerpoint/2012/main" timeZoneBias="30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1927092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263efdeb67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5" name="Google Shape;155;g263efdeb67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512818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31" name="Google Shape;331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272510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7fc69bf9560223d7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45" name="Google Shape;345;g7fc69bf9560223d7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421806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2a6dd1fc3bf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53" name="Google Shape;353;g2a6dd1fc3bf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255805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71" name="Google Shape;371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131826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164a65fb4b7f7d4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78" name="Google Shape;378;g164a65fb4b7f7d4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15344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98" name="Google Shape;398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0959639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89" name="Google Shape;389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491880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17" name="Google Shape;417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9695448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26" name="Google Shape;426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955174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63" name="Google Shape;463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570324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3" name="Google Shape;14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83508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g164a65fb4b7f7d4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72" name="Google Shape;472;g164a65fb4b7f7d4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4849939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g263bef21067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80" name="Google Shape;480;g263bef21067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1426112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1a62408b0cfb5325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04" name="Google Shape;504;g1a62408b0cfb5325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6127645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g2a61b5f7b2f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12" name="Google Shape;512;g2a61b5f7b2f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0243836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g1a62408b0cfb5325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23" name="Google Shape;523;g1a62408b0cfb5325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4823273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32" name="Google Shape;532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7716779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p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39" name="Google Shape;539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9181091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g1a62408b0cfb5325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57" name="Google Shape;557;g1a62408b0cfb5325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1588676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g263bef21067_1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67" name="Google Shape;567;g263bef21067_1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58253523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34" name="Google Shape;434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408456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2" name="Google Shape;18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4982739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g2a61b5f7b2f_1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78" name="Google Shape;578;g2a61b5f7b2f_1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68920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g2a61b5f7b2f_1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78" name="Google Shape;578;g2a61b5f7b2f_1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600179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g2a61b5f7b2f_1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78" name="Google Shape;578;g2a61b5f7b2f_1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932622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g2a61b5f7b2f_1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578" name="Google Shape;578;g2a61b5f7b2f_1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6773469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88" name="Google Shape;588;p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985668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4" name="Google Shape;16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075375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66b34028669858d3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4" name="Google Shape;174;g66b34028669858d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605928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2" name="Google Shape;18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079080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2a6dd1fc3b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5" name="Google Shape;265;g2a6dd1fc3b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989543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02" name="Google Shape;30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819540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09" name="Google Shape;309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012548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Imagen con título">
  <p:cSld name="6_Imagen con título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4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4" name="Google Shape;14;p24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5" name="Google Shape;15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  <p:pic>
        <p:nvPicPr>
          <p:cNvPr id="18" name="Google Shape;18;p2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85610"/>
            <a:ext cx="12192000" cy="68050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Imagen con título">
  <p:cSld name="3_Imagen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81" name="Google Shape;81;p2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2" name="Google Shape;82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  <p:pic>
        <p:nvPicPr>
          <p:cNvPr id="85" name="Google Shape;85;p2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77117" y="-37070"/>
            <a:ext cx="12382958" cy="69116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Imagen con título">
  <p:cSld name="5_Imagen con título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2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89" name="Google Shape;89;p2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90" name="Google Shape;90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  <p:pic>
        <p:nvPicPr>
          <p:cNvPr id="93" name="Google Shape;93;p2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32202" y="-73790"/>
            <a:ext cx="12324202" cy="68788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Imagen con título">
  <p:cSld name="7_Imagen con título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2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97" name="Google Shape;97;p2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98" name="Google Shape;98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  <p:pic>
        <p:nvPicPr>
          <p:cNvPr id="101" name="Google Shape;101;p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52942"/>
            <a:ext cx="12192000" cy="68050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Imagen con título">
  <p:cSld name="8_Imagen con título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6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05" name="Google Shape;105;p26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6" name="Google Shape;106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  <p:pic>
        <p:nvPicPr>
          <p:cNvPr id="109" name="Google Shape;109;p2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76804" y="0"/>
            <a:ext cx="12342250" cy="68889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Imagen con título">
  <p:cSld name="9_Imagen con título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27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13" name="Google Shape;113;p27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4" name="Google Shape;114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  <p:pic>
        <p:nvPicPr>
          <p:cNvPr id="117" name="Google Shape;117;p2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94851" y="0"/>
            <a:ext cx="12286851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Imagen con título">
  <p:cSld name="10_Imagen con título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8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21" name="Google Shape;121;p28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22" name="Google Shape;122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  <p:pic>
        <p:nvPicPr>
          <p:cNvPr id="125" name="Google Shape;125;p2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32422" y="0"/>
            <a:ext cx="12286851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Imagen con título">
  <p:cSld name="4_Imagen con título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29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29" name="Google Shape;129;p29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30" name="Google Shape;130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  <p:pic>
        <p:nvPicPr>
          <p:cNvPr id="133" name="Google Shape;133;p2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6471"/>
            <a:ext cx="12192000" cy="68050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Imagen con título">
  <p:cSld name="12_Imagen con título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3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31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37" name="Google Shape;137;p31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38" name="Google Shape;138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Imagen con título" type="picTx">
  <p:cSld name="PICTURE_WITH_CAPTION_TEX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6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22" name="Google Shape;22;p16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3" name="Google Shape;23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  <p:pic>
        <p:nvPicPr>
          <p:cNvPr id="26" name="Google Shape;26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88135" y="-22722"/>
            <a:ext cx="12280135" cy="6854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>
  <p:cSld name="Imagen con título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7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30" name="Google Shape;30;p17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31" name="Google Shape;31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  <p:pic>
        <p:nvPicPr>
          <p:cNvPr id="34" name="Google Shape;34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52942"/>
            <a:ext cx="12192000" cy="68050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Imagen con título">
  <p:cSld name="2_Imagen con título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8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38" name="Google Shape;38;p18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39" name="Google Shape;39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  <p:pic>
        <p:nvPicPr>
          <p:cNvPr id="42" name="Google Shape;42;p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52942"/>
            <a:ext cx="12192000" cy="68050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2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  <p:pic>
        <p:nvPicPr>
          <p:cNvPr id="49" name="Google Shape;49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10169" y="-35021"/>
            <a:ext cx="12427027" cy="69362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Imagen con título">
  <p:cSld name="11_Imagen con título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53" name="Google Shape;53;p3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4" name="Google Shape;54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  <p:pic>
        <p:nvPicPr>
          <p:cNvPr id="57" name="Google Shape;57;p3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47426" y="-43220"/>
            <a:ext cx="12364284" cy="69012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1" name="Google Shape;61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  <p:pic>
        <p:nvPicPr>
          <p:cNvPr id="64" name="Google Shape;64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07434"/>
            <a:ext cx="12192000" cy="68050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  <p:pic>
        <p:nvPicPr>
          <p:cNvPr id="69" name="Google Shape;69;p1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83583"/>
            <a:ext cx="12192000" cy="68050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73" name="Google Shape;73;p2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4" name="Google Shape;74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  <p:pic>
        <p:nvPicPr>
          <p:cNvPr id="77" name="Google Shape;77;p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88135" y="-22722"/>
            <a:ext cx="12327561" cy="68807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pn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png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comments" Target="../comments/comment1.xml"/><Relationship Id="rId4" Type="http://schemas.openxmlformats.org/officeDocument/2006/relationships/image" Target="../media/image1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png"/><Relationship Id="rId4" Type="http://schemas.openxmlformats.org/officeDocument/2006/relationships/image" Target="../media/image3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Relationship Id="rId4" Type="http://schemas.openxmlformats.org/officeDocument/2006/relationships/comments" Target="../comments/commen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5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6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4.xml"/><Relationship Id="rId4" Type="http://schemas.openxmlformats.org/officeDocument/2006/relationships/image" Target="../media/image3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comments" Target="../comments/comment2.xml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263efdeb676_0_0"/>
          <p:cNvSpPr/>
          <p:nvPr/>
        </p:nvSpPr>
        <p:spPr>
          <a:xfrm>
            <a:off x="4162425" y="2057400"/>
            <a:ext cx="4572000" cy="2095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g263efdeb676_0_0"/>
          <p:cNvSpPr txBox="1"/>
          <p:nvPr/>
        </p:nvSpPr>
        <p:spPr>
          <a:xfrm>
            <a:off x="1200249" y="2393873"/>
            <a:ext cx="9480900" cy="24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s-CO" sz="34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PROYECTO DE INTERACCIÓN SOCIAL</a:t>
            </a:r>
            <a:endParaRPr sz="2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s-CO" sz="34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UNIVERSIDAD DE NARIÑO (COLOMBIA)- UNIVERSIDAD DE ATACAMA (CH</a:t>
            </a:r>
            <a:r>
              <a:rPr lang="es-CO" sz="34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ILE).</a:t>
            </a:r>
            <a:endParaRPr sz="34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3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9" name="Google Shape;159;g263efdeb676_0_0" descr="Símbolos Universitarios – Universidad de Nariñ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70192" y="586893"/>
            <a:ext cx="1470507" cy="14705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g263efdeb676_0_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48425" y="432665"/>
            <a:ext cx="1741787" cy="147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46"/>
          <p:cNvSpPr/>
          <p:nvPr/>
        </p:nvSpPr>
        <p:spPr>
          <a:xfrm>
            <a:off x="1638301" y="1295401"/>
            <a:ext cx="9124950" cy="426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4" name="Google Shape;334;p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17551" y="298675"/>
            <a:ext cx="9234599" cy="4839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Google Shape;335;p4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5114925"/>
            <a:ext cx="3183600" cy="174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7fc69bf9560223d7_4"/>
          <p:cNvSpPr/>
          <p:nvPr/>
        </p:nvSpPr>
        <p:spPr>
          <a:xfrm>
            <a:off x="4016507" y="2133370"/>
            <a:ext cx="4572000" cy="2095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g7fc69bf9560223d7_4" descr="blob:https://web.whatsapp.com/edb986d8-3cf5-423c-a03e-98aa09acbf60"/>
          <p:cNvSpPr/>
          <p:nvPr/>
        </p:nvSpPr>
        <p:spPr>
          <a:xfrm>
            <a:off x="155575" y="-144463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" name="Google Shape;349;g7fc69bf9560223d7_4"/>
          <p:cNvSpPr txBox="1"/>
          <p:nvPr/>
        </p:nvSpPr>
        <p:spPr>
          <a:xfrm>
            <a:off x="1633600" y="2062800"/>
            <a:ext cx="9318600" cy="2418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CO" sz="2800" b="1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Objetivo específico 2:</a:t>
            </a:r>
            <a:endParaRPr sz="28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CO" sz="32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Promover el desarrollo del pensamiento crítico a través de la investigación.</a:t>
            </a:r>
            <a:endParaRPr sz="4000" b="1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50" name="Google Shape;350;g7fc69bf9560223d7_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114925"/>
            <a:ext cx="3183600" cy="174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2a6dd1fc3bf_0_12"/>
          <p:cNvSpPr/>
          <p:nvPr/>
        </p:nvSpPr>
        <p:spPr>
          <a:xfrm>
            <a:off x="1533525" y="1381358"/>
            <a:ext cx="9125100" cy="426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CO" sz="1800" b="1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Objetivo 2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CO"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Promover el desarrollo del pensamiento crítico a través de la investigación.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" name="Google Shape;356;g2a6dd1fc3bf_0_12"/>
          <p:cNvSpPr/>
          <p:nvPr/>
        </p:nvSpPr>
        <p:spPr>
          <a:xfrm>
            <a:off x="903111" y="1209442"/>
            <a:ext cx="4272000" cy="3921300"/>
          </a:xfrm>
          <a:prstGeom prst="ellipse">
            <a:avLst/>
          </a:prstGeom>
          <a:solidFill>
            <a:schemeClr val="accent1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-CO" sz="2100" b="0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Desarrollo del proceso de apoyo a los procesos de la Red Latinoamericana de Investigación sobre Desarrollo de Pensamiento (</a:t>
            </a:r>
            <a:r>
              <a:rPr lang="es-CO" sz="2100" b="0" i="0" u="none" strike="noStrike" cap="none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RedLidep</a:t>
            </a:r>
            <a:r>
              <a:rPr lang="es-CO" sz="2100" b="0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 y la participación activa en los mismos:</a:t>
            </a:r>
            <a:endParaRPr sz="21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8" name="Google Shape;358;g2a6dd1fc3bf_0_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114925"/>
            <a:ext cx="3183600" cy="174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373;p37">
            <a:extLst>
              <a:ext uri="{FF2B5EF4-FFF2-40B4-BE49-F238E27FC236}">
                <a16:creationId xmlns:a16="http://schemas.microsoft.com/office/drawing/2014/main" id="{91665775-5A0C-49D6-B908-297EEE0C0E6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16111" b="6248"/>
          <a:stretch/>
        </p:blipFill>
        <p:spPr>
          <a:xfrm>
            <a:off x="5259637" y="1526681"/>
            <a:ext cx="5730580" cy="30104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3" name="Google Shape;373;p37"/>
          <p:cNvPicPr preferRelativeResize="0"/>
          <p:nvPr/>
        </p:nvPicPr>
        <p:blipFill rotWithShape="1">
          <a:blip r:embed="rId3">
            <a:alphaModFix/>
          </a:blip>
          <a:srcRect t="16111" b="6248"/>
          <a:stretch/>
        </p:blipFill>
        <p:spPr>
          <a:xfrm>
            <a:off x="1541750" y="1342725"/>
            <a:ext cx="8754776" cy="3823375"/>
          </a:xfrm>
          <a:prstGeom prst="rect">
            <a:avLst/>
          </a:prstGeom>
          <a:noFill/>
          <a:ln>
            <a:noFill/>
          </a:ln>
        </p:spPr>
      </p:pic>
      <p:sp>
        <p:nvSpPr>
          <p:cNvPr id="374" name="Google Shape;374;p37"/>
          <p:cNvSpPr/>
          <p:nvPr/>
        </p:nvSpPr>
        <p:spPr>
          <a:xfrm>
            <a:off x="2195512" y="597867"/>
            <a:ext cx="7477125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CO" sz="24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Cuarto evento de la Red Latinoamericana de Investigación Sobre Desarrollo del Pensamiento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5" name="Google Shape;375;p3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5274150"/>
            <a:ext cx="3183600" cy="174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164a65fb4b7f7d40_15"/>
          <p:cNvSpPr/>
          <p:nvPr/>
        </p:nvSpPr>
        <p:spPr>
          <a:xfrm>
            <a:off x="1638301" y="1295401"/>
            <a:ext cx="9125100" cy="426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Google Shape;381;g164a65fb4b7f7d40_15"/>
          <p:cNvSpPr/>
          <p:nvPr/>
        </p:nvSpPr>
        <p:spPr>
          <a:xfrm>
            <a:off x="1164600" y="652225"/>
            <a:ext cx="4038000" cy="3955500"/>
          </a:xfrm>
          <a:prstGeom prst="ellipse">
            <a:avLst/>
          </a:prstGeom>
          <a:solidFill>
            <a:schemeClr val="accent1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686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-CO" sz="2200" b="1" dirty="0">
                <a:solidFill>
                  <a:schemeClr val="lt1"/>
                </a:solidFill>
                <a:latin typeface="Times New Roman"/>
                <a:cs typeface="Times New Roman"/>
                <a:sym typeface="Times New Roman"/>
              </a:rPr>
              <a:t>SEMILLERO DE TRABAJO SOCIAL</a:t>
            </a:r>
            <a:endParaRPr sz="2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6" name="Google Shape;386;g164a65fb4b7f7d40_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4959950"/>
            <a:ext cx="3183600" cy="174307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409;g164a65fb4b7f7d40_5">
            <a:extLst>
              <a:ext uri="{FF2B5EF4-FFF2-40B4-BE49-F238E27FC236}">
                <a16:creationId xmlns:a16="http://schemas.microsoft.com/office/drawing/2014/main" id="{C61149DA-CBBF-4691-9B81-20F3FDDCBF1D}"/>
              </a:ext>
            </a:extLst>
          </p:cNvPr>
          <p:cNvSpPr/>
          <p:nvPr/>
        </p:nvSpPr>
        <p:spPr>
          <a:xfrm>
            <a:off x="6364736" y="652225"/>
            <a:ext cx="4038000" cy="3955500"/>
          </a:xfrm>
          <a:prstGeom prst="ellipse">
            <a:avLst/>
          </a:prstGeom>
          <a:solidFill>
            <a:schemeClr val="accent1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686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-CO" sz="2200" b="1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CIES (Centro de Investigación Estudiantil)</a:t>
            </a:r>
            <a:endParaRPr sz="2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40"/>
          <p:cNvSpPr/>
          <p:nvPr/>
        </p:nvSpPr>
        <p:spPr>
          <a:xfrm>
            <a:off x="1638301" y="1295401"/>
            <a:ext cx="9124950" cy="426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" name="Google Shape;401;p40"/>
          <p:cNvSpPr/>
          <p:nvPr/>
        </p:nvSpPr>
        <p:spPr>
          <a:xfrm>
            <a:off x="2462213" y="542249"/>
            <a:ext cx="747712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CO" sz="18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Semillero del Programa de Trabajo Social Universidad de Atacama</a:t>
            </a:r>
            <a:endParaRPr sz="2400" b="1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02" name="Google Shape;402;p40"/>
          <p:cNvPicPr preferRelativeResize="0"/>
          <p:nvPr/>
        </p:nvPicPr>
        <p:blipFill rotWithShape="1">
          <a:blip r:embed="rId3">
            <a:alphaModFix/>
          </a:blip>
          <a:srcRect t="5694" b="6250"/>
          <a:stretch/>
        </p:blipFill>
        <p:spPr>
          <a:xfrm>
            <a:off x="3488338" y="911548"/>
            <a:ext cx="7191376" cy="4749303"/>
          </a:xfrm>
          <a:prstGeom prst="rect">
            <a:avLst/>
          </a:prstGeom>
          <a:noFill/>
          <a:ln>
            <a:noFill/>
          </a:ln>
        </p:spPr>
      </p:pic>
      <p:pic>
        <p:nvPicPr>
          <p:cNvPr id="403" name="Google Shape;403;p4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5114925"/>
            <a:ext cx="3183600" cy="174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39"/>
          <p:cNvSpPr/>
          <p:nvPr/>
        </p:nvSpPr>
        <p:spPr>
          <a:xfrm>
            <a:off x="1638301" y="1295401"/>
            <a:ext cx="9124950" cy="426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2" name="Google Shape;392;p39"/>
          <p:cNvPicPr preferRelativeResize="0"/>
          <p:nvPr/>
        </p:nvPicPr>
        <p:blipFill rotWithShape="1">
          <a:blip r:embed="rId3">
            <a:alphaModFix/>
          </a:blip>
          <a:srcRect t="36666" b="38334"/>
          <a:stretch/>
        </p:blipFill>
        <p:spPr>
          <a:xfrm>
            <a:off x="1030520" y="1757150"/>
            <a:ext cx="5817955" cy="3299979"/>
          </a:xfrm>
          <a:prstGeom prst="rect">
            <a:avLst/>
          </a:prstGeom>
          <a:noFill/>
          <a:ln>
            <a:noFill/>
          </a:ln>
        </p:spPr>
      </p:pic>
      <p:sp>
        <p:nvSpPr>
          <p:cNvPr id="393" name="Google Shape;393;p39"/>
          <p:cNvSpPr/>
          <p:nvPr/>
        </p:nvSpPr>
        <p:spPr>
          <a:xfrm>
            <a:off x="2462213" y="542249"/>
            <a:ext cx="747712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CO" sz="1800" b="1" i="0" u="none" strike="noStrike" cap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Encuentro internacional de articulación de semilleros de investigación Universidad de Nariño- Universidad de Atacama.</a:t>
            </a:r>
            <a:endParaRPr sz="2400" b="1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94" name="Google Shape;394;p3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308407" y="1479757"/>
            <a:ext cx="3378642" cy="4778844"/>
          </a:xfrm>
          <a:prstGeom prst="rect">
            <a:avLst/>
          </a:prstGeom>
          <a:noFill/>
          <a:ln>
            <a:noFill/>
          </a:ln>
        </p:spPr>
      </p:pic>
      <p:pic>
        <p:nvPicPr>
          <p:cNvPr id="395" name="Google Shape;395;p3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5114925"/>
            <a:ext cx="3183600" cy="174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42"/>
          <p:cNvSpPr/>
          <p:nvPr/>
        </p:nvSpPr>
        <p:spPr>
          <a:xfrm>
            <a:off x="1638301" y="1295401"/>
            <a:ext cx="9124950" cy="426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0" name="Google Shape;420;p42"/>
          <p:cNvSpPr/>
          <p:nvPr/>
        </p:nvSpPr>
        <p:spPr>
          <a:xfrm>
            <a:off x="2462213" y="542249"/>
            <a:ext cx="747712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CO" sz="18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Encuentro Internacional sobre el desarrollo de Semilleros de Investigación en la Universidad de Atacama y en la Universidad de Nariño, 2023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1" name="Google Shape;421;p42"/>
          <p:cNvPicPr preferRelativeResize="0"/>
          <p:nvPr/>
        </p:nvPicPr>
        <p:blipFill rotWithShape="1">
          <a:blip r:embed="rId3">
            <a:alphaModFix/>
          </a:blip>
          <a:srcRect t="12457" b="11647"/>
          <a:stretch/>
        </p:blipFill>
        <p:spPr>
          <a:xfrm>
            <a:off x="6163079" y="1393780"/>
            <a:ext cx="4390620" cy="4070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2" name="Google Shape;422;p42"/>
          <p:cNvPicPr preferRelativeResize="0"/>
          <p:nvPr/>
        </p:nvPicPr>
        <p:blipFill rotWithShape="1">
          <a:blip r:embed="rId4">
            <a:alphaModFix/>
          </a:blip>
          <a:srcRect t="17667"/>
          <a:stretch/>
        </p:blipFill>
        <p:spPr>
          <a:xfrm>
            <a:off x="1934225" y="1599089"/>
            <a:ext cx="3781350" cy="3802872"/>
          </a:xfrm>
          <a:prstGeom prst="rect">
            <a:avLst/>
          </a:prstGeom>
          <a:noFill/>
          <a:ln>
            <a:noFill/>
          </a:ln>
        </p:spPr>
      </p:pic>
      <p:pic>
        <p:nvPicPr>
          <p:cNvPr id="423" name="Google Shape;423;p4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5401950"/>
            <a:ext cx="2659369" cy="1456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43"/>
          <p:cNvSpPr/>
          <p:nvPr/>
        </p:nvSpPr>
        <p:spPr>
          <a:xfrm>
            <a:off x="1638301" y="1295401"/>
            <a:ext cx="9124950" cy="426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" name="Google Shape;429;p43"/>
          <p:cNvSpPr/>
          <p:nvPr/>
        </p:nvSpPr>
        <p:spPr>
          <a:xfrm>
            <a:off x="2072878" y="542249"/>
            <a:ext cx="825579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CO" sz="18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II Encuentro Internacional para el Desarrollo de los Semilleros de Investigación Estudiantil a través del Trabajo Colaborativo entre Académicos y Estudiantes.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0" name="Google Shape;430;p43"/>
          <p:cNvPicPr preferRelativeResize="0"/>
          <p:nvPr/>
        </p:nvPicPr>
        <p:blipFill rotWithShape="1">
          <a:blip r:embed="rId3">
            <a:alphaModFix/>
          </a:blip>
          <a:srcRect l="1933" t="21667" r="4140" b="16111"/>
          <a:stretch/>
        </p:blipFill>
        <p:spPr>
          <a:xfrm>
            <a:off x="1428749" y="1343024"/>
            <a:ext cx="8915399" cy="426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1" name="Google Shape;431;p4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5610225"/>
            <a:ext cx="2278971" cy="124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47"/>
          <p:cNvSpPr/>
          <p:nvPr/>
        </p:nvSpPr>
        <p:spPr>
          <a:xfrm>
            <a:off x="1638301" y="1295401"/>
            <a:ext cx="9124950" cy="426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6" name="Google Shape;466;p47"/>
          <p:cNvSpPr txBox="1"/>
          <p:nvPr/>
        </p:nvSpPr>
        <p:spPr>
          <a:xfrm>
            <a:off x="597694" y="586093"/>
            <a:ext cx="11206163" cy="95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s-CO" sz="28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COMPONENTE COMUNITARIO APLICADO A LA INSTITUCIÓN</a:t>
            </a:r>
            <a:endParaRPr sz="28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7" name="Google Shape;467;p47"/>
          <p:cNvSpPr txBox="1"/>
          <p:nvPr/>
        </p:nvSpPr>
        <p:spPr>
          <a:xfrm>
            <a:off x="1977840" y="1145321"/>
            <a:ext cx="8236317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CO" sz="1800" b="1" i="1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Objetivo general: </a:t>
            </a:r>
            <a:r>
              <a:rPr lang="es-CO"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Fortalecer el sentido de comunidad institucional en la Facultad de Ciencias Jurídicas y Sociales de la Universidad de Atacama.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68" name="Google Shape;468;p47"/>
          <p:cNvPicPr preferRelativeResize="0"/>
          <p:nvPr/>
        </p:nvPicPr>
        <p:blipFill rotWithShape="1">
          <a:blip r:embed="rId3">
            <a:alphaModFix/>
          </a:blip>
          <a:srcRect t="19739" b="17393"/>
          <a:stretch/>
        </p:blipFill>
        <p:spPr>
          <a:xfrm>
            <a:off x="2281238" y="1913098"/>
            <a:ext cx="6915013" cy="3216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69" name="Google Shape;469;p4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5562600"/>
            <a:ext cx="2365954" cy="12954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170;p2">
            <a:extLst>
              <a:ext uri="{FF2B5EF4-FFF2-40B4-BE49-F238E27FC236}">
                <a16:creationId xmlns:a16="http://schemas.microsoft.com/office/drawing/2014/main" id="{F2419F98-203F-40B2-A4C7-558ED195957C}"/>
              </a:ext>
            </a:extLst>
          </p:cNvPr>
          <p:cNvSpPr txBox="1"/>
          <p:nvPr/>
        </p:nvSpPr>
        <p:spPr>
          <a:xfrm>
            <a:off x="-139337" y="5250836"/>
            <a:ext cx="11364686" cy="1446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buSzPts val="2000"/>
            </a:pPr>
            <a:r>
              <a:rPr lang="es-MX" b="1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Població</a:t>
            </a:r>
            <a:r>
              <a:rPr lang="es-MX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n: </a:t>
            </a:r>
            <a:r>
              <a:rPr lang="es-MX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Docentes y administrativos de la Facultad de Ciencias Jurídicas y</a:t>
            </a:r>
          </a:p>
          <a:p>
            <a:pPr lvl="0" algn="ctr">
              <a:buSzPts val="2000"/>
            </a:pPr>
            <a:r>
              <a:rPr lang="es-MX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Sociales  de la Universidad de Atacama</a:t>
            </a:r>
            <a:endParaRPr sz="1200" b="0" i="1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200" b="0" i="1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200" b="0" i="1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200" b="0" i="1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200" b="0" i="1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"/>
          <p:cNvSpPr/>
          <p:nvPr/>
        </p:nvSpPr>
        <p:spPr>
          <a:xfrm>
            <a:off x="4162425" y="2057400"/>
            <a:ext cx="4572000" cy="2095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7" name="Google Shape;147;p1" descr="Símbolos Universitarios – Universidad de Nariñ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2408" y="201515"/>
            <a:ext cx="1578652" cy="157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1"/>
          <p:cNvSpPr txBox="1"/>
          <p:nvPr/>
        </p:nvSpPr>
        <p:spPr>
          <a:xfrm>
            <a:off x="7674689" y="3591318"/>
            <a:ext cx="5036700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CO" sz="1800" b="1" i="1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Estudiantes en práctica profesional: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CO" sz="1800" b="0" i="1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Sara Fernanda Castro Guerrero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CO" sz="1800" b="0" i="1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Johanna Elizabeth Rodríguez.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1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1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1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1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1"/>
          <p:cNvSpPr txBox="1"/>
          <p:nvPr/>
        </p:nvSpPr>
        <p:spPr>
          <a:xfrm>
            <a:off x="2262915" y="427851"/>
            <a:ext cx="6880960" cy="372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CO" sz="1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Proyecto de Interacción Social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CO" sz="1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Universidad de Nariño (Colombia)- Universidad de Atacama (Chile).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1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1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1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1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ctr">
              <a:buSzPts val="1800"/>
            </a:pPr>
            <a:r>
              <a:rPr lang="es-CO" sz="2800" b="1" dirty="0">
                <a:solidFill>
                  <a:schemeClr val="dk1"/>
                </a:solidFill>
                <a:latin typeface="Times New Roman"/>
                <a:cs typeface="Times New Roman"/>
                <a:sym typeface="Times New Roman"/>
              </a:rPr>
              <a:t>EQUIPO DE PRÁCTICA PROFESIONAL</a:t>
            </a:r>
          </a:p>
          <a:p>
            <a:pPr algn="ctr">
              <a:buSzPts val="1800"/>
            </a:pPr>
            <a:r>
              <a:rPr lang="es-CO" sz="2800" b="1" dirty="0">
                <a:solidFill>
                  <a:schemeClr val="dk1"/>
                </a:solidFill>
                <a:latin typeface="Times New Roman"/>
                <a:cs typeface="Times New Roman"/>
                <a:sym typeface="Times New Roman"/>
              </a:rPr>
              <a:t>2023</a:t>
            </a:r>
            <a:endParaRPr lang="es-CO" sz="2800"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1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1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1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1"/>
          <p:cNvSpPr txBox="1"/>
          <p:nvPr/>
        </p:nvSpPr>
        <p:spPr>
          <a:xfrm>
            <a:off x="-255435" y="3175410"/>
            <a:ext cx="5036700" cy="31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CO" sz="1800" b="1" i="1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Directora: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CO" sz="1800" b="0" i="1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Dr. Sonia Betancourth</a:t>
            </a:r>
            <a:endParaRPr sz="1800" b="0" i="1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1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CO" sz="1800" b="1" i="1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Codirectoras: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CO" sz="1800" b="0" i="1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Mg. María Fernanda Figueroa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CO" sz="1800" b="0" i="1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Mg. Alejandra Tabares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1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1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1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1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1"/>
          <p:cNvSpPr txBox="1"/>
          <p:nvPr/>
        </p:nvSpPr>
        <p:spPr>
          <a:xfrm>
            <a:off x="3923468" y="3690156"/>
            <a:ext cx="4370061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CO" sz="1800" b="1" i="1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Supervisora institucional: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CO" sz="1800" b="0" i="1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Mg. Ana Castillo </a:t>
            </a:r>
            <a:r>
              <a:rPr lang="es-CO" sz="1800" b="0" i="1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Leyton</a:t>
            </a:r>
            <a:endParaRPr sz="1800" b="0" i="1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CO" sz="1800" b="0" i="1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Directora Departamento de Trabajo Social.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1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1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1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1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2" name="Google Shape;152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322145" y="115890"/>
            <a:ext cx="1741787" cy="147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g164a65fb4b7f7d40_28"/>
          <p:cNvSpPr/>
          <p:nvPr/>
        </p:nvSpPr>
        <p:spPr>
          <a:xfrm>
            <a:off x="4016507" y="2133370"/>
            <a:ext cx="4572000" cy="2095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5" name="Google Shape;475;g164a65fb4b7f7d40_28" descr="blob:https://web.whatsapp.com/edb986d8-3cf5-423c-a03e-98aa09acbf60"/>
          <p:cNvSpPr/>
          <p:nvPr/>
        </p:nvSpPr>
        <p:spPr>
          <a:xfrm>
            <a:off x="155575" y="-144463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6" name="Google Shape;476;g164a65fb4b7f7d40_28"/>
          <p:cNvSpPr txBox="1"/>
          <p:nvPr/>
        </p:nvSpPr>
        <p:spPr>
          <a:xfrm>
            <a:off x="1633600" y="2062800"/>
            <a:ext cx="9318600" cy="2418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CO" sz="2800" b="1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Objetivo específico 1:</a:t>
            </a:r>
            <a:endParaRPr sz="2800" b="1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2800" b="1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CO" sz="30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Realizar un proceso de diagnóstico social sobre sentido de comunidad en docentes y administrativos</a:t>
            </a:r>
            <a:endParaRPr sz="44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77" name="Google Shape;477;g164a65fb4b7f7d40_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114925"/>
            <a:ext cx="3183600" cy="174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g263bef21067_0_9"/>
          <p:cNvSpPr/>
          <p:nvPr/>
        </p:nvSpPr>
        <p:spPr>
          <a:xfrm>
            <a:off x="861670" y="897060"/>
            <a:ext cx="9125100" cy="426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3" name="Google Shape;483;g263bef21067_0_9"/>
          <p:cNvSpPr/>
          <p:nvPr/>
        </p:nvSpPr>
        <p:spPr>
          <a:xfrm>
            <a:off x="812055" y="1545605"/>
            <a:ext cx="3492704" cy="3470532"/>
          </a:xfrm>
          <a:prstGeom prst="ellipse">
            <a:avLst/>
          </a:prstGeom>
          <a:solidFill>
            <a:schemeClr val="accent1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CO" sz="2200" b="0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Elaboración de la estructura del diagnóstico social en sentido de comunidad institucional en docentes  y administrativos</a:t>
            </a:r>
            <a:endParaRPr sz="20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85" name="Google Shape;485;g263bef21067_0_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329800"/>
            <a:ext cx="2791146" cy="15282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491;g263bef21067_0_24">
            <a:extLst>
              <a:ext uri="{FF2B5EF4-FFF2-40B4-BE49-F238E27FC236}">
                <a16:creationId xmlns:a16="http://schemas.microsoft.com/office/drawing/2014/main" id="{90C6C5F9-41F6-49AE-B0E8-42ADB96F80BE}"/>
              </a:ext>
            </a:extLst>
          </p:cNvPr>
          <p:cNvSpPr/>
          <p:nvPr/>
        </p:nvSpPr>
        <p:spPr>
          <a:xfrm>
            <a:off x="4505364" y="1557724"/>
            <a:ext cx="3590517" cy="3446293"/>
          </a:xfrm>
          <a:prstGeom prst="ellipse">
            <a:avLst/>
          </a:prstGeom>
          <a:solidFill>
            <a:schemeClr val="accent1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CO" sz="2000" b="0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Desarrollo del proceso de diagnóstico en sentido de comunidad institucional en docentes  y administrativos</a:t>
            </a:r>
            <a:endParaRPr sz="20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499;g164a65fb4b7f7d40_35">
            <a:extLst>
              <a:ext uri="{FF2B5EF4-FFF2-40B4-BE49-F238E27FC236}">
                <a16:creationId xmlns:a16="http://schemas.microsoft.com/office/drawing/2014/main" id="{19F1419D-4927-42E1-AB92-0AD6FE192A84}"/>
              </a:ext>
            </a:extLst>
          </p:cNvPr>
          <p:cNvSpPr/>
          <p:nvPr/>
        </p:nvSpPr>
        <p:spPr>
          <a:xfrm>
            <a:off x="8296487" y="1639037"/>
            <a:ext cx="3677700" cy="3377100"/>
          </a:xfrm>
          <a:prstGeom prst="ellipse">
            <a:avLst/>
          </a:prstGeom>
          <a:solidFill>
            <a:schemeClr val="accent1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CO" sz="2000" b="0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Análisis de los resultado del proceso de diagnóstico sobre sentido de comunidad institucional en docentes  y administrativos</a:t>
            </a:r>
            <a:endParaRPr sz="20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g1a62408b0cfb5325_7"/>
          <p:cNvSpPr/>
          <p:nvPr/>
        </p:nvSpPr>
        <p:spPr>
          <a:xfrm>
            <a:off x="4016507" y="2133370"/>
            <a:ext cx="4572000" cy="2095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7" name="Google Shape;507;g1a62408b0cfb5325_7" descr="blob:https://web.whatsapp.com/edb986d8-3cf5-423c-a03e-98aa09acbf60"/>
          <p:cNvSpPr/>
          <p:nvPr/>
        </p:nvSpPr>
        <p:spPr>
          <a:xfrm>
            <a:off x="155575" y="-144463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8" name="Google Shape;508;g1a62408b0cfb5325_7"/>
          <p:cNvSpPr txBox="1"/>
          <p:nvPr/>
        </p:nvSpPr>
        <p:spPr>
          <a:xfrm>
            <a:off x="1633600" y="2062800"/>
            <a:ext cx="9318600" cy="2418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CO" sz="2600" b="1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Objetivo específico 2:</a:t>
            </a:r>
            <a:endParaRPr sz="2600" b="1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7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CO" sz="2100" b="1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CO" sz="21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Potencializar procesos de sentido de comunidad institucional en docentes, administrativos de la Facultad de Ciencias Jurídicas y Sociales de la Universidad de Atacama</a:t>
            </a:r>
            <a:endParaRPr sz="33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09" name="Google Shape;509;g1a62408b0cfb5325_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719525"/>
            <a:ext cx="2079350" cy="1138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g2a61b5f7b2f_0_4"/>
          <p:cNvSpPr/>
          <p:nvPr/>
        </p:nvSpPr>
        <p:spPr>
          <a:xfrm>
            <a:off x="-90399" y="1939576"/>
            <a:ext cx="9125100" cy="426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5" name="Google Shape;515;g2a61b5f7b2f_0_4"/>
          <p:cNvSpPr/>
          <p:nvPr/>
        </p:nvSpPr>
        <p:spPr>
          <a:xfrm>
            <a:off x="1150050" y="1108425"/>
            <a:ext cx="4203300" cy="3862200"/>
          </a:xfrm>
          <a:prstGeom prst="ellipse">
            <a:avLst/>
          </a:prstGeom>
          <a:solidFill>
            <a:schemeClr val="accent1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CO" sz="2200" b="0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Diseño de la propuesta sobre sentido de comunidad con elementos de salud mental.</a:t>
            </a:r>
            <a:endParaRPr sz="2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6" name="Google Shape;516;g2a61b5f7b2f_0_4"/>
          <p:cNvSpPr txBox="1"/>
          <p:nvPr/>
        </p:nvSpPr>
        <p:spPr>
          <a:xfrm>
            <a:off x="6735050" y="337050"/>
            <a:ext cx="5457000" cy="12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s-CO" sz="17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PROPUESTA PARA LA POTENCIACIÓN DEL SENTIDO DE COMUNIDAD CON ELEMENTOS DE PROMOCIÓN EN SALUD MENTA</a:t>
            </a:r>
            <a:r>
              <a:rPr lang="es-CO" sz="1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</a:t>
            </a:r>
            <a:endParaRPr sz="1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7" name="Google Shape;517;g2a61b5f7b2f_0_4"/>
          <p:cNvSpPr/>
          <p:nvPr/>
        </p:nvSpPr>
        <p:spPr>
          <a:xfrm>
            <a:off x="5902000" y="1939575"/>
            <a:ext cx="2357400" cy="2199900"/>
          </a:xfrm>
          <a:prstGeom prst="ellipse">
            <a:avLst/>
          </a:prstGeom>
          <a:solidFill>
            <a:schemeClr val="accent2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CO" sz="1800" b="1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EMPATÍA 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8" name="Google Shape;518;g2a61b5f7b2f_0_4"/>
          <p:cNvSpPr/>
          <p:nvPr/>
        </p:nvSpPr>
        <p:spPr>
          <a:xfrm>
            <a:off x="9698975" y="1939575"/>
            <a:ext cx="2357400" cy="2349900"/>
          </a:xfrm>
          <a:prstGeom prst="ellipse">
            <a:avLst/>
          </a:prstGeom>
          <a:solidFill>
            <a:schemeClr val="accent6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-CO" sz="1600" b="1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FORTALECIMIENTO DE GRUPOS DE APOYO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9" name="Google Shape;519;g2a61b5f7b2f_0_4"/>
          <p:cNvSpPr/>
          <p:nvPr/>
        </p:nvSpPr>
        <p:spPr>
          <a:xfrm>
            <a:off x="7529275" y="3616275"/>
            <a:ext cx="2658600" cy="2349900"/>
          </a:xfrm>
          <a:prstGeom prst="ellipse">
            <a:avLst/>
          </a:prstGeom>
          <a:solidFill>
            <a:schemeClr val="accent6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CO" sz="1800" b="1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ESTRATEGIAS DE AFRONTAMIENTO</a:t>
            </a: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20" name="Google Shape;520;g2a61b5f7b2f_0_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719525"/>
            <a:ext cx="2079350" cy="1138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g1a62408b0cfb5325_14"/>
          <p:cNvSpPr/>
          <p:nvPr/>
        </p:nvSpPr>
        <p:spPr>
          <a:xfrm>
            <a:off x="320951" y="1103601"/>
            <a:ext cx="9125100" cy="426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6" name="Google Shape;526;g1a62408b0cfb5325_14"/>
          <p:cNvSpPr/>
          <p:nvPr/>
        </p:nvSpPr>
        <p:spPr>
          <a:xfrm>
            <a:off x="1731100" y="1246900"/>
            <a:ext cx="4087200" cy="3880500"/>
          </a:xfrm>
          <a:prstGeom prst="ellipse">
            <a:avLst/>
          </a:prstGeom>
          <a:solidFill>
            <a:schemeClr val="accent1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-CO" sz="1900" b="0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Planeación e implementación de las estrategias de promoción de sentido de pertenencia e integración en docentes y administrativos de la Facultad de Ciencias Jurídicas y Sociales de la Universidad de Atacama.</a:t>
            </a:r>
            <a:endParaRPr sz="19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7" name="Google Shape;527;g1a62408b0cfb5325_14"/>
          <p:cNvSpPr/>
          <p:nvPr/>
        </p:nvSpPr>
        <p:spPr>
          <a:xfrm>
            <a:off x="7989925" y="281050"/>
            <a:ext cx="3196500" cy="2906100"/>
          </a:xfrm>
          <a:prstGeom prst="ellipse">
            <a:avLst/>
          </a:prstGeom>
          <a:solidFill>
            <a:schemeClr val="accent2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CO" sz="23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Actividad de Integración con Departamento de Derecho.</a:t>
            </a:r>
            <a:endParaRPr sz="2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8" name="Google Shape;528;g1a62408b0cfb5325_14"/>
          <p:cNvSpPr/>
          <p:nvPr/>
        </p:nvSpPr>
        <p:spPr>
          <a:xfrm>
            <a:off x="8088625" y="3306475"/>
            <a:ext cx="2999100" cy="2808900"/>
          </a:xfrm>
          <a:prstGeom prst="ellipse">
            <a:avLst/>
          </a:prstGeom>
          <a:solidFill>
            <a:schemeClr val="accent2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CO" sz="22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Actividad de Integración con Departamento de Trabajo Social.</a:t>
            </a:r>
            <a:endParaRPr sz="2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29" name="Google Shape;529;g1a62408b0cfb5325_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719525"/>
            <a:ext cx="2079350" cy="1138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53"/>
          <p:cNvSpPr/>
          <p:nvPr/>
        </p:nvSpPr>
        <p:spPr>
          <a:xfrm>
            <a:off x="1638301" y="1295401"/>
            <a:ext cx="9124950" cy="426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35" name="Google Shape;535;p5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81775" y="321571"/>
            <a:ext cx="7419704" cy="5715919"/>
          </a:xfrm>
          <a:prstGeom prst="rect">
            <a:avLst/>
          </a:prstGeom>
          <a:noFill/>
          <a:ln>
            <a:noFill/>
          </a:ln>
        </p:spPr>
      </p:pic>
      <p:pic>
        <p:nvPicPr>
          <p:cNvPr id="536" name="Google Shape;536;p5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5719525"/>
            <a:ext cx="2079350" cy="1138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54"/>
          <p:cNvSpPr/>
          <p:nvPr/>
        </p:nvSpPr>
        <p:spPr>
          <a:xfrm>
            <a:off x="1638301" y="1295401"/>
            <a:ext cx="9124950" cy="426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42" name="Google Shape;542;p54"/>
          <p:cNvPicPr preferRelativeResize="0"/>
          <p:nvPr/>
        </p:nvPicPr>
        <p:blipFill rotWithShape="1">
          <a:blip r:embed="rId3">
            <a:alphaModFix/>
          </a:blip>
          <a:srcRect t="45713"/>
          <a:stretch/>
        </p:blipFill>
        <p:spPr>
          <a:xfrm>
            <a:off x="668223" y="1031966"/>
            <a:ext cx="5143500" cy="3722914"/>
          </a:xfrm>
          <a:prstGeom prst="rect">
            <a:avLst/>
          </a:prstGeom>
          <a:noFill/>
          <a:ln>
            <a:noFill/>
          </a:ln>
        </p:spPr>
      </p:pic>
      <p:pic>
        <p:nvPicPr>
          <p:cNvPr id="543" name="Google Shape;543;p54"/>
          <p:cNvPicPr preferRelativeResize="0"/>
          <p:nvPr/>
        </p:nvPicPr>
        <p:blipFill rotWithShape="1">
          <a:blip r:embed="rId4">
            <a:alphaModFix/>
          </a:blip>
          <a:srcRect t="18889" b="6666"/>
          <a:stretch/>
        </p:blipFill>
        <p:spPr>
          <a:xfrm>
            <a:off x="6096000" y="1541418"/>
            <a:ext cx="5381117" cy="3004458"/>
          </a:xfrm>
          <a:prstGeom prst="rect">
            <a:avLst/>
          </a:prstGeom>
          <a:noFill/>
          <a:ln>
            <a:noFill/>
          </a:ln>
        </p:spPr>
      </p:pic>
      <p:pic>
        <p:nvPicPr>
          <p:cNvPr id="544" name="Google Shape;544;p5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5719525"/>
            <a:ext cx="2079350" cy="1138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g1a62408b0cfb5325_47"/>
          <p:cNvSpPr/>
          <p:nvPr/>
        </p:nvSpPr>
        <p:spPr>
          <a:xfrm>
            <a:off x="1840701" y="1569726"/>
            <a:ext cx="9125100" cy="426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0" name="Google Shape;560;g1a62408b0cfb5325_47"/>
          <p:cNvSpPr txBox="1"/>
          <p:nvPr/>
        </p:nvSpPr>
        <p:spPr>
          <a:xfrm>
            <a:off x="597694" y="191268"/>
            <a:ext cx="112062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s-CO" sz="28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COMPONENTE COMUNITARIO</a:t>
            </a:r>
            <a:endParaRPr sz="28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1" name="Google Shape;561;g1a62408b0cfb5325_47"/>
          <p:cNvSpPr/>
          <p:nvPr/>
        </p:nvSpPr>
        <p:spPr>
          <a:xfrm>
            <a:off x="701650" y="1933600"/>
            <a:ext cx="3292800" cy="3213900"/>
          </a:xfrm>
          <a:prstGeom prst="ellipse">
            <a:avLst/>
          </a:prstGeom>
          <a:solidFill>
            <a:schemeClr val="accent1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CO" sz="2000" b="0" i="0" u="none" strike="noStrike" cap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Diseñar una revisión documental que fundamente la necesidad de realizar un diagnóstico comunitario en el territorio.</a:t>
            </a:r>
            <a:endParaRPr sz="2000" b="0" i="0" u="none" strike="noStrike" cap="non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62" name="Google Shape;562;g1a62408b0cfb5325_47"/>
          <p:cNvSpPr/>
          <p:nvPr/>
        </p:nvSpPr>
        <p:spPr>
          <a:xfrm>
            <a:off x="4784338" y="1742100"/>
            <a:ext cx="3101400" cy="2826000"/>
          </a:xfrm>
          <a:prstGeom prst="ellipse">
            <a:avLst/>
          </a:prstGeom>
          <a:solidFill>
            <a:schemeClr val="accent6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88900" marR="8890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CO" sz="1900" b="0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Realizada fundamentación y metodología de la revisión documental.</a:t>
            </a:r>
            <a:endParaRPr sz="1900" b="0" i="0" u="none" strike="noStrike" cap="none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1" i="0" u="none" strike="noStrike" cap="none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63" name="Google Shape;563;g1a62408b0cfb5325_47"/>
          <p:cNvSpPr/>
          <p:nvPr/>
        </p:nvSpPr>
        <p:spPr>
          <a:xfrm>
            <a:off x="8675650" y="2938050"/>
            <a:ext cx="2972700" cy="2826000"/>
          </a:xfrm>
          <a:prstGeom prst="ellipse">
            <a:avLst/>
          </a:prstGeom>
          <a:solidFill>
            <a:schemeClr val="accent2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88900" marR="8890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700" b="1" i="0" u="none" strike="noStrike" cap="none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88900" marR="8890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800" b="0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Informe de revisión documental sobre el Territorio de San Pedro</a:t>
            </a:r>
            <a:r>
              <a:rPr lang="es-CO" sz="1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18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88900" marR="8890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700" b="0" i="0" u="none" strike="noStrike" cap="none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64" name="Google Shape;564;g1a62408b0cfb5325_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719525"/>
            <a:ext cx="2079350" cy="113847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170;p2">
            <a:extLst>
              <a:ext uri="{FF2B5EF4-FFF2-40B4-BE49-F238E27FC236}">
                <a16:creationId xmlns:a16="http://schemas.microsoft.com/office/drawing/2014/main" id="{DBC0D08F-39AF-4FFB-B3AD-F0E3CCDA3254}"/>
              </a:ext>
            </a:extLst>
          </p:cNvPr>
          <p:cNvSpPr txBox="1"/>
          <p:nvPr/>
        </p:nvSpPr>
        <p:spPr>
          <a:xfrm>
            <a:off x="413657" y="701779"/>
            <a:ext cx="11364686" cy="1231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buSzPts val="2000"/>
            </a:pPr>
            <a:r>
              <a:rPr lang="es-MX" b="1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Població</a:t>
            </a:r>
            <a:r>
              <a:rPr lang="es-MX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n: </a:t>
            </a:r>
            <a:r>
              <a:rPr lang="es-MX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Territorio San Pedro- Copiapó.</a:t>
            </a:r>
            <a:endParaRPr sz="1200" b="0" i="1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200" b="0" i="1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200" b="0" i="1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200" b="0" i="1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200" b="0" i="1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263bef21067_1_10"/>
          <p:cNvSpPr/>
          <p:nvPr/>
        </p:nvSpPr>
        <p:spPr>
          <a:xfrm>
            <a:off x="1840701" y="1569726"/>
            <a:ext cx="9125100" cy="426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g263bef21067_1_10"/>
          <p:cNvSpPr txBox="1"/>
          <p:nvPr/>
        </p:nvSpPr>
        <p:spPr>
          <a:xfrm>
            <a:off x="597694" y="191268"/>
            <a:ext cx="112062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s-CO" sz="28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COMPONENTE COMUNITARIO</a:t>
            </a:r>
            <a:endParaRPr sz="28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2" name="Google Shape;572;g263bef21067_1_10"/>
          <p:cNvSpPr/>
          <p:nvPr/>
        </p:nvSpPr>
        <p:spPr>
          <a:xfrm>
            <a:off x="1694150" y="2945950"/>
            <a:ext cx="2525400" cy="2466600"/>
          </a:xfrm>
          <a:prstGeom prst="ellipse">
            <a:avLst/>
          </a:prstGeom>
          <a:solidFill>
            <a:schemeClr val="accent1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CO" sz="2500" b="0" i="0" u="none" strike="noStrike" cap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Gestión Comunitaria</a:t>
            </a:r>
            <a:endParaRPr sz="2500" b="0" i="0" u="none" strike="noStrike" cap="non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73" name="Google Shape;573;g263bef21067_1_10"/>
          <p:cNvSpPr/>
          <p:nvPr/>
        </p:nvSpPr>
        <p:spPr>
          <a:xfrm>
            <a:off x="5000825" y="1676850"/>
            <a:ext cx="2525400" cy="2346600"/>
          </a:xfrm>
          <a:prstGeom prst="ellipse">
            <a:avLst/>
          </a:prstGeom>
          <a:solidFill>
            <a:schemeClr val="accent2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88900" marR="8890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CO" sz="19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Institución Educativa San Vicente de Paul</a:t>
            </a:r>
            <a:endParaRPr sz="19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1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74" name="Google Shape;574;g263bef21067_1_10"/>
          <p:cNvSpPr/>
          <p:nvPr/>
        </p:nvSpPr>
        <p:spPr>
          <a:xfrm>
            <a:off x="8307500" y="3164050"/>
            <a:ext cx="2439900" cy="2248500"/>
          </a:xfrm>
          <a:prstGeom prst="ellipse">
            <a:avLst/>
          </a:prstGeom>
          <a:solidFill>
            <a:schemeClr val="accent6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88900" marR="8890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CO" sz="2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Liceo de Música</a:t>
            </a:r>
            <a:endParaRPr sz="1600" b="1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75" name="Google Shape;575;g263bef21067_1_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719525"/>
            <a:ext cx="2079350" cy="1138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36" name="Google Shape;436;p36"/>
          <p:cNvGraphicFramePr/>
          <p:nvPr>
            <p:extLst>
              <p:ext uri="{D42A27DB-BD31-4B8C-83A1-F6EECF244321}">
                <p14:modId xmlns:p14="http://schemas.microsoft.com/office/powerpoint/2010/main" val="3566022288"/>
              </p:ext>
            </p:extLst>
          </p:nvPr>
        </p:nvGraphicFramePr>
        <p:xfrm>
          <a:off x="748937" y="1414708"/>
          <a:ext cx="10424160" cy="3549504"/>
        </p:xfrm>
        <a:graphic>
          <a:graphicData uri="http://schemas.openxmlformats.org/drawingml/2006/table">
            <a:tbl>
              <a:tblPr firstRow="1" bandRow="1">
                <a:tableStyleId>{F5832C75-B841-4EAB-B8B2-E690B3B0C71D}</a:tableStyleId>
              </a:tblPr>
              <a:tblGrid>
                <a:gridCol w="33295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295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650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6268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CO" sz="1600" u="none" strike="noStrike" cap="non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Tipo de producto académico</a:t>
                      </a:r>
                      <a:endParaRPr sz="1600" u="none" strike="noStrike" cap="none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  <a:sym typeface="Times New Roman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CO" sz="1600" u="none" strike="noStrike" cap="none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Título </a:t>
                      </a:r>
                      <a:endParaRPr sz="1600" u="none" strike="noStrike" cap="none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  <a:sym typeface="Times New Roman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CO" sz="1600" u="none" strike="noStrike" cap="none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Autor(es)</a:t>
                      </a:r>
                      <a:endParaRPr sz="1600" u="none" strike="noStrike" cap="none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  <a:sym typeface="Times New Roman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6384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CO" sz="1600" u="none" strike="noStrike" cap="non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Artículo Científico </a:t>
                      </a:r>
                      <a:endParaRPr sz="1600" u="none" strike="noStrike" cap="none" dirty="0">
                        <a:latin typeface="Times New Roman" panose="02020603050405020304" pitchFamily="18" charset="0"/>
                        <a:cs typeface="Times New Roman" panose="02020603050405020304" pitchFamily="18" charset="0"/>
                        <a:sym typeface="Times New Roman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lang="es-MX" sz="1600" u="none" strike="noStrike" cap="none" dirty="0">
                        <a:latin typeface="Times New Roman" panose="02020603050405020304" pitchFamily="18" charset="0"/>
                        <a:cs typeface="Times New Roman" panose="02020603050405020304" pitchFamily="18" charset="0"/>
                        <a:sym typeface="Times New Roman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lang="es-MX" sz="1600" u="none" strike="noStrike" cap="none" dirty="0">
                        <a:latin typeface="Times New Roman" panose="02020603050405020304" pitchFamily="18" charset="0"/>
                        <a:cs typeface="Times New Roman" panose="02020603050405020304" pitchFamily="18" charset="0"/>
                        <a:sym typeface="Times New Roman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lang="es-MX" sz="1600" u="none" strike="noStrike" cap="none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  <a:sym typeface="Times New Roman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CO" sz="1600" u="none" strike="noStrike" cap="non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Fusión de identidad y pensamiento crítico en estudiantes universitarios de la Universidad de Atacama. </a:t>
                      </a:r>
                      <a:endParaRPr sz="1600" u="none" strike="noStrike" cap="none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  <a:sym typeface="Times New Roman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CO" sz="1600" u="none" strike="noStrike" cap="non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Johanna </a:t>
                      </a:r>
                      <a:r>
                        <a:rPr lang="es-CO" sz="1600" u="none" strike="noStrike" cap="none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Rodriguez</a:t>
                      </a:r>
                      <a:r>
                        <a:rPr lang="es-CO" sz="1600" u="none" strike="noStrike" cap="non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, Sara Castro, Rodrigo </a:t>
                      </a:r>
                      <a:r>
                        <a:rPr lang="es-CO" sz="1600" u="none" strike="noStrike" cap="none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Landabur</a:t>
                      </a:r>
                      <a:r>
                        <a:rPr lang="es-CO" sz="1600" u="none" strike="noStrike" cap="non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, Adriana Fernández y Sonia Betancourth</a:t>
                      </a:r>
                      <a:endParaRPr sz="1600" u="none" strike="noStrike" cap="none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  <a:sym typeface="Times New Roman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336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MX" sz="1600" u="none" strike="noStrike" cap="none" dirty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sym typeface="Times New Roman"/>
                        </a:rPr>
                        <a:t>Artículo científico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MX" sz="1600" u="none" strike="noStrike" cap="none" dirty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sym typeface="Times New Roman"/>
                        </a:rPr>
                        <a:t>Sentido de comunidad en entornos Universitarios en una Universidad al norte de Chile.</a:t>
                      </a:r>
                      <a:endParaRPr sz="1600" u="none" strike="noStrike" cap="none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  <a:sym typeface="Times New Roman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MX" sz="1600" u="none" strike="noStrike" cap="none" dirty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sym typeface="Times New Roman"/>
                        </a:rPr>
                        <a:t>Sonia Betancourth, María Fernanda Figueroa, Alejandra Tabares, Ana Castillo, Sara Castro y Johanna Rodríguez.</a:t>
                      </a:r>
                      <a:endParaRPr sz="1600" u="none" strike="noStrike" cap="none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  <a:sym typeface="Times New Roman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4207984531"/>
                  </a:ext>
                </a:extLst>
              </a:tr>
            </a:tbl>
          </a:graphicData>
        </a:graphic>
      </p:graphicFrame>
      <p:sp>
        <p:nvSpPr>
          <p:cNvPr id="437" name="Google Shape;437;p36"/>
          <p:cNvSpPr/>
          <p:nvPr/>
        </p:nvSpPr>
        <p:spPr>
          <a:xfrm>
            <a:off x="2960847" y="749821"/>
            <a:ext cx="6096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CO" sz="27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Productividad Académica</a:t>
            </a:r>
            <a:endParaRPr sz="1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8" name="Google Shape;438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114925"/>
            <a:ext cx="3183600" cy="174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"/>
          <p:cNvSpPr/>
          <p:nvPr/>
        </p:nvSpPr>
        <p:spPr>
          <a:xfrm>
            <a:off x="912791" y="2533501"/>
            <a:ext cx="8781300" cy="31281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85" name="Google Shape;185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114925"/>
            <a:ext cx="3183600" cy="1743075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3"/>
          <p:cNvSpPr txBox="1"/>
          <p:nvPr/>
        </p:nvSpPr>
        <p:spPr>
          <a:xfrm>
            <a:off x="-135737" y="767033"/>
            <a:ext cx="97167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1" i="0" u="none" strike="noStrike" cap="none">
              <a:solidFill>
                <a:schemeClr val="accent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7" name="Google Shape;187;p3"/>
          <p:cNvSpPr/>
          <p:nvPr/>
        </p:nvSpPr>
        <p:spPr>
          <a:xfrm>
            <a:off x="1009625" y="2201251"/>
            <a:ext cx="2938800" cy="2705700"/>
          </a:xfrm>
          <a:prstGeom prst="ellipse">
            <a:avLst/>
          </a:prstGeom>
          <a:solidFill>
            <a:srgbClr val="3E6EC2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686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-CO" sz="1800" b="1" dirty="0">
                <a:solidFill>
                  <a:schemeClr val="lt1"/>
                </a:solidFill>
                <a:latin typeface="Times New Roman"/>
                <a:cs typeface="Times New Roman"/>
                <a:sym typeface="Times New Roman"/>
              </a:rPr>
              <a:t>COMPONENTE EDUCATIVO</a:t>
            </a:r>
            <a:endParaRPr sz="1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3"/>
          <p:cNvSpPr/>
          <p:nvPr/>
        </p:nvSpPr>
        <p:spPr>
          <a:xfrm>
            <a:off x="4542908" y="2214825"/>
            <a:ext cx="3087300" cy="2900100"/>
          </a:xfrm>
          <a:prstGeom prst="ellipse">
            <a:avLst/>
          </a:prstGeom>
          <a:solidFill>
            <a:schemeClr val="accent1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686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s-CO" sz="1800" b="1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COMPONENTE COMUNITARIO</a:t>
            </a:r>
            <a:endParaRPr sz="1800" b="0" i="0" u="none" strike="noStrike" cap="none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0" name="Google Shape;190;p3"/>
          <p:cNvSpPr/>
          <p:nvPr/>
        </p:nvSpPr>
        <p:spPr>
          <a:xfrm>
            <a:off x="8224691" y="2312025"/>
            <a:ext cx="2938800" cy="2705700"/>
          </a:xfrm>
          <a:prstGeom prst="ellipse">
            <a:avLst/>
          </a:prstGeom>
          <a:solidFill>
            <a:schemeClr val="accent2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686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s-CO" sz="1800" b="1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COMPONENTE COMUNITARIO APLICADO A LA INSTITUCIÓN</a:t>
            </a:r>
            <a:endParaRPr sz="1800" b="1" i="0" u="none" strike="noStrike" cap="none" dirty="0">
              <a:solidFill>
                <a:srgbClr val="000000"/>
              </a:solidFill>
              <a:sym typeface="Arial"/>
            </a:endParaRPr>
          </a:p>
        </p:txBody>
      </p:sp>
      <p:sp>
        <p:nvSpPr>
          <p:cNvPr id="11" name="Google Shape;167;p2"/>
          <p:cNvSpPr txBox="1"/>
          <p:nvPr/>
        </p:nvSpPr>
        <p:spPr>
          <a:xfrm>
            <a:off x="1125997" y="911614"/>
            <a:ext cx="9480885" cy="2000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s-CO" sz="4800" b="1" dirty="0">
                <a:solidFill>
                  <a:schemeClr val="dk1"/>
                </a:solidFill>
                <a:latin typeface="Times New Roman"/>
                <a:ea typeface="Calibri"/>
                <a:cs typeface="Times New Roman"/>
                <a:sym typeface="Times New Roman"/>
              </a:rPr>
              <a:t>COMPONENTES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endParaRPr sz="48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g2a61b5f7b2f_1_69"/>
          <p:cNvSpPr/>
          <p:nvPr/>
        </p:nvSpPr>
        <p:spPr>
          <a:xfrm>
            <a:off x="1845130" y="779825"/>
            <a:ext cx="9125100" cy="426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1" name="Google Shape;581;g2a61b5f7b2f_1_69"/>
          <p:cNvSpPr/>
          <p:nvPr/>
        </p:nvSpPr>
        <p:spPr>
          <a:xfrm>
            <a:off x="4034100" y="454500"/>
            <a:ext cx="4333500" cy="84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None/>
            </a:pPr>
            <a:r>
              <a:rPr lang="es-CO" sz="3800" b="1" i="0" u="none" strike="noStrike" cap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PROYECCIONES</a:t>
            </a:r>
            <a:r>
              <a:rPr lang="es-CO" sz="1800" b="1" i="0" u="none" strike="noStrike" cap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18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85" name="Google Shape;585;g2a61b5f7b2f_1_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719525"/>
            <a:ext cx="2079350" cy="113847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445;g2a61b5f7b2f_1_25">
            <a:extLst>
              <a:ext uri="{FF2B5EF4-FFF2-40B4-BE49-F238E27FC236}">
                <a16:creationId xmlns:a16="http://schemas.microsoft.com/office/drawing/2014/main" id="{C90E26CB-BD19-40C7-9CFD-D4C27F2E5871}"/>
              </a:ext>
            </a:extLst>
          </p:cNvPr>
          <p:cNvSpPr/>
          <p:nvPr/>
        </p:nvSpPr>
        <p:spPr>
          <a:xfrm>
            <a:off x="476751" y="637506"/>
            <a:ext cx="3124200" cy="2907600"/>
          </a:xfrm>
          <a:prstGeom prst="ellipse">
            <a:avLst/>
          </a:prstGeom>
          <a:solidFill>
            <a:schemeClr val="accent2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s-CO"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Dar continuidad a la aplicación de la Prueba de Pensamiento Crítico en los/ las estudiantes de los Departamentos de Trabajo Social y Derecho.</a:t>
            </a:r>
            <a:endParaRPr sz="20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" name="Google Shape;447;g2a61b5f7b2f_1_25">
            <a:extLst>
              <a:ext uri="{FF2B5EF4-FFF2-40B4-BE49-F238E27FC236}">
                <a16:creationId xmlns:a16="http://schemas.microsoft.com/office/drawing/2014/main" id="{5D844229-238D-4AB3-A806-9B2E44DB41F5}"/>
              </a:ext>
            </a:extLst>
          </p:cNvPr>
          <p:cNvSpPr/>
          <p:nvPr/>
        </p:nvSpPr>
        <p:spPr>
          <a:xfrm>
            <a:off x="4410604" y="1164419"/>
            <a:ext cx="3124200" cy="2802900"/>
          </a:xfrm>
          <a:prstGeom prst="ellipse">
            <a:avLst/>
          </a:prstGeom>
          <a:solidFill>
            <a:schemeClr val="accent2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s-CO" sz="1800" b="0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Dar continuidad al acompañamiento en las estrategias de pensamiento crítico buscando que generar un proceso articulado en cada nivel.</a:t>
            </a:r>
            <a:endParaRPr sz="18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446;g2a61b5f7b2f_1_25">
            <a:extLst>
              <a:ext uri="{FF2B5EF4-FFF2-40B4-BE49-F238E27FC236}">
                <a16:creationId xmlns:a16="http://schemas.microsoft.com/office/drawing/2014/main" id="{DD26233C-4704-41FF-9001-970B0EE4C958}"/>
              </a:ext>
            </a:extLst>
          </p:cNvPr>
          <p:cNvSpPr/>
          <p:nvPr/>
        </p:nvSpPr>
        <p:spPr>
          <a:xfrm>
            <a:off x="2143951" y="3233687"/>
            <a:ext cx="2914000" cy="2693149"/>
          </a:xfrm>
          <a:prstGeom prst="ellipse">
            <a:avLst/>
          </a:prstGeom>
          <a:solidFill>
            <a:schemeClr val="accent6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s-CO" sz="1800" b="0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Dar continuidad a la articulación con el PDHA de los Departamentos de Derecho y Trabajo Social</a:t>
            </a:r>
            <a:endParaRPr sz="1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456;g2a61b5f7b2f_1_41">
            <a:extLst>
              <a:ext uri="{FF2B5EF4-FFF2-40B4-BE49-F238E27FC236}">
                <a16:creationId xmlns:a16="http://schemas.microsoft.com/office/drawing/2014/main" id="{373AD9A7-03B4-41CA-B176-DF93AA27F396}"/>
              </a:ext>
            </a:extLst>
          </p:cNvPr>
          <p:cNvSpPr/>
          <p:nvPr/>
        </p:nvSpPr>
        <p:spPr>
          <a:xfrm>
            <a:off x="6592389" y="3256696"/>
            <a:ext cx="3027786" cy="2986323"/>
          </a:xfrm>
          <a:prstGeom prst="ellipse">
            <a:avLst/>
          </a:prstGeom>
          <a:solidFill>
            <a:schemeClr val="accent2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CO" sz="1500" b="0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Frente a la articulación llevada a cabo entre el Semillero del Departamento de Trabajo Social y Psicología de la Universidad de Nariño se proyecta la creación de espacios donde interactúen estudiantes de ambos semilleros</a:t>
            </a:r>
            <a:endParaRPr sz="1500" b="0" i="0" u="none" strike="noStrike" cap="none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" name="Google Shape;458;g2a61b5f7b2f_1_41">
            <a:extLst>
              <a:ext uri="{FF2B5EF4-FFF2-40B4-BE49-F238E27FC236}">
                <a16:creationId xmlns:a16="http://schemas.microsoft.com/office/drawing/2014/main" id="{C3F4B47B-987C-4BBA-9147-1BA53BF1BCE3}"/>
              </a:ext>
            </a:extLst>
          </p:cNvPr>
          <p:cNvSpPr/>
          <p:nvPr/>
        </p:nvSpPr>
        <p:spPr>
          <a:xfrm>
            <a:off x="8178831" y="664661"/>
            <a:ext cx="2856000" cy="2707200"/>
          </a:xfrm>
          <a:prstGeom prst="ellipse">
            <a:avLst/>
          </a:prstGeom>
          <a:solidFill>
            <a:schemeClr val="accent1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r>
              <a:rPr lang="es-CO" sz="17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 proyecta buscar la vinculación de los estudiantes semilleristas a proyectos de investigación docente del Departamento de Trabajo Social.</a:t>
            </a:r>
            <a:endParaRPr sz="12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g2a61b5f7b2f_1_69"/>
          <p:cNvSpPr/>
          <p:nvPr/>
        </p:nvSpPr>
        <p:spPr>
          <a:xfrm>
            <a:off x="1410154" y="-195535"/>
            <a:ext cx="9125100" cy="426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1" name="Google Shape;581;g2a61b5f7b2f_1_69"/>
          <p:cNvSpPr/>
          <p:nvPr/>
        </p:nvSpPr>
        <p:spPr>
          <a:xfrm>
            <a:off x="4034100" y="454500"/>
            <a:ext cx="4333500" cy="84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None/>
            </a:pPr>
            <a:r>
              <a:rPr lang="es-CO" sz="3800" b="1" i="0" u="none" strike="noStrike" cap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PROYECCIONES</a:t>
            </a:r>
            <a:r>
              <a:rPr lang="es-CO" sz="1800" b="1" i="0" u="none" strike="noStrike" cap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18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82" name="Google Shape;582;g2a61b5f7b2f_1_69"/>
          <p:cNvSpPr/>
          <p:nvPr/>
        </p:nvSpPr>
        <p:spPr>
          <a:xfrm>
            <a:off x="8593064" y="2706249"/>
            <a:ext cx="3336925" cy="3213900"/>
          </a:xfrm>
          <a:prstGeom prst="ellipse">
            <a:avLst/>
          </a:prstGeom>
          <a:solidFill>
            <a:schemeClr val="accent2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s-CO" sz="1900" b="0" i="0" u="none" strike="noStrike" cap="none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 proyecta para el siguiente año la realización de un diagnóstico comunitario participativo, partiendo de la Junta Vecinal del Territorio San Pedro</a:t>
            </a:r>
            <a:endParaRPr sz="20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85" name="Google Shape;585;g2a61b5f7b2f_1_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719525"/>
            <a:ext cx="2079350" cy="113847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551;g2a61b5f7b2f_0_31">
            <a:extLst>
              <a:ext uri="{FF2B5EF4-FFF2-40B4-BE49-F238E27FC236}">
                <a16:creationId xmlns:a16="http://schemas.microsoft.com/office/drawing/2014/main" id="{F04FBC31-0929-45E5-B1B4-9DE87B1A54E7}"/>
              </a:ext>
            </a:extLst>
          </p:cNvPr>
          <p:cNvSpPr/>
          <p:nvPr/>
        </p:nvSpPr>
        <p:spPr>
          <a:xfrm>
            <a:off x="220046" y="611255"/>
            <a:ext cx="3292800" cy="3213900"/>
          </a:xfrm>
          <a:prstGeom prst="ellipse">
            <a:avLst/>
          </a:prstGeom>
          <a:solidFill>
            <a:schemeClr val="accent2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s-CO" sz="1500" b="0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Continuar con la generación de un espacio al final del semestre que permita evaluar las acciones llevadas a cabo con el objetivo de realizar las modificaciones necesarias. Fomentando la participación y empoderamiento de los docentes y administrativos en el proceso</a:t>
            </a:r>
            <a:endParaRPr sz="13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552;g2a61b5f7b2f_0_31">
            <a:extLst>
              <a:ext uri="{FF2B5EF4-FFF2-40B4-BE49-F238E27FC236}">
                <a16:creationId xmlns:a16="http://schemas.microsoft.com/office/drawing/2014/main" id="{F2047EB8-C16A-49ED-8C29-4B2559FC6D9E}"/>
              </a:ext>
            </a:extLst>
          </p:cNvPr>
          <p:cNvSpPr/>
          <p:nvPr/>
        </p:nvSpPr>
        <p:spPr>
          <a:xfrm>
            <a:off x="2803200" y="2807349"/>
            <a:ext cx="3292800" cy="3112800"/>
          </a:xfrm>
          <a:prstGeom prst="ellipse">
            <a:avLst/>
          </a:prstGeom>
          <a:solidFill>
            <a:schemeClr val="accent6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-CO" sz="1600" b="0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 proyecta la implementación de la propuesta diseñada acerca de sentido de comunidad con elementos de salud mental, a partir de la creación de talleres siguiendo los lineamientos estratégicos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553;g2a61b5f7b2f_0_31">
            <a:extLst>
              <a:ext uri="{FF2B5EF4-FFF2-40B4-BE49-F238E27FC236}">
                <a16:creationId xmlns:a16="http://schemas.microsoft.com/office/drawing/2014/main" id="{BB176B0F-AABF-4797-BC1C-629B7C2AD27A}"/>
              </a:ext>
            </a:extLst>
          </p:cNvPr>
          <p:cNvSpPr/>
          <p:nvPr/>
        </p:nvSpPr>
        <p:spPr>
          <a:xfrm>
            <a:off x="5988784" y="1295400"/>
            <a:ext cx="2883017" cy="2663212"/>
          </a:xfrm>
          <a:prstGeom prst="ellipse">
            <a:avLst/>
          </a:prstGeom>
          <a:solidFill>
            <a:schemeClr val="accent2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s-CO" sz="1700" b="0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Dar continuidad a la creación de actividades de integración en docentes y administrativos de la Facultad de Ciencias Jurídicas y Sociales.</a:t>
            </a:r>
            <a:endParaRPr sz="15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009112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g2a61b5f7b2f_1_69"/>
          <p:cNvSpPr/>
          <p:nvPr/>
        </p:nvSpPr>
        <p:spPr>
          <a:xfrm>
            <a:off x="1383576" y="1136876"/>
            <a:ext cx="9125100" cy="426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1" name="Google Shape;581;g2a61b5f7b2f_1_69"/>
          <p:cNvSpPr/>
          <p:nvPr/>
        </p:nvSpPr>
        <p:spPr>
          <a:xfrm>
            <a:off x="256501" y="280384"/>
            <a:ext cx="7920848" cy="84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None/>
            </a:pPr>
            <a:r>
              <a:rPr lang="es-CO" sz="3800" b="1" dirty="0">
                <a:latin typeface="Times New Roman"/>
                <a:ea typeface="Times New Roman"/>
                <a:cs typeface="Times New Roman"/>
                <a:sym typeface="Times New Roman"/>
              </a:rPr>
              <a:t>PERFIL DEL ESTUDIANTE</a:t>
            </a:r>
            <a:r>
              <a:rPr lang="es-CO" sz="1800" b="1" i="0" u="none" strike="noStrike" cap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18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82" name="Google Shape;582;g2a61b5f7b2f_1_69"/>
          <p:cNvSpPr/>
          <p:nvPr/>
        </p:nvSpPr>
        <p:spPr>
          <a:xfrm>
            <a:off x="343901" y="3043851"/>
            <a:ext cx="2079350" cy="1924183"/>
          </a:xfrm>
          <a:prstGeom prst="ellipse">
            <a:avLst/>
          </a:prstGeom>
          <a:solidFill>
            <a:schemeClr val="accent2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s-MX" sz="1900" dirty="0">
                <a:solidFill>
                  <a:srgbClr val="FFFFFF"/>
                </a:solidFill>
                <a:latin typeface="Times New Roman"/>
                <a:cs typeface="Times New Roman"/>
                <a:sym typeface="Times New Roman"/>
              </a:rPr>
              <a:t>P</a:t>
            </a:r>
            <a:r>
              <a:rPr lang="es-CO" sz="1900" dirty="0">
                <a:solidFill>
                  <a:srgbClr val="FFFFFF"/>
                </a:solidFill>
                <a:latin typeface="Times New Roman"/>
                <a:cs typeface="Times New Roman"/>
                <a:sym typeface="Times New Roman"/>
              </a:rPr>
              <a:t>roactividad</a:t>
            </a:r>
            <a:endParaRPr sz="20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3" name="Google Shape;583;g2a61b5f7b2f_1_69"/>
          <p:cNvSpPr/>
          <p:nvPr/>
        </p:nvSpPr>
        <p:spPr>
          <a:xfrm>
            <a:off x="2638698" y="3264047"/>
            <a:ext cx="2525486" cy="2326856"/>
          </a:xfrm>
          <a:prstGeom prst="ellipse">
            <a:avLst/>
          </a:prstGeom>
          <a:solidFill>
            <a:schemeClr val="accent6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SzPts val="1900"/>
            </a:pPr>
            <a:r>
              <a:rPr lang="es-CO" sz="1900" dirty="0">
                <a:solidFill>
                  <a:srgbClr val="FFFFFF"/>
                </a:solidFill>
                <a:latin typeface="Times New Roman"/>
                <a:cs typeface="Times New Roman"/>
                <a:sym typeface="Times New Roman"/>
              </a:rPr>
              <a:t>posicionamiento profesional</a:t>
            </a:r>
            <a:endParaRPr lang="es-CO" sz="1900" dirty="0">
              <a:solidFill>
                <a:srgbClr val="FFFFFF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4" name="Google Shape;584;g2a61b5f7b2f_1_69"/>
          <p:cNvSpPr/>
          <p:nvPr/>
        </p:nvSpPr>
        <p:spPr>
          <a:xfrm>
            <a:off x="1264467" y="982942"/>
            <a:ext cx="2518714" cy="2287534"/>
          </a:xfrm>
          <a:prstGeom prst="ellipse">
            <a:avLst/>
          </a:prstGeom>
          <a:solidFill>
            <a:schemeClr val="accent6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s-CO" sz="1900" b="0" i="0" u="none" strike="noStrike" cap="none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Responsabilidad</a:t>
            </a:r>
            <a:endParaRPr sz="19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85" name="Google Shape;585;g2a61b5f7b2f_1_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719525"/>
            <a:ext cx="2079350" cy="113847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582;g2a61b5f7b2f_1_69">
            <a:extLst>
              <a:ext uri="{FF2B5EF4-FFF2-40B4-BE49-F238E27FC236}">
                <a16:creationId xmlns:a16="http://schemas.microsoft.com/office/drawing/2014/main" id="{882480B2-7721-492A-A0A9-38AAE2D75EE9}"/>
              </a:ext>
            </a:extLst>
          </p:cNvPr>
          <p:cNvSpPr/>
          <p:nvPr/>
        </p:nvSpPr>
        <p:spPr>
          <a:xfrm>
            <a:off x="3901441" y="1267097"/>
            <a:ext cx="2079350" cy="1924183"/>
          </a:xfrm>
          <a:prstGeom prst="ellipse">
            <a:avLst/>
          </a:prstGeom>
          <a:solidFill>
            <a:schemeClr val="accent2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s-MX" sz="1900" dirty="0">
                <a:solidFill>
                  <a:srgbClr val="FFFFFF"/>
                </a:solidFill>
                <a:latin typeface="Times New Roman"/>
                <a:cs typeface="Times New Roman"/>
                <a:sym typeface="Times New Roman"/>
              </a:rPr>
              <a:t>Compromiso personal y profesional</a:t>
            </a:r>
            <a:endParaRPr sz="20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582;g2a61b5f7b2f_1_69">
            <a:extLst>
              <a:ext uri="{FF2B5EF4-FFF2-40B4-BE49-F238E27FC236}">
                <a16:creationId xmlns:a16="http://schemas.microsoft.com/office/drawing/2014/main" id="{87AA81B3-48C8-4933-B0B2-A25E0C50A1D8}"/>
              </a:ext>
            </a:extLst>
          </p:cNvPr>
          <p:cNvSpPr/>
          <p:nvPr/>
        </p:nvSpPr>
        <p:spPr>
          <a:xfrm>
            <a:off x="5415752" y="2935400"/>
            <a:ext cx="2079350" cy="1924183"/>
          </a:xfrm>
          <a:prstGeom prst="ellipse">
            <a:avLst/>
          </a:prstGeom>
          <a:solidFill>
            <a:schemeClr val="accent2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s-MX" sz="1900" dirty="0">
                <a:solidFill>
                  <a:srgbClr val="FFFFFF"/>
                </a:solidFill>
                <a:latin typeface="Times New Roman"/>
                <a:cs typeface="Times New Roman"/>
                <a:sym typeface="Times New Roman"/>
              </a:rPr>
              <a:t>Trabajo en equipo</a:t>
            </a:r>
            <a:endParaRPr sz="20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9FC954E-7C50-4550-B45D-17647D3A16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5700" y="1430897"/>
            <a:ext cx="3768120" cy="37681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45363853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g2a61b5f7b2f_1_69"/>
          <p:cNvSpPr/>
          <p:nvPr/>
        </p:nvSpPr>
        <p:spPr>
          <a:xfrm>
            <a:off x="1613361" y="1276375"/>
            <a:ext cx="9125100" cy="426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1" name="Google Shape;581;g2a61b5f7b2f_1_69"/>
          <p:cNvSpPr/>
          <p:nvPr/>
        </p:nvSpPr>
        <p:spPr>
          <a:xfrm>
            <a:off x="2511158" y="131165"/>
            <a:ext cx="7920848" cy="84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buSzPts val="3800"/>
            </a:pPr>
            <a:r>
              <a:rPr lang="es-MX" sz="3200" b="1" dirty="0">
                <a:latin typeface="Times New Roman"/>
                <a:ea typeface="Times New Roman"/>
                <a:cs typeface="Times New Roman"/>
                <a:sym typeface="Times New Roman"/>
              </a:rPr>
              <a:t>HABILIDADES QUE PERMITE DESARROLLAR EL PROYECTO</a:t>
            </a:r>
            <a:endParaRPr sz="32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82" name="Google Shape;582;g2a61b5f7b2f_1_69"/>
          <p:cNvSpPr/>
          <p:nvPr/>
        </p:nvSpPr>
        <p:spPr>
          <a:xfrm>
            <a:off x="560512" y="1135056"/>
            <a:ext cx="2341379" cy="2293944"/>
          </a:xfrm>
          <a:prstGeom prst="ellipse">
            <a:avLst/>
          </a:prstGeom>
          <a:solidFill>
            <a:schemeClr val="accent2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s-MX" sz="1900" b="0" i="0" u="none" strike="noStrike" cap="none" dirty="0">
                <a:solidFill>
                  <a:srgbClr val="FFFFFF"/>
                </a:solidFill>
                <a:latin typeface="Times New Roman"/>
                <a:ea typeface="Arial"/>
                <a:cs typeface="Times New Roman"/>
                <a:sym typeface="Times New Roman"/>
              </a:rPr>
              <a:t>Cre</a:t>
            </a:r>
            <a:r>
              <a:rPr lang="es-MX" sz="1900" dirty="0">
                <a:solidFill>
                  <a:srgbClr val="FFFFFF"/>
                </a:solidFill>
                <a:latin typeface="Times New Roman"/>
                <a:cs typeface="Times New Roman"/>
                <a:sym typeface="Times New Roman"/>
              </a:rPr>
              <a:t>cimiento personal, profesional y ético</a:t>
            </a:r>
            <a:endParaRPr sz="20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3" name="Google Shape;583;g2a61b5f7b2f_1_69"/>
          <p:cNvSpPr/>
          <p:nvPr/>
        </p:nvSpPr>
        <p:spPr>
          <a:xfrm>
            <a:off x="3056565" y="1301931"/>
            <a:ext cx="2542125" cy="2316480"/>
          </a:xfrm>
          <a:prstGeom prst="ellipse">
            <a:avLst/>
          </a:prstGeom>
          <a:solidFill>
            <a:schemeClr val="accent6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SzPts val="1900"/>
            </a:pPr>
            <a:r>
              <a:rPr lang="es-CO" sz="1900" dirty="0">
                <a:solidFill>
                  <a:srgbClr val="FFFFFF"/>
                </a:solidFill>
                <a:latin typeface="Times New Roman"/>
                <a:cs typeface="Times New Roman"/>
                <a:sym typeface="Times New Roman"/>
              </a:rPr>
              <a:t>Interculturalidad</a:t>
            </a:r>
            <a:endParaRPr lang="es-CO" sz="1900" dirty="0">
              <a:solidFill>
                <a:srgbClr val="FFFFFF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4" name="Google Shape;584;g2a61b5f7b2f_1_69"/>
          <p:cNvSpPr/>
          <p:nvPr/>
        </p:nvSpPr>
        <p:spPr>
          <a:xfrm>
            <a:off x="1348805" y="3429000"/>
            <a:ext cx="2542779" cy="2400454"/>
          </a:xfrm>
          <a:prstGeom prst="ellipse">
            <a:avLst/>
          </a:prstGeom>
          <a:solidFill>
            <a:schemeClr val="accent6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s-CO" sz="1900" b="0" i="0" u="none" strike="noStrike" cap="none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Aprendizaje multidisciplinar</a:t>
            </a:r>
            <a:endParaRPr sz="19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85" name="Google Shape;585;g2a61b5f7b2f_1_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719525"/>
            <a:ext cx="2079350" cy="113847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582;g2a61b5f7b2f_1_69">
            <a:extLst>
              <a:ext uri="{FF2B5EF4-FFF2-40B4-BE49-F238E27FC236}">
                <a16:creationId xmlns:a16="http://schemas.microsoft.com/office/drawing/2014/main" id="{882480B2-7721-492A-A0A9-38AAE2D75EE9}"/>
              </a:ext>
            </a:extLst>
          </p:cNvPr>
          <p:cNvSpPr/>
          <p:nvPr/>
        </p:nvSpPr>
        <p:spPr>
          <a:xfrm>
            <a:off x="4649927" y="3430155"/>
            <a:ext cx="2246934" cy="2109065"/>
          </a:xfrm>
          <a:prstGeom prst="ellipse">
            <a:avLst/>
          </a:prstGeom>
          <a:solidFill>
            <a:schemeClr val="accent2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s-MX" sz="1900" b="0" i="0" u="none" strike="noStrike" cap="none" dirty="0">
                <a:solidFill>
                  <a:srgbClr val="FFFFFF"/>
                </a:solidFill>
                <a:latin typeface="Times New Roman"/>
                <a:ea typeface="Arial"/>
                <a:cs typeface="Times New Roman"/>
                <a:sym typeface="Times New Roman"/>
              </a:rPr>
              <a:t>Apertura de nuevas perspectivas profesionales y personales</a:t>
            </a:r>
            <a:endParaRPr sz="20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AutoShape 4" descr="blob:https://web.whatsapp.com/def55328-0b02-402e-bc30-8e6e850382a0">
            <a:extLst>
              <a:ext uri="{FF2B5EF4-FFF2-40B4-BE49-F238E27FC236}">
                <a16:creationId xmlns:a16="http://schemas.microsoft.com/office/drawing/2014/main" id="{A473BC28-56F7-432C-B5CA-7664A1FB38D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9A4F722-98DD-4A21-A3DA-3F4E026859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8093" y="1506584"/>
            <a:ext cx="4425138" cy="44251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41861671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56"/>
          <p:cNvSpPr/>
          <p:nvPr/>
        </p:nvSpPr>
        <p:spPr>
          <a:xfrm>
            <a:off x="4059683" y="2415440"/>
            <a:ext cx="4572000" cy="2095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1" name="Google Shape;591;p56"/>
          <p:cNvSpPr txBox="1"/>
          <p:nvPr/>
        </p:nvSpPr>
        <p:spPr>
          <a:xfrm>
            <a:off x="2239350" y="2988263"/>
            <a:ext cx="6956901" cy="2616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es-CO" sz="5400" b="1" i="0" u="none" strike="noStrike" cap="none" dirty="0">
                <a:solidFill>
                  <a:srgbClr val="F7CAA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MUCHAS GRACIAS POR SU ATENCIÓN</a:t>
            </a:r>
            <a:endParaRPr sz="3200" b="1" i="0" u="none" strike="noStrike" cap="none" dirty="0">
              <a:solidFill>
                <a:srgbClr val="F7CAA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92" name="Google Shape;592;p56" descr="Símbolos Universitarios – Universidad de Nariñ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25493" y="1253677"/>
            <a:ext cx="1470507" cy="1470507"/>
          </a:xfrm>
          <a:prstGeom prst="rect">
            <a:avLst/>
          </a:prstGeom>
          <a:noFill/>
          <a:ln>
            <a:noFill/>
          </a:ln>
        </p:spPr>
      </p:pic>
      <p:pic>
        <p:nvPicPr>
          <p:cNvPr id="593" name="Google Shape;593;p56" descr="Objetivos | Proceso Constituy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96000" y="1562422"/>
            <a:ext cx="2701222" cy="85301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70;p2">
            <a:extLst>
              <a:ext uri="{FF2B5EF4-FFF2-40B4-BE49-F238E27FC236}">
                <a16:creationId xmlns:a16="http://schemas.microsoft.com/office/drawing/2014/main" id="{08D8A05A-B9E1-459B-A2D3-8E66A85502A2}"/>
              </a:ext>
            </a:extLst>
          </p:cNvPr>
          <p:cNvSpPr txBox="1"/>
          <p:nvPr/>
        </p:nvSpPr>
        <p:spPr>
          <a:xfrm>
            <a:off x="0" y="4680045"/>
            <a:ext cx="11364686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buSzPts val="2000"/>
            </a:pPr>
            <a:r>
              <a:rPr lang="es-MX" sz="2000" b="1" u="none" strike="noStrike" cap="none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Correo electrónico: </a:t>
            </a:r>
            <a:r>
              <a:rPr lang="es-MX" sz="2000" b="1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proyectoatacama2023@gmail.com </a:t>
            </a:r>
            <a:endParaRPr sz="1800" b="0" i="1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200" b="0" i="1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200" b="0" i="1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200" b="0" i="1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200" b="0" i="1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94859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"/>
          <p:cNvSpPr/>
          <p:nvPr/>
        </p:nvSpPr>
        <p:spPr>
          <a:xfrm>
            <a:off x="4016507" y="2133370"/>
            <a:ext cx="4572000" cy="2095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2"/>
          <p:cNvSpPr txBox="1"/>
          <p:nvPr/>
        </p:nvSpPr>
        <p:spPr>
          <a:xfrm>
            <a:off x="2028020" y="485385"/>
            <a:ext cx="9480885" cy="1261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s-CO" sz="48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COMPONENTE EDUCATIVO</a:t>
            </a:r>
            <a:endParaRPr sz="48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2" descr="blob:https://web.whatsapp.com/edb986d8-3cf5-423c-a03e-98aa09acbf60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9" name="Google Shape;169;p2"/>
          <p:cNvPicPr preferRelativeResize="0"/>
          <p:nvPr/>
        </p:nvPicPr>
        <p:blipFill rotWithShape="1">
          <a:blip r:embed="rId3">
            <a:alphaModFix/>
          </a:blip>
          <a:srcRect b="23187"/>
          <a:stretch/>
        </p:blipFill>
        <p:spPr>
          <a:xfrm>
            <a:off x="3505627" y="2459586"/>
            <a:ext cx="5883668" cy="3389429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2"/>
          <p:cNvSpPr txBox="1"/>
          <p:nvPr/>
        </p:nvSpPr>
        <p:spPr>
          <a:xfrm>
            <a:off x="2650305" y="1479662"/>
            <a:ext cx="8236317" cy="2369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CO" sz="2000" b="1" i="1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Objetivo general: </a:t>
            </a:r>
            <a:r>
              <a:rPr lang="es-CO" sz="2000" b="0" i="0" u="none" strike="noStrike" cap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Potencializar la cultura de pensamiento crítico en la Facultad de Ciencias Jurídicas y Sociales de la Universidad de Atacama.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1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1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1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1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1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1" name="Google Shape;171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5114925"/>
            <a:ext cx="3183600" cy="174307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170;p2">
            <a:extLst>
              <a:ext uri="{FF2B5EF4-FFF2-40B4-BE49-F238E27FC236}">
                <a16:creationId xmlns:a16="http://schemas.microsoft.com/office/drawing/2014/main" id="{AECC973B-601A-425D-9840-20A9F2739394}"/>
              </a:ext>
            </a:extLst>
          </p:cNvPr>
          <p:cNvSpPr txBox="1"/>
          <p:nvPr/>
        </p:nvSpPr>
        <p:spPr>
          <a:xfrm>
            <a:off x="2660869" y="5934690"/>
            <a:ext cx="7703022" cy="1846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buSzPts val="2000"/>
            </a:pPr>
            <a:r>
              <a:rPr lang="es-MX" b="1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Població</a:t>
            </a:r>
            <a:r>
              <a:rPr lang="es-MX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n: </a:t>
            </a:r>
            <a:r>
              <a:rPr lang="es-MX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Docentes, estudiantes de la</a:t>
            </a:r>
          </a:p>
          <a:p>
            <a:pPr algn="ctr">
              <a:buSzPts val="2000"/>
            </a:pPr>
            <a:r>
              <a:rPr lang="es-MX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Universidad de Facultad de Ciencias Jurídicas y Sociales de la</a:t>
            </a:r>
          </a:p>
          <a:p>
            <a:pPr lvl="0" algn="ctr">
              <a:buSzPts val="2000"/>
            </a:pPr>
            <a:r>
              <a:rPr lang="es-MX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Atacama.</a:t>
            </a:r>
            <a:endParaRPr sz="105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200" b="0" i="1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200" b="0" i="1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200" b="0" i="1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200" b="0" i="1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200" b="0" i="1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66b34028669858d3_0"/>
          <p:cNvSpPr/>
          <p:nvPr/>
        </p:nvSpPr>
        <p:spPr>
          <a:xfrm>
            <a:off x="4016507" y="2133370"/>
            <a:ext cx="4572000" cy="2095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g66b34028669858d3_0" descr="blob:https://web.whatsapp.com/edb986d8-3cf5-423c-a03e-98aa09acbf60"/>
          <p:cNvSpPr/>
          <p:nvPr/>
        </p:nvSpPr>
        <p:spPr>
          <a:xfrm>
            <a:off x="155575" y="-144463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g66b34028669858d3_0"/>
          <p:cNvSpPr txBox="1"/>
          <p:nvPr/>
        </p:nvSpPr>
        <p:spPr>
          <a:xfrm>
            <a:off x="1633600" y="2062800"/>
            <a:ext cx="9318600" cy="2418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CO" sz="2200" b="1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</a:t>
            </a:r>
            <a:r>
              <a:rPr lang="es-CO" sz="2600" b="1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bjetivo específico 1:</a:t>
            </a:r>
            <a:endParaRPr sz="2600" b="0" i="0" u="none" strike="noStrike" cap="none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CO" sz="2600" b="1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CO" sz="2600" b="0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Fortalecer el pensamiento crítico, a partir de la promoción del ambiente crítico y la implementación de estrategias para su desarrollo y evaluación en la Facultad de Ciencias Jurídicas y Sociales.</a:t>
            </a:r>
            <a:endParaRPr sz="2600" b="0" i="0" u="none" strike="noStrike" cap="none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79" name="Google Shape;179;g66b34028669858d3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114925"/>
            <a:ext cx="3183600" cy="174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"/>
          <p:cNvSpPr/>
          <p:nvPr/>
        </p:nvSpPr>
        <p:spPr>
          <a:xfrm>
            <a:off x="484121" y="2549360"/>
            <a:ext cx="8781300" cy="31281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85" name="Google Shape;185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114925"/>
            <a:ext cx="3183600" cy="1743075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3"/>
          <p:cNvSpPr txBox="1"/>
          <p:nvPr/>
        </p:nvSpPr>
        <p:spPr>
          <a:xfrm>
            <a:off x="-908325" y="366945"/>
            <a:ext cx="97167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1" i="0" u="none" strike="noStrike" cap="none">
              <a:solidFill>
                <a:schemeClr val="accent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8" name="Google Shape;188;p3"/>
          <p:cNvSpPr/>
          <p:nvPr/>
        </p:nvSpPr>
        <p:spPr>
          <a:xfrm>
            <a:off x="2724975" y="2742666"/>
            <a:ext cx="3087300" cy="2900100"/>
          </a:xfrm>
          <a:prstGeom prst="ellipse">
            <a:avLst/>
          </a:prstGeom>
          <a:ln>
            <a:headEnd type="none" w="sm" len="sm"/>
            <a:tailEnd type="none" w="sm" len="sm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s-CO" sz="1800" b="0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Aplicación de la Prueba de Pensamiento Crítico adaptada y validada al contexto chileno en los estudiantes de la Facultad.</a:t>
            </a:r>
            <a:endParaRPr sz="1800" b="0" i="0" u="none" strike="noStrike" cap="none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0" name="Google Shape;190;p3"/>
          <p:cNvSpPr/>
          <p:nvPr/>
        </p:nvSpPr>
        <p:spPr>
          <a:xfrm>
            <a:off x="164749" y="1160739"/>
            <a:ext cx="2938800" cy="2705700"/>
          </a:xfrm>
          <a:prstGeom prst="ellipse">
            <a:avLst/>
          </a:prstGeom>
          <a:solidFill>
            <a:schemeClr val="accent2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686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s-CO" sz="1800" b="0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Entrenamiento en estrategias de pensamiento crítico.</a:t>
            </a:r>
            <a:endParaRPr sz="1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67;p2">
            <a:extLst>
              <a:ext uri="{FF2B5EF4-FFF2-40B4-BE49-F238E27FC236}">
                <a16:creationId xmlns:a16="http://schemas.microsoft.com/office/drawing/2014/main" id="{1A746F42-CD4C-44E4-AD24-87E9BF2079B1}"/>
              </a:ext>
            </a:extLst>
          </p:cNvPr>
          <p:cNvSpPr txBox="1"/>
          <p:nvPr/>
        </p:nvSpPr>
        <p:spPr>
          <a:xfrm>
            <a:off x="1141466" y="222576"/>
            <a:ext cx="4734502" cy="2000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s-CO" sz="4800" b="1" dirty="0">
                <a:solidFill>
                  <a:schemeClr val="dk1"/>
                </a:solidFill>
                <a:latin typeface="Times New Roman"/>
                <a:ea typeface="Calibri"/>
                <a:cs typeface="Times New Roman"/>
                <a:sym typeface="Times New Roman"/>
              </a:rPr>
              <a:t>ACCIONES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endParaRPr sz="48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98;g66b34028669858d3_10">
            <a:extLst>
              <a:ext uri="{FF2B5EF4-FFF2-40B4-BE49-F238E27FC236}">
                <a16:creationId xmlns:a16="http://schemas.microsoft.com/office/drawing/2014/main" id="{5CF30871-2FE7-4EAC-A7E2-B72B90C3EB8A}"/>
              </a:ext>
            </a:extLst>
          </p:cNvPr>
          <p:cNvSpPr/>
          <p:nvPr/>
        </p:nvSpPr>
        <p:spPr>
          <a:xfrm>
            <a:off x="8362894" y="2853323"/>
            <a:ext cx="3331036" cy="3025257"/>
          </a:xfrm>
          <a:prstGeom prst="ellipse">
            <a:avLst/>
          </a:prstGeom>
          <a:solidFill>
            <a:schemeClr val="accent1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686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SzPts val="1500"/>
            </a:pPr>
            <a:r>
              <a:rPr lang="es-CO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PDHA Departamento de Trabajo Social: </a:t>
            </a:r>
            <a:r>
              <a:rPr lang="es-MX" sz="18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Elaboración de la  planificación de los talleres para el desarrollo de habilidades de aprendizaje </a:t>
            </a:r>
            <a:endParaRPr lang="es-MX" sz="1800"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2000" b="0" i="0" u="none" strike="noStrike" cap="none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" name="Google Shape;260;p32">
            <a:extLst>
              <a:ext uri="{FF2B5EF4-FFF2-40B4-BE49-F238E27FC236}">
                <a16:creationId xmlns:a16="http://schemas.microsoft.com/office/drawing/2014/main" id="{8DFAD756-0A64-4D54-A2E8-A6DA66ECAFE3}"/>
              </a:ext>
            </a:extLst>
          </p:cNvPr>
          <p:cNvSpPr/>
          <p:nvPr/>
        </p:nvSpPr>
        <p:spPr>
          <a:xfrm>
            <a:off x="5961460" y="291000"/>
            <a:ext cx="3331036" cy="3128100"/>
          </a:xfrm>
          <a:prstGeom prst="ellipse">
            <a:avLst/>
          </a:prstGeom>
          <a:solidFill>
            <a:schemeClr val="accent1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686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SzPts val="1500"/>
            </a:pPr>
            <a:endParaRPr lang="es-CO" sz="1800" b="1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ctr">
              <a:buSzPts val="1500"/>
            </a:pPr>
            <a:r>
              <a:rPr lang="es-CO" sz="16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PDHA CIENCIAS JURIDICAS: </a:t>
            </a:r>
            <a:r>
              <a:rPr lang="es-MX" sz="16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Socialización de las estrategias de Pensamiento Crítico con docentes y Creación de cápsulas de video con explicación de estrategias de Pensamiento Crítico.</a:t>
            </a:r>
            <a:endParaRPr lang="es-MX" sz="16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ctr">
              <a:buSzPts val="1500"/>
            </a:pPr>
            <a:endParaRPr lang="es-MX" sz="2400" dirty="0">
              <a:solidFill>
                <a:schemeClr val="lt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2300" b="0" i="0" u="none" strike="noStrike" cap="none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69452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2a6dd1fc3bf_0_0"/>
          <p:cNvSpPr/>
          <p:nvPr/>
        </p:nvSpPr>
        <p:spPr>
          <a:xfrm>
            <a:off x="2501950" y="1302550"/>
            <a:ext cx="7439700" cy="4407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g2a6dd1fc3bf_0_0"/>
          <p:cNvSpPr/>
          <p:nvPr/>
        </p:nvSpPr>
        <p:spPr>
          <a:xfrm>
            <a:off x="1631376" y="523300"/>
            <a:ext cx="6794700" cy="155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CO" sz="3200" b="1" i="0" u="none" strike="noStrike" cap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Estrategias de Pensamiento Crítico</a:t>
            </a:r>
            <a:endParaRPr sz="3200" b="1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CO" sz="2800" b="1" i="1" u="none" strike="noStrike" cap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Trabajo Social y Derecho</a:t>
            </a:r>
            <a:endParaRPr sz="2800" b="1" i="1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" name="Google Shape;274;g2a61b5f7b2f_1_1">
            <a:extLst>
              <a:ext uri="{FF2B5EF4-FFF2-40B4-BE49-F238E27FC236}">
                <a16:creationId xmlns:a16="http://schemas.microsoft.com/office/drawing/2014/main" id="{57D49570-395F-4E83-8F06-1B572AEB66BB}"/>
              </a:ext>
            </a:extLst>
          </p:cNvPr>
          <p:cNvSpPr/>
          <p:nvPr/>
        </p:nvSpPr>
        <p:spPr>
          <a:xfrm>
            <a:off x="1781366" y="1881134"/>
            <a:ext cx="3453845" cy="3383470"/>
          </a:xfrm>
          <a:prstGeom prst="ellipse">
            <a:avLst/>
          </a:prstGeom>
          <a:solidFill>
            <a:schemeClr val="accent1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CO" sz="1800" b="0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Desarrollado el acompañamiento en la planeación, implementación y evaluación de las estrategias de desarrollo de pensamiento crítico en el aula a docentes.</a:t>
            </a:r>
            <a:endParaRPr sz="1800" b="0" i="0" u="none" strike="noStrike" cap="none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" name="Google Shape;292;p34">
            <a:extLst>
              <a:ext uri="{FF2B5EF4-FFF2-40B4-BE49-F238E27FC236}">
                <a16:creationId xmlns:a16="http://schemas.microsoft.com/office/drawing/2014/main" id="{3A0C7369-16A7-4668-965C-6E09386BE98E}"/>
              </a:ext>
            </a:extLst>
          </p:cNvPr>
          <p:cNvSpPr/>
          <p:nvPr/>
        </p:nvSpPr>
        <p:spPr>
          <a:xfrm>
            <a:off x="6096000" y="1881134"/>
            <a:ext cx="3344700" cy="3259500"/>
          </a:xfrm>
          <a:prstGeom prst="ellipse">
            <a:avLst/>
          </a:prstGeom>
          <a:solidFill>
            <a:schemeClr val="accent2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-CO" sz="1800" b="0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Organizado y desarrollado el día pensamiento crítico en conjunto con los docentes de la Facultad de Ciencias Jurídicas y Sociales.</a:t>
            </a:r>
            <a:endParaRPr sz="27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4" name="Google Shape;304;p11"/>
          <p:cNvPicPr preferRelativeResize="0"/>
          <p:nvPr/>
        </p:nvPicPr>
        <p:blipFill rotWithShape="1">
          <a:blip r:embed="rId3">
            <a:alphaModFix/>
          </a:blip>
          <a:srcRect l="20684" t="16096" r="33684"/>
          <a:stretch/>
        </p:blipFill>
        <p:spPr>
          <a:xfrm>
            <a:off x="296669" y="956206"/>
            <a:ext cx="4439749" cy="36735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" name="Google Shape;305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88962" y="956206"/>
            <a:ext cx="6835906" cy="36735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6" name="Google Shape;306;p1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5114925"/>
            <a:ext cx="3183600" cy="174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38"/>
          <p:cNvSpPr/>
          <p:nvPr/>
        </p:nvSpPr>
        <p:spPr>
          <a:xfrm>
            <a:off x="2587576" y="1973451"/>
            <a:ext cx="9125100" cy="426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38"/>
          <p:cNvSpPr/>
          <p:nvPr/>
        </p:nvSpPr>
        <p:spPr>
          <a:xfrm>
            <a:off x="2167700" y="729700"/>
            <a:ext cx="4038000" cy="3955500"/>
          </a:xfrm>
          <a:prstGeom prst="ellipse">
            <a:avLst/>
          </a:prstGeom>
          <a:solidFill>
            <a:schemeClr val="accent1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686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-CO" sz="2500" b="0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Desarrollado curso sobre “Liderazgo práctico y pensamiento crítico”.</a:t>
            </a:r>
            <a:endParaRPr sz="25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" name="Google Shape;313;p38"/>
          <p:cNvSpPr/>
          <p:nvPr/>
        </p:nvSpPr>
        <p:spPr>
          <a:xfrm>
            <a:off x="6987225" y="1472350"/>
            <a:ext cx="3157800" cy="2866200"/>
          </a:xfrm>
          <a:prstGeom prst="ellipse">
            <a:avLst/>
          </a:prstGeom>
          <a:solidFill>
            <a:schemeClr val="accent2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686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-CO" sz="22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Como parte de la Iniciativa de Cursos Abiertos de la Universidad de Atacama.</a:t>
            </a:r>
            <a:endParaRPr sz="2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4" name="Google Shape;314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114925"/>
            <a:ext cx="3183600" cy="174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1124</Words>
  <Application>Microsoft Office PowerPoint</Application>
  <PresentationFormat>Panorámica</PresentationFormat>
  <Paragraphs>155</Paragraphs>
  <Slides>34</Slides>
  <Notes>34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34</vt:i4>
      </vt:variant>
    </vt:vector>
  </HeadingPairs>
  <TitlesOfParts>
    <vt:vector size="38" baseType="lpstr">
      <vt:lpstr>Arial</vt:lpstr>
      <vt:lpstr>Calibri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Gabriel</dc:creator>
  <cp:lastModifiedBy>Maestría en Procesos Psicológicos en Educación</cp:lastModifiedBy>
  <cp:revision>44</cp:revision>
  <dcterms:created xsi:type="dcterms:W3CDTF">2023-02-07T17:04:34Z</dcterms:created>
  <dcterms:modified xsi:type="dcterms:W3CDTF">2024-11-06T15:57:06Z</dcterms:modified>
</cp:coreProperties>
</file>