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70" r:id="rId7"/>
    <p:sldId id="267" r:id="rId8"/>
    <p:sldId id="266" r:id="rId9"/>
    <p:sldId id="269" r:id="rId10"/>
    <p:sldId id="259" r:id="rId11"/>
    <p:sldId id="268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00"/>
    <p:restoredTop sz="94696"/>
  </p:normalViewPr>
  <p:slideViewPr>
    <p:cSldViewPr snapToGrid="0">
      <p:cViewPr varScale="1">
        <p:scale>
          <a:sx n="103" d="100"/>
          <a:sy n="103" d="100"/>
        </p:scale>
        <p:origin x="77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65234F2-7181-1F52-6DC8-111F7D21D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76" y="36713"/>
            <a:ext cx="9175975" cy="5125641"/>
          </a:xfrm>
          <a:prstGeom prst="rect">
            <a:avLst/>
          </a:prstGeom>
        </p:spPr>
      </p:pic>
      <p:sp>
        <p:nvSpPr>
          <p:cNvPr id="2" name="Diagrama de flujo: cinta perforada 1">
            <a:extLst>
              <a:ext uri="{FF2B5EF4-FFF2-40B4-BE49-F238E27FC236}">
                <a16:creationId xmlns:a16="http://schemas.microsoft.com/office/drawing/2014/main" id="{EB28DE64-A0FB-08B1-907A-ACDA872924CB}"/>
              </a:ext>
            </a:extLst>
          </p:cNvPr>
          <p:cNvSpPr/>
          <p:nvPr/>
        </p:nvSpPr>
        <p:spPr>
          <a:xfrm rot="19494311">
            <a:off x="101085" y="868829"/>
            <a:ext cx="3144392" cy="962596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>
                <a:solidFill>
                  <a:schemeClr val="tx1"/>
                </a:solidFill>
              </a:rPr>
              <a:t>SEDE PASTO</a:t>
            </a:r>
            <a:endParaRPr lang="es-CO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22EE6-2298-890D-4F17-FFB4E456A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BB8F678-1729-B1B4-B420-EBFF1ED0D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15"/>
            <a:ext cx="9144000" cy="5258387"/>
          </a:xfrm>
          <a:prstGeom prst="rect">
            <a:avLst/>
          </a:prstGeom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7BDFB710-942C-5E15-4894-688C718C3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t="30118" r="1855" b="30071"/>
          <a:stretch/>
        </p:blipFill>
        <p:spPr bwMode="auto">
          <a:xfrm rot="20373508">
            <a:off x="5398102" y="583356"/>
            <a:ext cx="3240536" cy="117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5056D01-CBC8-E227-9866-1C7FC1F51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1675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O" altLang="es-CO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ui-sans-serif"/>
              </a:rPr>
            </a:b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C3C489-ACAB-C30A-7E26-3DDD7B8C3A5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555" t="10248" r="14026" b="8393"/>
          <a:stretch/>
        </p:blipFill>
        <p:spPr>
          <a:xfrm rot="2176538">
            <a:off x="920219" y="549312"/>
            <a:ext cx="2004832" cy="24097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C80141-8679-FEEF-AFE9-74A35AEA5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50" y="2394250"/>
            <a:ext cx="3238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49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99D92-9BAD-63E7-0473-C02C49BAE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94318DA-3B87-E39B-8013-70F8B4F32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47" y="35720"/>
            <a:ext cx="9162854" cy="5107780"/>
          </a:xfrm>
          <a:prstGeom prst="rect">
            <a:avLst/>
          </a:prstGeom>
        </p:spPr>
      </p:pic>
      <p:sp>
        <p:nvSpPr>
          <p:cNvPr id="2" name="Pergamino: vertical 1">
            <a:extLst>
              <a:ext uri="{FF2B5EF4-FFF2-40B4-BE49-F238E27FC236}">
                <a16:creationId xmlns:a16="http://schemas.microsoft.com/office/drawing/2014/main" id="{7417E584-574F-B31E-8DCE-81354E42FE60}"/>
              </a:ext>
            </a:extLst>
          </p:cNvPr>
          <p:cNvSpPr/>
          <p:nvPr/>
        </p:nvSpPr>
        <p:spPr>
          <a:xfrm rot="1609953">
            <a:off x="5347609" y="556010"/>
            <a:ext cx="3146295" cy="3525672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QUE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APRENDISTE?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9AA263-60C7-2CA8-1423-640814F9EC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64" t="11860" r="3042" b="41552"/>
          <a:stretch/>
        </p:blipFill>
        <p:spPr>
          <a:xfrm rot="19119066">
            <a:off x="150606" y="1323192"/>
            <a:ext cx="3689874" cy="142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6593DB5-F8D5-3BBE-86D5-562F95E15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477" y="2271463"/>
            <a:ext cx="3028950" cy="15144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4D1F750-F52D-A288-13B6-E4193A726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64" y="2111298"/>
            <a:ext cx="2697242" cy="20203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FCBC1E3-6572-901D-BE32-B0DA38765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27" y="35720"/>
            <a:ext cx="9162854" cy="510778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469A794-30DA-0658-3268-C900DA06825E}"/>
              </a:ext>
            </a:extLst>
          </p:cNvPr>
          <p:cNvSpPr txBox="1"/>
          <p:nvPr/>
        </p:nvSpPr>
        <p:spPr>
          <a:xfrm>
            <a:off x="1397619" y="769006"/>
            <a:ext cx="63487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>
                <a:solidFill>
                  <a:schemeClr val="accent4">
                    <a:lumMod val="75000"/>
                  </a:schemeClr>
                </a:solidFill>
                <a:latin typeface="Calisto MT" panose="02040603050505030304" pitchFamily="18" charset="0"/>
              </a:rPr>
              <a:t>ESCUELA DE LAS RELACIONES HUMANAS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10DE3C-5A6E-9EFC-1568-2283DF272EC4}"/>
              </a:ext>
            </a:extLst>
          </p:cNvPr>
          <p:cNvSpPr txBox="1"/>
          <p:nvPr/>
        </p:nvSpPr>
        <p:spPr>
          <a:xfrm>
            <a:off x="3271023" y="3524328"/>
            <a:ext cx="2601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4">
                    <a:lumMod val="75000"/>
                  </a:schemeClr>
                </a:solidFill>
                <a:latin typeface="Calisto MT" panose="02040603050505030304" pitchFamily="18" charset="0"/>
              </a:rPr>
              <a:t>GRUPO NO. 4 DE SOCIOS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166796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762A8-5FA1-4D24-C82E-9C74661D4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D27963-04FF-0CC9-3A36-DAC02651AC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043"/>
          <a:stretch/>
        </p:blipFill>
        <p:spPr>
          <a:xfrm>
            <a:off x="6222294" y="2616820"/>
            <a:ext cx="2854798" cy="16477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C4A0FC6-1B57-0435-E521-4F3FC01E5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27" y="35720"/>
            <a:ext cx="9162854" cy="510778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D184FD9-A9A9-0C32-5A14-35B3A5843A18}"/>
              </a:ext>
            </a:extLst>
          </p:cNvPr>
          <p:cNvSpPr txBox="1"/>
          <p:nvPr/>
        </p:nvSpPr>
        <p:spPr>
          <a:xfrm>
            <a:off x="415316" y="193288"/>
            <a:ext cx="8313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>
                <a:solidFill>
                  <a:schemeClr val="accent4">
                    <a:lumMod val="75000"/>
                  </a:schemeClr>
                </a:solidFill>
                <a:latin typeface="Calisto MT" panose="02040603050505030304" pitchFamily="18" charset="0"/>
              </a:rPr>
              <a:t>INTRODUCCIÓN A LAS RELACIONES HUMANAS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7DD526-C7AF-719C-7093-344046161431}"/>
              </a:ext>
            </a:extLst>
          </p:cNvPr>
          <p:cNvSpPr txBox="1"/>
          <p:nvPr/>
        </p:nvSpPr>
        <p:spPr>
          <a:xfrm>
            <a:off x="185853" y="1956236"/>
            <a:ext cx="73672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MX" sz="2400" dirty="0">
                <a:latin typeface="Calisto MT" panose="02040603050505030304" pitchFamily="18" charset="0"/>
              </a:rPr>
              <a:t>Surge a raíz de la teoría clásica</a:t>
            </a:r>
          </a:p>
          <a:p>
            <a:pPr marL="285750" indent="-285750">
              <a:buFontTx/>
              <a:buChar char="-"/>
            </a:pPr>
            <a:r>
              <a:rPr lang="es-MX" sz="2400" dirty="0">
                <a:latin typeface="Calisto MT" panose="02040603050505030304" pitchFamily="18" charset="0"/>
              </a:rPr>
              <a:t>Tiene como objetivo corregir la deshumanización.</a:t>
            </a:r>
          </a:p>
          <a:p>
            <a:pPr marL="285750" indent="-285750">
              <a:buFontTx/>
              <a:buChar char="-"/>
            </a:pPr>
            <a:r>
              <a:rPr lang="es-MX" sz="2400" dirty="0">
                <a:latin typeface="Calisto MT" panose="02040603050505030304" pitchFamily="18" charset="0"/>
              </a:rPr>
              <a:t>Quien nos rescató de la teoría clásica; GEORGE ELTON MAYO </a:t>
            </a:r>
          </a:p>
          <a:p>
            <a:pPr marL="285750" indent="-285750">
              <a:buFontTx/>
              <a:buChar char="-"/>
            </a:pPr>
            <a:r>
              <a:rPr lang="es-MX" sz="2400" dirty="0">
                <a:latin typeface="Calisto MT" panose="02040603050505030304" pitchFamily="18" charset="0"/>
              </a:rPr>
              <a:t>En que consistían los  experimentos de HAWTHRORNE</a:t>
            </a:r>
            <a:endParaRPr lang="es-CO" sz="24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12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ECADE-5239-7E1F-820A-0509B1CB3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529DEE3-3388-1C48-4D78-D9A74D3B1E2C}"/>
              </a:ext>
            </a:extLst>
          </p:cNvPr>
          <p:cNvSpPr/>
          <p:nvPr/>
        </p:nvSpPr>
        <p:spPr>
          <a:xfrm>
            <a:off x="6333893" y="1624234"/>
            <a:ext cx="2698595" cy="25017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F0EABD-BBB5-3F5B-27C0-AF55E6225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27" y="54574"/>
            <a:ext cx="9162854" cy="510778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92996D0-AA5C-ECE4-5947-E812600644DE}"/>
              </a:ext>
            </a:extLst>
          </p:cNvPr>
          <p:cNvSpPr txBox="1"/>
          <p:nvPr/>
        </p:nvSpPr>
        <p:spPr>
          <a:xfrm>
            <a:off x="341970" y="54574"/>
            <a:ext cx="8460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800" dirty="0">
                <a:solidFill>
                  <a:schemeClr val="accent4">
                    <a:lumMod val="75000"/>
                  </a:schemeClr>
                </a:solidFill>
                <a:latin typeface="Calisto MT" panose="02040603050505030304" pitchFamily="18" charset="0"/>
              </a:rPr>
              <a:t>BIOGRAFIA DE GEORGE ELTON MAYO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5FEA24-A993-01B2-3903-F7C6EB6465CA}"/>
              </a:ext>
            </a:extLst>
          </p:cNvPr>
          <p:cNvSpPr txBox="1"/>
          <p:nvPr/>
        </p:nvSpPr>
        <p:spPr>
          <a:xfrm>
            <a:off x="170985" y="1905596"/>
            <a:ext cx="60736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Calisto MT" panose="02040603050505030304" pitchFamily="18" charset="0"/>
              </a:rPr>
              <a:t>George Elton Mayo (1880-1949) fue un psicólogo, sociólogo y teórico social australiano. Es considerado el fundador del movimiento de relaciones humanas en la administración de negocios.</a:t>
            </a:r>
            <a:endParaRPr lang="es-CO" sz="2400" dirty="0">
              <a:latin typeface="Calisto MT" panose="0204060305050503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2D9475-C299-BB6C-3F83-535FEF3E4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670" y="1708194"/>
            <a:ext cx="2527608" cy="233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78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1803A-241D-5EF0-71F1-974DB5723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6BDFB51-1381-0950-E38B-28A29E09C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27" y="54574"/>
            <a:ext cx="9162854" cy="510778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73DE5F0-AD15-23F2-F69C-2AFF423AF97C}"/>
              </a:ext>
            </a:extLst>
          </p:cNvPr>
          <p:cNvSpPr txBox="1"/>
          <p:nvPr/>
        </p:nvSpPr>
        <p:spPr>
          <a:xfrm>
            <a:off x="63190" y="245327"/>
            <a:ext cx="9017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chemeClr val="accent4">
                    <a:lumMod val="75000"/>
                  </a:schemeClr>
                </a:solidFill>
                <a:latin typeface="Calisto MT" panose="02040603050505030304" pitchFamily="18" charset="0"/>
              </a:rPr>
              <a:t>COMPARACION DE APORTES ENTRE LA ESCUELA CLASICA Y LA ESCUELA DE LAS RELACIONES HUMANAS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F15999D-83FA-952A-9CBF-1AEBE5267363}"/>
              </a:ext>
            </a:extLst>
          </p:cNvPr>
          <p:cNvSpPr txBox="1"/>
          <p:nvPr/>
        </p:nvSpPr>
        <p:spPr>
          <a:xfrm>
            <a:off x="1390185" y="2259980"/>
            <a:ext cx="6482576" cy="18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82A9736-1798-97B2-5B0C-8C0691E0D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43" y="2115873"/>
            <a:ext cx="7872762" cy="20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F8FF82-64C2-EB07-00FE-26DA93DC9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38"/>
            <a:ext cx="9144000" cy="509486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399568D-859D-B49F-C777-567BFAEE4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06179"/>
            <a:ext cx="8520600" cy="572700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s-CO" sz="36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Calisto MT" panose="02040603050505030304" pitchFamily="18" charset="0"/>
                <a:cs typeface="Arial"/>
                <a:sym typeface="Arial"/>
              </a:rPr>
              <a:t>COMPARACION DE APORTES ENTRE LA ESCUELA CLASICA Y LA ESCUELA DE LAS RELACIONES HUMANAS</a:t>
            </a:r>
            <a:br>
              <a:rPr kumimoji="0" lang="es-CO" sz="36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Calisto MT" panose="02040603050505030304" pitchFamily="18" charset="0"/>
                <a:cs typeface="Arial"/>
                <a:sym typeface="Arial"/>
              </a:rPr>
            </a:br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1937AD9-69AD-49DC-44A3-670D5D16C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80" y="1953052"/>
            <a:ext cx="7918899" cy="22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96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8E900-3615-B98A-B6EB-1DE2A400D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6F04158-5377-573C-5C4D-832EF066E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27" y="54574"/>
            <a:ext cx="9162854" cy="510778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79B69F5-CD92-5DCC-FB5F-FC4F98ED1CFD}"/>
              </a:ext>
            </a:extLst>
          </p:cNvPr>
          <p:cNvSpPr txBox="1"/>
          <p:nvPr/>
        </p:nvSpPr>
        <p:spPr>
          <a:xfrm>
            <a:off x="208156" y="230458"/>
            <a:ext cx="8727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>
                <a:solidFill>
                  <a:schemeClr val="accent4">
                    <a:lumMod val="75000"/>
                  </a:schemeClr>
                </a:solidFill>
                <a:latin typeface="Calisto MT" panose="02040603050505030304" pitchFamily="18" charset="0"/>
              </a:rPr>
              <a:t>OPINION CRITICA DE LA ESCUELA DE LAS RELACIONES HUMANAS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2C63F5-A4AD-C711-E68C-58898349CBD6}"/>
              </a:ext>
            </a:extLst>
          </p:cNvPr>
          <p:cNvSpPr txBox="1"/>
          <p:nvPr/>
        </p:nvSpPr>
        <p:spPr>
          <a:xfrm>
            <a:off x="185853" y="2169450"/>
            <a:ext cx="43861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highlight>
                  <a:srgbClr val="FFFF00"/>
                </a:highlight>
              </a:rPr>
              <a:t>-Análisis crítico de la Escuela de las Relaciones Humanas</a:t>
            </a:r>
          </a:p>
          <a:p>
            <a:endParaRPr lang="es-MX" sz="2000" dirty="0"/>
          </a:p>
          <a:p>
            <a:r>
              <a:rPr lang="es-MX" sz="2000" dirty="0">
                <a:highlight>
                  <a:srgbClr val="C0C0C0"/>
                </a:highlight>
              </a:rPr>
              <a:t>-Aportes fundamentales:</a:t>
            </a:r>
          </a:p>
          <a:p>
            <a:r>
              <a:rPr lang="es-MX" sz="2000" dirty="0">
                <a:highlight>
                  <a:srgbClr val="C0C0C0"/>
                </a:highlight>
              </a:rPr>
              <a:t>*Priorización del factor humano</a:t>
            </a:r>
          </a:p>
          <a:p>
            <a:r>
              <a:rPr lang="es-MX" sz="2000" dirty="0">
                <a:highlight>
                  <a:srgbClr val="C0C0C0"/>
                </a:highlight>
              </a:rPr>
              <a:t>*Enfoque interdisciplinario</a:t>
            </a:r>
          </a:p>
          <a:p>
            <a:r>
              <a:rPr lang="es-MX" sz="2000" dirty="0">
                <a:highlight>
                  <a:srgbClr val="C0C0C0"/>
                </a:highlight>
              </a:rPr>
              <a:t>*Cuestionamiento del reduccionismo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3C7249-126B-8DAC-F417-87367431FA9D}"/>
              </a:ext>
            </a:extLst>
          </p:cNvPr>
          <p:cNvSpPr txBox="1"/>
          <p:nvPr/>
        </p:nvSpPr>
        <p:spPr>
          <a:xfrm>
            <a:off x="4869366" y="2169450"/>
            <a:ext cx="406647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highlight>
                  <a:srgbClr val="00FFFF"/>
                </a:highlight>
              </a:rPr>
              <a:t>-Limitaciones y críticas:</a:t>
            </a:r>
          </a:p>
          <a:p>
            <a:r>
              <a:rPr lang="es-MX" sz="2000" dirty="0">
                <a:highlight>
                  <a:srgbClr val="00FFFF"/>
                </a:highlight>
              </a:rPr>
              <a:t>*Simplificación del comportamiento humano</a:t>
            </a:r>
          </a:p>
          <a:p>
            <a:r>
              <a:rPr lang="es-MX" sz="2000" dirty="0">
                <a:highlight>
                  <a:srgbClr val="00FFFF"/>
                </a:highlight>
              </a:rPr>
              <a:t>*Metodología cuestionable</a:t>
            </a:r>
          </a:p>
          <a:p>
            <a:r>
              <a:rPr lang="es-MX" sz="2000" dirty="0">
                <a:highlight>
                  <a:srgbClr val="00FFFF"/>
                </a:highlight>
              </a:rPr>
              <a:t>*Enfoque paternalista</a:t>
            </a:r>
          </a:p>
          <a:p>
            <a:endParaRPr lang="es-MX" sz="2000" dirty="0"/>
          </a:p>
          <a:p>
            <a:r>
              <a:rPr lang="es-MX" sz="2000" dirty="0">
                <a:highlight>
                  <a:srgbClr val="00FF00"/>
                </a:highlight>
              </a:rPr>
              <a:t>-Legado y relevancia actual</a:t>
            </a:r>
            <a:endParaRPr lang="es-CO" sz="2000" dirty="0">
              <a:highlight>
                <a:srgbClr val="00FF00"/>
              </a:highlight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8078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CCD69-DFE9-6BDB-AE9A-7B95C4C42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F2C0C9B-F845-B1D3-2C4E-E805B27B3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28" y="99179"/>
            <a:ext cx="9162854" cy="510778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7DB5B23-3AD0-096A-9D12-133DB82BBF6D}"/>
              </a:ext>
            </a:extLst>
          </p:cNvPr>
          <p:cNvSpPr txBox="1"/>
          <p:nvPr/>
        </p:nvSpPr>
        <p:spPr>
          <a:xfrm>
            <a:off x="66907" y="170985"/>
            <a:ext cx="9010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4000" b="0" i="0" u="none" strike="noStrike" kern="0" cap="none" spc="0" normalizeH="0" baseline="0" noProof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Calisto MT" panose="02040603050505030304" pitchFamily="18" charset="0"/>
                <a:cs typeface="Arial"/>
                <a:sym typeface="Arial"/>
              </a:rPr>
              <a:t>OPINION CRITICA DE LA ESCUELA DE LAS RELACIONES HUMANAS</a:t>
            </a:r>
            <a:endParaRPr kumimoji="0" lang="es-CO" sz="4000" b="0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Calisto MT" panose="02040603050505030304" pitchFamily="18" charset="0"/>
              <a:cs typeface="Arial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F4FCB6-1C8C-5D03-522B-D126359D0E6F}"/>
              </a:ext>
            </a:extLst>
          </p:cNvPr>
          <p:cNvSpPr txBox="1"/>
          <p:nvPr/>
        </p:nvSpPr>
        <p:spPr>
          <a:xfrm>
            <a:off x="1356731" y="2217916"/>
            <a:ext cx="64305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En síntesis, la Escuela de las Relaciones Humanas representa un avance histórico al humanizar la administración, pero su reduccionismo inverso (sobredimensionar lo social) demanda una revisión crítica para adaptarla a las complejidades actuales.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422258019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BC021-3C50-9A98-7227-D703B1840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92BFCC6-1CE5-EE85-1718-28BBE4C9C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27" y="54574"/>
            <a:ext cx="9162854" cy="510778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7139FAC-582A-3B22-6A12-26087F4F484E}"/>
              </a:ext>
            </a:extLst>
          </p:cNvPr>
          <p:cNvSpPr txBox="1"/>
          <p:nvPr/>
        </p:nvSpPr>
        <p:spPr>
          <a:xfrm>
            <a:off x="2936822" y="193620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REFERENCIAS BIBLIOGRÁFICAS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85135C-2545-2623-9E38-E2DE7C6A255C}"/>
              </a:ext>
            </a:extLst>
          </p:cNvPr>
          <p:cNvSpPr txBox="1"/>
          <p:nvPr/>
        </p:nvSpPr>
        <p:spPr>
          <a:xfrm>
            <a:off x="178421" y="562952"/>
            <a:ext cx="883176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dirty="0"/>
              <a:t>-https://ciberlinea.net/wp-content/uploads/2024/03/Elton-Mayo.png</a:t>
            </a:r>
          </a:p>
          <a:p>
            <a:r>
              <a:rPr lang="es-CO" sz="1300" dirty="0"/>
              <a:t>-https://cdn.slidesharecdn.com/ss_thumbnails/escueladerelacioneshumanas-140811153700-phpapp01-thumbnail.jpg?width=640&amp;height=640&amp;fit=bounds</a:t>
            </a:r>
          </a:p>
          <a:p>
            <a:r>
              <a:rPr lang="es-CO" sz="1300" dirty="0"/>
              <a:t>-https://static.wikia.nocookie.net/administracion2019/images/7/7f/Dc866e84-23ef-4e35-b414-efa8678cb6f3.jpg/revision/latest?cb=20190518222507&amp;path-prefix=es</a:t>
            </a:r>
          </a:p>
          <a:p>
            <a:r>
              <a:rPr lang="es-CO" sz="1300" dirty="0"/>
              <a:t>-https://encrypted-tbn0.gstatic.com/images?q=tbn:ANd9GcTpHjizV9at47ee6DYEAiShZQhPg7BXzx3CF9NJA9Sre1aNIb1mAzt9fikYXqlT8xvqFug&amp;usqp=CAU</a:t>
            </a:r>
          </a:p>
          <a:p>
            <a:r>
              <a:rPr lang="es-CO" sz="1300" dirty="0"/>
              <a:t>-https://www.pyme.es/teoria-clasica-y-las-relaciones-humanas/</a:t>
            </a:r>
          </a:p>
          <a:p>
            <a:r>
              <a:rPr lang="es-CO" sz="1300" dirty="0"/>
              <a:t>-https://www.studocu.com/pe/document/universidad-tecnologica-del-peru/introduccion-a-la-administracion/cuadro-comparativo-de-la-teoria-clasica-y-relaciones-humana/99815119</a:t>
            </a:r>
          </a:p>
          <a:p>
            <a:r>
              <a:rPr lang="es-CO" sz="1300" dirty="0"/>
              <a:t>-http://www.scielo.org.co/scielo.php?script=sci_arttext&amp;pid=S0123-59232002000200002</a:t>
            </a:r>
          </a:p>
          <a:p>
            <a:r>
              <a:rPr lang="es-CO" sz="1300" dirty="0"/>
              <a:t>-https://www.studocu.com/es-mx/document/universidad-de-guadalajara/fundamentos-de-la-administracion/cuadro-comporativo/47616565</a:t>
            </a:r>
          </a:p>
          <a:p>
            <a:r>
              <a:rPr lang="es-CO" sz="1300" dirty="0"/>
              <a:t>-https://prezi.com/6odlhevhgzur/cuadro-comparativo-escuelas/</a:t>
            </a:r>
          </a:p>
          <a:p>
            <a:r>
              <a:rPr lang="es-CO" sz="1300" dirty="0"/>
              <a:t>-https://www.youtube.com/watch?v=pIdaiefd_Bc</a:t>
            </a:r>
          </a:p>
          <a:p>
            <a:r>
              <a:rPr lang="es-CO" sz="1300" dirty="0"/>
              <a:t>-https://www.academia.edu/29538488/Diferencias_entre_teor%C3%ADa_cl%C3%A1sica_y_de_las_relaciones_humanas</a:t>
            </a:r>
          </a:p>
        </p:txBody>
      </p:sp>
    </p:spTree>
    <p:extLst>
      <p:ext uri="{BB962C8B-B14F-4D97-AF65-F5344CB8AC3E}">
        <p14:creationId xmlns:p14="http://schemas.microsoft.com/office/powerpoint/2010/main" val="287079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463</Words>
  <Application>Microsoft Office PowerPoint</Application>
  <PresentationFormat>Presentación en pantalla (16:9)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Calisto MT</vt:lpstr>
      <vt:lpstr>ui-sans-serif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COMPARACION DE APORTES ENTRE LA ESCUELA CLASICA Y LA ESCUELA DE LAS RELACIONES HUMANAS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Omar</dc:creator>
  <cp:lastModifiedBy>JHONNAN JULIAN DIAZ MERA</cp:lastModifiedBy>
  <cp:revision>19</cp:revision>
  <dcterms:modified xsi:type="dcterms:W3CDTF">2025-04-07T20:07:18Z</dcterms:modified>
</cp:coreProperties>
</file>