
<file path=[Content_Types].xml><?xml version="1.0" encoding="utf-8"?>
<Types xmlns="http://schemas.openxmlformats.org/package/2006/content-types">
  <Default Extension="emf" ContentType="image/x-emf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359" r:id="rId2"/>
    <p:sldId id="297" r:id="rId3"/>
    <p:sldId id="376" r:id="rId4"/>
    <p:sldId id="377" r:id="rId5"/>
    <p:sldId id="361" r:id="rId6"/>
    <p:sldId id="327" r:id="rId7"/>
    <p:sldId id="362" r:id="rId8"/>
    <p:sldId id="303" r:id="rId9"/>
    <p:sldId id="364" r:id="rId10"/>
    <p:sldId id="363" r:id="rId11"/>
    <p:sldId id="365" r:id="rId12"/>
    <p:sldId id="366" r:id="rId13"/>
    <p:sldId id="367" r:id="rId14"/>
    <p:sldId id="256" r:id="rId15"/>
    <p:sldId id="368" r:id="rId16"/>
    <p:sldId id="370" r:id="rId17"/>
    <p:sldId id="371" r:id="rId18"/>
    <p:sldId id="372" r:id="rId19"/>
    <p:sldId id="373" r:id="rId20"/>
    <p:sldId id="351" r:id="rId21"/>
    <p:sldId id="374" r:id="rId22"/>
    <p:sldId id="357" r:id="rId23"/>
    <p:sldId id="375" r:id="rId2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9F00"/>
    <a:srgbClr val="469246"/>
    <a:srgbClr val="DFFEFE"/>
    <a:srgbClr val="E96750"/>
    <a:srgbClr val="75DC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E3F10F-B309-4E47-9691-F3F14F849865}" v="7" dt="2026-08-12T17:31:57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92"/>
    <p:restoredTop sz="94656"/>
  </p:normalViewPr>
  <p:slideViewPr>
    <p:cSldViewPr snapToGrid="0" snapToObjects="1">
      <p:cViewPr varScale="1">
        <p:scale>
          <a:sx n="56" d="100"/>
          <a:sy n="56" d="100"/>
        </p:scale>
        <p:origin x="68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varo Lemus" userId="40cb15bc8943c8ba" providerId="LiveId" clId="{9A73AE96-75D0-4F51-8BF3-B1CEB0A9E1A5}"/>
    <pc:docChg chg="undo custSel addSld delSld modSld">
      <pc:chgData name="Alvaro Lemus" userId="40cb15bc8943c8ba" providerId="LiveId" clId="{9A73AE96-75D0-4F51-8BF3-B1CEB0A9E1A5}" dt="2026-08-13T12:40:36.951" v="556" actId="20577"/>
      <pc:docMkLst>
        <pc:docMk/>
      </pc:docMkLst>
      <pc:sldChg chg="modSp mod">
        <pc:chgData name="Alvaro Lemus" userId="40cb15bc8943c8ba" providerId="LiveId" clId="{9A73AE96-75D0-4F51-8BF3-B1CEB0A9E1A5}" dt="2026-08-12T17:23:42.995" v="482" actId="1036"/>
        <pc:sldMkLst>
          <pc:docMk/>
          <pc:sldMk cId="0" sldId="256"/>
        </pc:sldMkLst>
        <pc:spChg chg="mod">
          <ac:chgData name="Alvaro Lemus" userId="40cb15bc8943c8ba" providerId="LiveId" clId="{9A73AE96-75D0-4F51-8BF3-B1CEB0A9E1A5}" dt="2026-08-12T17:23:42.995" v="482" actId="1036"/>
          <ac:spMkLst>
            <pc:docMk/>
            <pc:sldMk cId="0" sldId="256"/>
            <ac:spMk id="10" creationId="{B7357E16-F116-516D-C373-4314541A52DA}"/>
          </ac:spMkLst>
        </pc:spChg>
      </pc:sldChg>
      <pc:sldChg chg="add del">
        <pc:chgData name="Alvaro Lemus" userId="40cb15bc8943c8ba" providerId="LiveId" clId="{9A73AE96-75D0-4F51-8BF3-B1CEB0A9E1A5}" dt="2026-08-12T17:31:35.305" v="534"/>
        <pc:sldMkLst>
          <pc:docMk/>
          <pc:sldMk cId="1651196868" sldId="297"/>
        </pc:sldMkLst>
      </pc:sldChg>
      <pc:sldChg chg="modSp mod">
        <pc:chgData name="Alvaro Lemus" userId="40cb15bc8943c8ba" providerId="LiveId" clId="{9A73AE96-75D0-4F51-8BF3-B1CEB0A9E1A5}" dt="2026-08-12T17:08:17.402" v="225" actId="1035"/>
        <pc:sldMkLst>
          <pc:docMk/>
          <pc:sldMk cId="3006403663" sldId="303"/>
        </pc:sldMkLst>
        <pc:spChg chg="mod">
          <ac:chgData name="Alvaro Lemus" userId="40cb15bc8943c8ba" providerId="LiveId" clId="{9A73AE96-75D0-4F51-8BF3-B1CEB0A9E1A5}" dt="2026-08-12T17:08:17.402" v="225" actId="1035"/>
          <ac:spMkLst>
            <pc:docMk/>
            <pc:sldMk cId="3006403663" sldId="303"/>
            <ac:spMk id="4" creationId="{B389CCB0-5EA6-6157-601F-9CC7C834E64D}"/>
          </ac:spMkLst>
        </pc:spChg>
      </pc:sldChg>
      <pc:sldChg chg="addSp delSp modSp mod">
        <pc:chgData name="Alvaro Lemus" userId="40cb15bc8943c8ba" providerId="LiveId" clId="{9A73AE96-75D0-4F51-8BF3-B1CEB0A9E1A5}" dt="2026-08-12T17:47:37.789" v="544" actId="1076"/>
        <pc:sldMkLst>
          <pc:docMk/>
          <pc:sldMk cId="3283946269" sldId="351"/>
        </pc:sldMkLst>
        <pc:spChg chg="mod">
          <ac:chgData name="Alvaro Lemus" userId="40cb15bc8943c8ba" providerId="LiveId" clId="{9A73AE96-75D0-4F51-8BF3-B1CEB0A9E1A5}" dt="2026-08-12T17:29:36.180" v="522" actId="20577"/>
          <ac:spMkLst>
            <pc:docMk/>
            <pc:sldMk cId="3283946269" sldId="351"/>
            <ac:spMk id="2" creationId="{67152326-0F51-C512-B56D-86EEF3622E57}"/>
          </ac:spMkLst>
        </pc:spChg>
        <pc:picChg chg="add mod">
          <ac:chgData name="Alvaro Lemus" userId="40cb15bc8943c8ba" providerId="LiveId" clId="{9A73AE96-75D0-4F51-8BF3-B1CEB0A9E1A5}" dt="2026-08-12T17:47:37.789" v="544" actId="1076"/>
          <ac:picMkLst>
            <pc:docMk/>
            <pc:sldMk cId="3283946269" sldId="351"/>
            <ac:picMk id="5" creationId="{BF870286-8E68-4D6C-4AA8-D5280758723E}"/>
          </ac:picMkLst>
        </pc:picChg>
        <pc:picChg chg="del">
          <ac:chgData name="Alvaro Lemus" userId="40cb15bc8943c8ba" providerId="LiveId" clId="{9A73AE96-75D0-4F51-8BF3-B1CEB0A9E1A5}" dt="2026-08-12T17:29:30.971" v="516" actId="478"/>
          <ac:picMkLst>
            <pc:docMk/>
            <pc:sldMk cId="3283946269" sldId="351"/>
            <ac:picMk id="11" creationId="{6C3177DB-B30A-61B5-46F2-8FB83875BEC9}"/>
          </ac:picMkLst>
        </pc:picChg>
      </pc:sldChg>
      <pc:sldChg chg="addSp delSp modSp mod">
        <pc:chgData name="Alvaro Lemus" userId="40cb15bc8943c8ba" providerId="LiveId" clId="{9A73AE96-75D0-4F51-8BF3-B1CEB0A9E1A5}" dt="2026-08-12T17:36:42.025" v="538" actId="1076"/>
        <pc:sldMkLst>
          <pc:docMk/>
          <pc:sldMk cId="1702550626" sldId="357"/>
        </pc:sldMkLst>
        <pc:spChg chg="mod">
          <ac:chgData name="Alvaro Lemus" userId="40cb15bc8943c8ba" providerId="LiveId" clId="{9A73AE96-75D0-4F51-8BF3-B1CEB0A9E1A5}" dt="2026-08-12T17:30:12.196" v="531" actId="20577"/>
          <ac:spMkLst>
            <pc:docMk/>
            <pc:sldMk cId="1702550626" sldId="357"/>
            <ac:spMk id="5" creationId="{147AA684-1C50-C7EA-F2A8-98539FD2E3D2}"/>
          </ac:spMkLst>
        </pc:spChg>
        <pc:picChg chg="add mod">
          <ac:chgData name="Alvaro Lemus" userId="40cb15bc8943c8ba" providerId="LiveId" clId="{9A73AE96-75D0-4F51-8BF3-B1CEB0A9E1A5}" dt="2026-08-12T17:36:42.025" v="538" actId="1076"/>
          <ac:picMkLst>
            <pc:docMk/>
            <pc:sldMk cId="1702550626" sldId="357"/>
            <ac:picMk id="6" creationId="{98EECD20-A4C5-0766-8E80-6275D810E514}"/>
          </ac:picMkLst>
        </pc:picChg>
        <pc:picChg chg="del">
          <ac:chgData name="Alvaro Lemus" userId="40cb15bc8943c8ba" providerId="LiveId" clId="{9A73AE96-75D0-4F51-8BF3-B1CEB0A9E1A5}" dt="2026-08-12T17:30:15.794" v="532" actId="478"/>
          <ac:picMkLst>
            <pc:docMk/>
            <pc:sldMk cId="1702550626" sldId="357"/>
            <ac:picMk id="7" creationId="{FDCDDA45-A50A-9D07-D047-3989B255F95F}"/>
          </ac:picMkLst>
        </pc:picChg>
      </pc:sldChg>
      <pc:sldChg chg="modSp mod">
        <pc:chgData name="Alvaro Lemus" userId="40cb15bc8943c8ba" providerId="LiveId" clId="{9A73AE96-75D0-4F51-8BF3-B1CEB0A9E1A5}" dt="2026-08-12T17:02:50.060" v="40" actId="14100"/>
        <pc:sldMkLst>
          <pc:docMk/>
          <pc:sldMk cId="3348333120" sldId="359"/>
        </pc:sldMkLst>
        <pc:spChg chg="mod">
          <ac:chgData name="Alvaro Lemus" userId="40cb15bc8943c8ba" providerId="LiveId" clId="{9A73AE96-75D0-4F51-8BF3-B1CEB0A9E1A5}" dt="2026-08-12T17:02:34.400" v="13" actId="6549"/>
          <ac:spMkLst>
            <pc:docMk/>
            <pc:sldMk cId="3348333120" sldId="359"/>
            <ac:spMk id="3" creationId="{4FD4E119-4EF2-6E65-E63B-BD2620A10D73}"/>
          </ac:spMkLst>
        </pc:spChg>
        <pc:spChg chg="mod">
          <ac:chgData name="Alvaro Lemus" userId="40cb15bc8943c8ba" providerId="LiveId" clId="{9A73AE96-75D0-4F51-8BF3-B1CEB0A9E1A5}" dt="2026-08-12T17:02:50.060" v="40" actId="14100"/>
          <ac:spMkLst>
            <pc:docMk/>
            <pc:sldMk cId="3348333120" sldId="359"/>
            <ac:spMk id="5" creationId="{1D4BB51C-A272-CAE1-90F7-9D6B2F81BE59}"/>
          </ac:spMkLst>
        </pc:spChg>
      </pc:sldChg>
      <pc:sldChg chg="modSp mod">
        <pc:chgData name="Alvaro Lemus" userId="40cb15bc8943c8ba" providerId="LiveId" clId="{9A73AE96-75D0-4F51-8BF3-B1CEB0A9E1A5}" dt="2026-08-12T17:03:45.957" v="121" actId="20577"/>
        <pc:sldMkLst>
          <pc:docMk/>
          <pc:sldMk cId="688572732" sldId="362"/>
        </pc:sldMkLst>
        <pc:spChg chg="mod">
          <ac:chgData name="Alvaro Lemus" userId="40cb15bc8943c8ba" providerId="LiveId" clId="{9A73AE96-75D0-4F51-8BF3-B1CEB0A9E1A5}" dt="2026-08-12T17:03:45.957" v="121" actId="20577"/>
          <ac:spMkLst>
            <pc:docMk/>
            <pc:sldMk cId="688572732" sldId="362"/>
            <ac:spMk id="3" creationId="{B78C26BB-E98D-7950-19BF-56EC8D18791D}"/>
          </ac:spMkLst>
        </pc:spChg>
      </pc:sldChg>
      <pc:sldChg chg="modSp mod">
        <pc:chgData name="Alvaro Lemus" userId="40cb15bc8943c8ba" providerId="LiveId" clId="{9A73AE96-75D0-4F51-8BF3-B1CEB0A9E1A5}" dt="2026-08-12T17:12:04.476" v="299" actId="20578"/>
        <pc:sldMkLst>
          <pc:docMk/>
          <pc:sldMk cId="562404240" sldId="363"/>
        </pc:sldMkLst>
        <pc:spChg chg="mod">
          <ac:chgData name="Alvaro Lemus" userId="40cb15bc8943c8ba" providerId="LiveId" clId="{9A73AE96-75D0-4F51-8BF3-B1CEB0A9E1A5}" dt="2026-08-12T17:12:04.476" v="299" actId="20578"/>
          <ac:spMkLst>
            <pc:docMk/>
            <pc:sldMk cId="562404240" sldId="363"/>
            <ac:spMk id="8" creationId="{24608A30-3250-0140-4D65-37A15207818C}"/>
          </ac:spMkLst>
        </pc:spChg>
      </pc:sldChg>
      <pc:sldChg chg="modSp mod">
        <pc:chgData name="Alvaro Lemus" userId="40cb15bc8943c8ba" providerId="LiveId" clId="{9A73AE96-75D0-4F51-8BF3-B1CEB0A9E1A5}" dt="2026-08-12T17:09:46.792" v="241" actId="1035"/>
        <pc:sldMkLst>
          <pc:docMk/>
          <pc:sldMk cId="3337081935" sldId="364"/>
        </pc:sldMkLst>
        <pc:spChg chg="mod">
          <ac:chgData name="Alvaro Lemus" userId="40cb15bc8943c8ba" providerId="LiveId" clId="{9A73AE96-75D0-4F51-8BF3-B1CEB0A9E1A5}" dt="2026-08-12T17:09:46.792" v="241" actId="1035"/>
          <ac:spMkLst>
            <pc:docMk/>
            <pc:sldMk cId="3337081935" sldId="364"/>
            <ac:spMk id="5" creationId="{8D63B47A-61D8-9F37-0F15-5512AAE0F487}"/>
          </ac:spMkLst>
        </pc:spChg>
      </pc:sldChg>
      <pc:sldChg chg="modSp mod">
        <pc:chgData name="Alvaro Lemus" userId="40cb15bc8943c8ba" providerId="LiveId" clId="{9A73AE96-75D0-4F51-8BF3-B1CEB0A9E1A5}" dt="2026-08-12T17:19:30.952" v="385" actId="6549"/>
        <pc:sldMkLst>
          <pc:docMk/>
          <pc:sldMk cId="3947044688" sldId="365"/>
        </pc:sldMkLst>
        <pc:spChg chg="mod">
          <ac:chgData name="Alvaro Lemus" userId="40cb15bc8943c8ba" providerId="LiveId" clId="{9A73AE96-75D0-4F51-8BF3-B1CEB0A9E1A5}" dt="2026-08-12T17:18:20.351" v="308" actId="20577"/>
          <ac:spMkLst>
            <pc:docMk/>
            <pc:sldMk cId="3947044688" sldId="365"/>
            <ac:spMk id="4" creationId="{EC4BE14F-78BD-563A-5142-7FB270722582}"/>
          </ac:spMkLst>
        </pc:spChg>
        <pc:spChg chg="mod">
          <ac:chgData name="Alvaro Lemus" userId="40cb15bc8943c8ba" providerId="LiveId" clId="{9A73AE96-75D0-4F51-8BF3-B1CEB0A9E1A5}" dt="2026-08-12T17:19:30.952" v="385" actId="6549"/>
          <ac:spMkLst>
            <pc:docMk/>
            <pc:sldMk cId="3947044688" sldId="365"/>
            <ac:spMk id="7" creationId="{B9E85B3F-29D1-EE74-C79C-F89315D905DA}"/>
          </ac:spMkLst>
        </pc:spChg>
      </pc:sldChg>
      <pc:sldChg chg="modSp mod">
        <pc:chgData name="Alvaro Lemus" userId="40cb15bc8943c8ba" providerId="LiveId" clId="{9A73AE96-75D0-4F51-8BF3-B1CEB0A9E1A5}" dt="2026-08-12T17:22:31.173" v="470" actId="1036"/>
        <pc:sldMkLst>
          <pc:docMk/>
          <pc:sldMk cId="3894442306" sldId="366"/>
        </pc:sldMkLst>
        <pc:spChg chg="mod">
          <ac:chgData name="Alvaro Lemus" userId="40cb15bc8943c8ba" providerId="LiveId" clId="{9A73AE96-75D0-4F51-8BF3-B1CEB0A9E1A5}" dt="2026-08-12T17:20:40.992" v="442" actId="6549"/>
          <ac:spMkLst>
            <pc:docMk/>
            <pc:sldMk cId="3894442306" sldId="366"/>
            <ac:spMk id="5" creationId="{62AC85AE-0FED-1343-B70E-22919978BB32}"/>
          </ac:spMkLst>
        </pc:spChg>
        <pc:spChg chg="mod">
          <ac:chgData name="Alvaro Lemus" userId="40cb15bc8943c8ba" providerId="LiveId" clId="{9A73AE96-75D0-4F51-8BF3-B1CEB0A9E1A5}" dt="2026-08-12T17:22:31.173" v="470" actId="1036"/>
          <ac:spMkLst>
            <pc:docMk/>
            <pc:sldMk cId="3894442306" sldId="366"/>
            <ac:spMk id="9" creationId="{FA26E66D-FBF5-B0D9-614F-AA03C7012E02}"/>
          </ac:spMkLst>
        </pc:spChg>
      </pc:sldChg>
      <pc:sldChg chg="modSp mod">
        <pc:chgData name="Alvaro Lemus" userId="40cb15bc8943c8ba" providerId="LiveId" clId="{9A73AE96-75D0-4F51-8BF3-B1CEB0A9E1A5}" dt="2026-08-12T17:13:31.132" v="300" actId="20577"/>
        <pc:sldMkLst>
          <pc:docMk/>
          <pc:sldMk cId="2025903600" sldId="367"/>
        </pc:sldMkLst>
        <pc:graphicFrameChg chg="modGraphic">
          <ac:chgData name="Alvaro Lemus" userId="40cb15bc8943c8ba" providerId="LiveId" clId="{9A73AE96-75D0-4F51-8BF3-B1CEB0A9E1A5}" dt="2026-08-12T17:13:31.132" v="300" actId="20577"/>
          <ac:graphicFrameMkLst>
            <pc:docMk/>
            <pc:sldMk cId="2025903600" sldId="367"/>
            <ac:graphicFrameMk id="4" creationId="{8FAF310C-14AF-02C5-184D-EA6648B055F4}"/>
          </ac:graphicFrameMkLst>
        </pc:graphicFrameChg>
      </pc:sldChg>
      <pc:sldChg chg="addSp delSp modSp mod">
        <pc:chgData name="Alvaro Lemus" userId="40cb15bc8943c8ba" providerId="LiveId" clId="{9A73AE96-75D0-4F51-8BF3-B1CEB0A9E1A5}" dt="2026-08-13T12:40:36.951" v="556" actId="20577"/>
        <pc:sldMkLst>
          <pc:docMk/>
          <pc:sldMk cId="1107192678" sldId="368"/>
        </pc:sldMkLst>
        <pc:spChg chg="add mod">
          <ac:chgData name="Alvaro Lemus" userId="40cb15bc8943c8ba" providerId="LiveId" clId="{9A73AE96-75D0-4F51-8BF3-B1CEB0A9E1A5}" dt="2026-08-13T12:40:36.951" v="556" actId="20577"/>
          <ac:spMkLst>
            <pc:docMk/>
            <pc:sldMk cId="1107192678" sldId="368"/>
            <ac:spMk id="3" creationId="{7911D71B-A7F5-3BE6-4417-C433D2071D93}"/>
          </ac:spMkLst>
        </pc:spChg>
        <pc:spChg chg="mod">
          <ac:chgData name="Alvaro Lemus" userId="40cb15bc8943c8ba" providerId="LiveId" clId="{9A73AE96-75D0-4F51-8BF3-B1CEB0A9E1A5}" dt="2026-08-12T17:26:39.142" v="486" actId="6549"/>
          <ac:spMkLst>
            <pc:docMk/>
            <pc:sldMk cId="1107192678" sldId="368"/>
            <ac:spMk id="8" creationId="{8C4C04C7-2D2B-61BD-247E-397383803D20}"/>
          </ac:spMkLst>
        </pc:spChg>
        <pc:spChg chg="del">
          <ac:chgData name="Alvaro Lemus" userId="40cb15bc8943c8ba" providerId="LiveId" clId="{9A73AE96-75D0-4F51-8BF3-B1CEB0A9E1A5}" dt="2026-08-12T17:26:30.540" v="483" actId="478"/>
          <ac:spMkLst>
            <pc:docMk/>
            <pc:sldMk cId="1107192678" sldId="368"/>
            <ac:spMk id="10" creationId="{C477DF90-AD8C-47B6-EF6F-0DD6F0FB6531}"/>
          </ac:spMkLst>
        </pc:spChg>
      </pc:sldChg>
      <pc:sldChg chg="del">
        <pc:chgData name="Alvaro Lemus" userId="40cb15bc8943c8ba" providerId="LiveId" clId="{9A73AE96-75D0-4F51-8BF3-B1CEB0A9E1A5}" dt="2026-08-12T17:29:04.453" v="508" actId="47"/>
        <pc:sldMkLst>
          <pc:docMk/>
          <pc:sldMk cId="281172977" sldId="369"/>
        </pc:sldMkLst>
      </pc:sldChg>
      <pc:sldChg chg="modSp mod">
        <pc:chgData name="Alvaro Lemus" userId="40cb15bc8943c8ba" providerId="LiveId" clId="{9A73AE96-75D0-4F51-8BF3-B1CEB0A9E1A5}" dt="2026-08-12T17:29:22.669" v="515" actId="20577"/>
        <pc:sldMkLst>
          <pc:docMk/>
          <pc:sldMk cId="3435932337" sldId="371"/>
        </pc:sldMkLst>
        <pc:spChg chg="mod">
          <ac:chgData name="Alvaro Lemus" userId="40cb15bc8943c8ba" providerId="LiveId" clId="{9A73AE96-75D0-4F51-8BF3-B1CEB0A9E1A5}" dt="2026-08-12T17:29:22.669" v="515" actId="20577"/>
          <ac:spMkLst>
            <pc:docMk/>
            <pc:sldMk cId="3435932337" sldId="371"/>
            <ac:spMk id="5" creationId="{4BF6C770-5808-AD6E-9608-38C8D816DF76}"/>
          </ac:spMkLst>
        </pc:spChg>
      </pc:sldChg>
      <pc:sldChg chg="addSp delSp modSp mod">
        <pc:chgData name="Alvaro Lemus" userId="40cb15bc8943c8ba" providerId="LiveId" clId="{9A73AE96-75D0-4F51-8BF3-B1CEB0A9E1A5}" dt="2026-08-12T17:46:15.962" v="541" actId="1076"/>
        <pc:sldMkLst>
          <pc:docMk/>
          <pc:sldMk cId="1645517691" sldId="374"/>
        </pc:sldMkLst>
        <pc:picChg chg="del">
          <ac:chgData name="Alvaro Lemus" userId="40cb15bc8943c8ba" providerId="LiveId" clId="{9A73AE96-75D0-4F51-8BF3-B1CEB0A9E1A5}" dt="2026-08-12T17:29:41.198" v="523" actId="478"/>
          <ac:picMkLst>
            <pc:docMk/>
            <pc:sldMk cId="1645517691" sldId="374"/>
            <ac:picMk id="5" creationId="{DCC01C21-700F-4A0A-EF94-1A5A43FD58A3}"/>
          </ac:picMkLst>
        </pc:picChg>
        <pc:picChg chg="add mod">
          <ac:chgData name="Alvaro Lemus" userId="40cb15bc8943c8ba" providerId="LiveId" clId="{9A73AE96-75D0-4F51-8BF3-B1CEB0A9E1A5}" dt="2026-08-12T17:46:15.962" v="541" actId="1076"/>
          <ac:picMkLst>
            <pc:docMk/>
            <pc:sldMk cId="1645517691" sldId="374"/>
            <ac:picMk id="6" creationId="{0F606029-FAD3-2C1F-3419-69603EBE868D}"/>
          </ac:picMkLst>
        </pc:picChg>
      </pc:sldChg>
      <pc:sldChg chg="addSp modSp mod">
        <pc:chgData name="Alvaro Lemus" userId="40cb15bc8943c8ba" providerId="LiveId" clId="{9A73AE96-75D0-4F51-8BF3-B1CEB0A9E1A5}" dt="2026-08-13T12:01:26.610" v="554" actId="1076"/>
        <pc:sldMkLst>
          <pc:docMk/>
          <pc:sldMk cId="939336082" sldId="375"/>
        </pc:sldMkLst>
        <pc:picChg chg="add mod modCrop">
          <ac:chgData name="Alvaro Lemus" userId="40cb15bc8943c8ba" providerId="LiveId" clId="{9A73AE96-75D0-4F51-8BF3-B1CEB0A9E1A5}" dt="2026-08-13T12:01:26.610" v="554" actId="1076"/>
          <ac:picMkLst>
            <pc:docMk/>
            <pc:sldMk cId="939336082" sldId="375"/>
            <ac:picMk id="5" creationId="{09898E78-E15E-C3BD-9C70-96DA38D5FA15}"/>
          </ac:picMkLst>
        </pc:picChg>
      </pc:sldChg>
      <pc:sldChg chg="add">
        <pc:chgData name="Alvaro Lemus" userId="40cb15bc8943c8ba" providerId="LiveId" clId="{9A73AE96-75D0-4F51-8BF3-B1CEB0A9E1A5}" dt="2026-08-12T17:31:57.739" v="535"/>
        <pc:sldMkLst>
          <pc:docMk/>
          <pc:sldMk cId="885940885" sldId="376"/>
        </pc:sldMkLst>
      </pc:sldChg>
      <pc:sldChg chg="add">
        <pc:chgData name="Alvaro Lemus" userId="40cb15bc8943c8ba" providerId="LiveId" clId="{9A73AE96-75D0-4F51-8BF3-B1CEB0A9E1A5}" dt="2026-08-12T17:31:57.739" v="535"/>
        <pc:sldMkLst>
          <pc:docMk/>
          <pc:sldMk cId="2955528493" sldId="377"/>
        </pc:sldMkLst>
      </pc:sldChg>
      <pc:sldChg chg="del">
        <pc:chgData name="Alvaro Lemus" userId="40cb15bc8943c8ba" providerId="LiveId" clId="{9A73AE96-75D0-4F51-8BF3-B1CEB0A9E1A5}" dt="2026-08-12T17:29:44.191" v="524" actId="47"/>
        <pc:sldMkLst>
          <pc:docMk/>
          <pc:sldMk cId="2204320877" sldId="3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87630-A537-694E-A0E1-9C6CD72AB239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01AF2-21B3-C745-95D5-B94483580EFF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42778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127375-EFF0-824F-AF6C-216CA212B7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554E346-2995-CB44-BCE0-90DF7C056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44B597-9052-EF40-9437-A7A3A53D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4F5D96-F1B8-1B4D-A1DD-17C6095AC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C41607-AD1E-E040-A88D-76DDDBAD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278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477D13-30FD-8840-8CF8-43F63155E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949F6B-AFCE-B84B-9D8E-FE2DF2C978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14AF8AA-271F-4B4D-ABEE-4E7DE811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319B3C-3935-2D41-939D-693ACD23B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F68221-A607-904A-B752-8F1FC4E7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4074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1720CA-D74D-224D-8DC7-20B2298B2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9E0A93B-88BB-0044-84F5-06BB2D7E3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309FEC-7631-D244-B34F-552B4304E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EB665A-1700-B347-AC6E-88524C909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52347-5578-BF48-B7F8-91F669FC0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4869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2CA263-0000-8043-A63D-F7BF1DB4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8BAC71-30ED-A44C-ABFD-90B21F5FB0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0BF6BF7-DFE1-2945-8CF6-28A6BBE4F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98033D-AFCA-1B49-A87D-E26A50084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52D121A-C372-6643-B9E2-9C540A28F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FB99FC-BE66-8745-8272-F6FEB13A4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32252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F01E41-8E8F-E94F-A302-A9AD7A9CE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E36369A-1F09-294B-819B-479DC2E11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285C5F-82F1-7346-ADBD-A41213C08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B79E2B-76BD-AB47-ADF6-EFD18CA1CA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B3D50E4-4529-F441-BF3E-2E5563045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18AF68-6307-7C4C-8914-3B1C07929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52A5A6-5954-D94F-963B-FA6D325B5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C83132-CDA5-0F43-9B2D-A6C259FCD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7122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8744E-7599-D849-B3FE-882CA1232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41583F-4FA5-FA46-9894-E3FA65794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A28BB40-691E-A84A-807E-A08194B8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CDC6957-5132-BA4A-9F21-29A72B431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65863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73EDE4B-AEB5-B44F-8AC6-0F52DAA17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1BB8B72-8067-EC40-893D-FB8AFDA8B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D72813B-9CDF-214C-93D0-743402189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0378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483D42-5770-334A-A4E8-916417E46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7C4B56-3CC4-7344-A9A8-AAA2B7B25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B6210F-9B1C-5342-A000-9A40DB7A93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1DFD162-75F7-564D-8E1F-9A4504874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24F44F2-5AEB-A34B-BD3B-ECA3E1A2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48E7CB-EF74-974F-A303-31DAC8CF3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63260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2D11D8-6A73-CC4C-BEDA-C6B67E85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05EF7D0-6DEB-1F42-A48B-B9B8E5DEF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0EA8DC1-F805-EE4A-A9EF-EBFECE856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0420473-1B53-9146-92E8-734DF4F51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931978-C8FE-504F-94BA-1E13ED818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D2A1DC1-070A-7046-8A40-6BBC8DA7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7451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3C429-1826-764D-B6BA-1AD768B2C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06B0A7-6D0D-F041-954F-F750EDD7F5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063286-3B34-3947-9140-6F8ACD84B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FB0EEA-6F09-2B43-A6A0-7DCC4614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81E2A-0F01-F840-8F92-BB4B63C5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31537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1965117-B896-AF4C-AE98-986AD4361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13DBAB-F653-1845-9F36-52CA92091B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96622E-1BE1-A140-B1E9-AF6185F3F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A6FB32-2091-0649-864B-0DD7075C3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58700FA-B45D-3C41-9D5F-556C004E7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12088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44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C4A1465-E998-3B47-92B9-0DF1F2F20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0868C7-B15C-ED40-9E8E-FE1ADBDE0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0C0FE6-10E7-1544-87EE-39936B8600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4D8BC-EDE3-2B45-8E5F-1888B03E7940}" type="datetimeFigureOut">
              <a:rPr lang="es-ES_tradnl" smtClean="0"/>
              <a:t>13/08/2026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85F8CE0-AA89-3846-AFFB-4533F1812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83BC78-E62C-6048-A533-D99D1D614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3C2FA-34EC-4D42-96AF-221BCDDA1A2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44781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alemus@udenar.edu.co" TargetMode="External"/><Relationship Id="rId7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microsoft.com/office/2017/06/relationships/model3d" Target="../media/model3d1.glb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27DD1D1C-2775-BCFE-0B78-B77C146E50CC}"/>
              </a:ext>
            </a:extLst>
          </p:cNvPr>
          <p:cNvGrpSpPr/>
          <p:nvPr/>
        </p:nvGrpSpPr>
        <p:grpSpPr>
          <a:xfrm>
            <a:off x="0" y="0"/>
            <a:ext cx="12192000" cy="6841436"/>
            <a:chOff x="0" y="0"/>
            <a:chExt cx="12192000" cy="6841436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996DEF4-056E-994E-0832-07D66B5E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006" t="1961"/>
            <a:stretch>
              <a:fillRect/>
            </a:stretch>
          </p:blipFill>
          <p:spPr>
            <a:xfrm>
              <a:off x="0" y="0"/>
              <a:ext cx="12192000" cy="6841436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27F9AB5-E918-7950-E66D-31C63BE57589}"/>
                </a:ext>
              </a:extLst>
            </p:cNvPr>
            <p:cNvSpPr/>
            <p:nvPr/>
          </p:nvSpPr>
          <p:spPr>
            <a:xfrm>
              <a:off x="1902941" y="778476"/>
              <a:ext cx="9106929" cy="41889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E791885-EDC9-70A6-F363-1DA339BFD9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04566" y="5452630"/>
              <a:ext cx="1773555" cy="972171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32034793-E553-04F5-1B12-FAE5AC70F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7993" r="82056"/>
            <a:stretch>
              <a:fillRect/>
            </a:stretch>
          </p:blipFill>
          <p:spPr>
            <a:xfrm>
              <a:off x="4275129" y="5308710"/>
              <a:ext cx="163727" cy="1191431"/>
            </a:xfrm>
            <a:prstGeom prst="rect">
              <a:avLst/>
            </a:prstGeom>
          </p:spPr>
        </p:pic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4FD4E119-4EF2-6E65-E63B-BD2620A10D73}"/>
              </a:ext>
            </a:extLst>
          </p:cNvPr>
          <p:cNvSpPr txBox="1"/>
          <p:nvPr/>
        </p:nvSpPr>
        <p:spPr>
          <a:xfrm>
            <a:off x="1567081" y="256856"/>
            <a:ext cx="97786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 Bienvenida</a:t>
            </a:r>
          </a:p>
          <a:p>
            <a:pPr algn="ctr"/>
            <a:r>
              <a:rPr lang="es-ES_tradnl" sz="4000" b="1" dirty="0">
                <a:solidFill>
                  <a:srgbClr val="C00000"/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Negocios Internacionales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D4BB51C-A272-CAE1-90F7-9D6B2F81BE59}"/>
              </a:ext>
            </a:extLst>
          </p:cNvPr>
          <p:cNvSpPr/>
          <p:nvPr/>
        </p:nvSpPr>
        <p:spPr>
          <a:xfrm>
            <a:off x="3120390" y="3277158"/>
            <a:ext cx="80470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Profe </a:t>
            </a:r>
            <a:r>
              <a:rPr lang="es-ES_tradnl" sz="28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Alvaro</a:t>
            </a: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Lemus </a:t>
            </a:r>
            <a:r>
              <a:rPr lang="es-ES_tradnl" sz="28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Casadiego</a:t>
            </a:r>
            <a:endParaRPr lang="es-ES_tradnl" sz="2800" b="1" dirty="0">
              <a:solidFill>
                <a:schemeClr val="accent6">
                  <a:lumMod val="50000"/>
                </a:schemeClr>
              </a:solidFill>
              <a:effectLst>
                <a:outerShdw blurRad="50800" dist="50800" dir="5400000" algn="ctr" rotWithShape="0">
                  <a:schemeClr val="bg1">
                    <a:lumMod val="85000"/>
                  </a:scheme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r"/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 de Administración de Empresas</a:t>
            </a:r>
          </a:p>
          <a:p>
            <a:pPr algn="r"/>
            <a:r>
              <a:rPr lang="es-ES_tradnl" sz="28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Udenar</a:t>
            </a: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50800" dir="5400000" algn="ctr" rotWithShape="0">
                    <a:schemeClr val="bg1">
                      <a:lumMod val="85000"/>
                    </a:scheme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Agosto de 2026</a:t>
            </a:r>
            <a:endParaRPr lang="es-ES_tradnl" sz="2800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333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73B37E14-0008-BE4F-B4D0-134F3F02DA6C}"/>
              </a:ext>
            </a:extLst>
          </p:cNvPr>
          <p:cNvSpPr txBox="1"/>
          <p:nvPr/>
        </p:nvSpPr>
        <p:spPr>
          <a:xfrm>
            <a:off x="519464" y="165618"/>
            <a:ext cx="10113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>
                      <a:lumMod val="85000"/>
                    </a:prst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Contenido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8CA805F-84A1-98C2-0F63-B5F2FA31F8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7" t="10732" b="8387"/>
          <a:stretch>
            <a:fillRect/>
          </a:stretch>
        </p:blipFill>
        <p:spPr>
          <a:xfrm>
            <a:off x="0" y="5346949"/>
            <a:ext cx="12192000" cy="1511052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EB3ABFC0-B495-4841-BE30-8FA018EAA9CD}"/>
              </a:ext>
            </a:extLst>
          </p:cNvPr>
          <p:cNvSpPr/>
          <p:nvPr/>
        </p:nvSpPr>
        <p:spPr>
          <a:xfrm>
            <a:off x="519464" y="1066088"/>
            <a:ext cx="9929107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 del profesor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 de la asignatura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Contenido a Desarrollar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Bibliografía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Actividades a Desarrollar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Criterios de Evaluación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Reglas de Juego</a:t>
            </a:r>
          </a:p>
        </p:txBody>
      </p:sp>
    </p:spTree>
    <p:extLst>
      <p:ext uri="{BB962C8B-B14F-4D97-AF65-F5344CB8AC3E}">
        <p14:creationId xmlns:p14="http://schemas.microsoft.com/office/powerpoint/2010/main" val="1651196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2D8C4-9AE6-9502-B22B-67197F56C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AB2A4B53-D5E7-5C2A-D8EB-4D9E1346E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2240"/>
            <a:ext cx="12192000" cy="16459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CAE7A86-AD8A-0E09-73D9-E79F21F1CF56}"/>
              </a:ext>
            </a:extLst>
          </p:cNvPr>
          <p:cNvSpPr txBox="1"/>
          <p:nvPr/>
        </p:nvSpPr>
        <p:spPr>
          <a:xfrm>
            <a:off x="233739" y="11522"/>
            <a:ext cx="958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 del Profe: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6BADA8E4-A57A-1C33-2541-2EACE4DFE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1015" y="2698539"/>
            <a:ext cx="1649873" cy="97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F5BF4432-80BE-5830-E061-DD78811B8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125" y="3536695"/>
            <a:ext cx="2096134" cy="9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D66E0CCF-C332-E252-D62F-382AAC4B9C74}"/>
              </a:ext>
            </a:extLst>
          </p:cNvPr>
          <p:cNvSpPr/>
          <p:nvPr/>
        </p:nvSpPr>
        <p:spPr>
          <a:xfrm>
            <a:off x="290110" y="658624"/>
            <a:ext cx="7746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Alvaro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Lemus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Casadiego</a:t>
            </a:r>
            <a:endParaRPr kumimoji="0" lang="es-ES_tradnl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Ocaña - Norte de Santander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202C4B8-E626-F40D-2FAB-1D59FC28131F}"/>
              </a:ext>
            </a:extLst>
          </p:cNvPr>
          <p:cNvSpPr/>
          <p:nvPr/>
        </p:nvSpPr>
        <p:spPr>
          <a:xfrm>
            <a:off x="323339" y="1753300"/>
            <a:ext cx="9415021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 Tecnólogo en Administración Comercial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 Profesional en Comercio Internacional.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 Máster en Dirección de Marketing y Canales de Distribución.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CEA7AFF-40A3-E3FB-2EC7-B2129D82F7A0}"/>
              </a:ext>
            </a:extLst>
          </p:cNvPr>
          <p:cNvSpPr/>
          <p:nvPr/>
        </p:nvSpPr>
        <p:spPr>
          <a:xfrm>
            <a:off x="304015" y="4508539"/>
            <a:ext cx="85770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- Máster en Dirección del Comercio Exterior e Internacionalización de Empresa</a:t>
            </a:r>
          </a:p>
        </p:txBody>
      </p:sp>
      <p:pic>
        <p:nvPicPr>
          <p:cNvPr id="18" name="Picture 4" descr="UFPS - Cúcuta">
            <a:extLst>
              <a:ext uri="{FF2B5EF4-FFF2-40B4-BE49-F238E27FC236}">
                <a16:creationId xmlns:a16="http://schemas.microsoft.com/office/drawing/2014/main" id="{6641B78D-B8DD-D725-86D7-2AE737519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600" y="1654504"/>
            <a:ext cx="813496" cy="81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La Justicia comunitaria impide a la Unir usar su logotipo en el resto de  países europeos | La Rioja">
            <a:extLst>
              <a:ext uri="{FF2B5EF4-FFF2-40B4-BE49-F238E27FC236}">
                <a16:creationId xmlns:a16="http://schemas.microsoft.com/office/drawing/2014/main" id="{7C82A404-1DC5-CECA-8BB3-7FFFCB01A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6" t="26086" r="9229" b="26087"/>
          <a:stretch/>
        </p:blipFill>
        <p:spPr bwMode="auto">
          <a:xfrm>
            <a:off x="6716596" y="4453969"/>
            <a:ext cx="3276601" cy="9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940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C8DD0-09BB-D3F1-16ED-BC425EF4E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E2D2684-EF18-9E70-DDB3-58F18CC40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2240"/>
            <a:ext cx="12192000" cy="164592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4CD4E8-85FC-4597-A056-F092D6D10CF0}"/>
              </a:ext>
            </a:extLst>
          </p:cNvPr>
          <p:cNvSpPr txBox="1"/>
          <p:nvPr/>
        </p:nvSpPr>
        <p:spPr>
          <a:xfrm>
            <a:off x="233739" y="11522"/>
            <a:ext cx="958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Presentación del Profe: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17F9493-1FFD-0A55-D63B-B296AA89DED0}"/>
              </a:ext>
            </a:extLst>
          </p:cNvPr>
          <p:cNvSpPr/>
          <p:nvPr/>
        </p:nvSpPr>
        <p:spPr>
          <a:xfrm>
            <a:off x="290110" y="658624"/>
            <a:ext cx="7746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Alvaro</a:t>
            </a:r>
            <a:r>
              <a:rPr kumimoji="0" lang="es-ES_tradnl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Lemus </a:t>
            </a:r>
            <a:r>
              <a:rPr kumimoji="0" lang="es-ES_trad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Casadiego</a:t>
            </a:r>
            <a:endParaRPr kumimoji="0" lang="es-ES_tradnl" sz="24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Ocaña - Norte de Santander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3076B4B-75AB-50F2-C479-32147CC98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06" y="1654856"/>
            <a:ext cx="10630187" cy="395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52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923AA-D28E-4691-A2FC-ACE820BB0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C321E5FF-240F-8497-B002-70E0A06B11FF}"/>
              </a:ext>
            </a:extLst>
          </p:cNvPr>
          <p:cNvSpPr txBox="1"/>
          <p:nvPr/>
        </p:nvSpPr>
        <p:spPr>
          <a:xfrm>
            <a:off x="1039488" y="171216"/>
            <a:ext cx="10113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>
                      <a:lumMod val="85000"/>
                    </a:prst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Fechas Claves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>
                      <a:lumMod val="85000"/>
                    </a:prst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(Calendario para estudiantes 2026B - Resolución No. 0181 de 2026)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918127-1012-8699-5DBB-68185DEE5D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7" t="10732" b="8387"/>
          <a:stretch>
            <a:fillRect/>
          </a:stretch>
        </p:blipFill>
        <p:spPr>
          <a:xfrm>
            <a:off x="0" y="5346949"/>
            <a:ext cx="12192000" cy="151105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B9572F8-23FB-4AEA-D4D2-0547338EDBB9}"/>
              </a:ext>
            </a:extLst>
          </p:cNvPr>
          <p:cNvSpPr txBox="1"/>
          <p:nvPr/>
        </p:nvSpPr>
        <p:spPr>
          <a:xfrm>
            <a:off x="1034716" y="1297143"/>
            <a:ext cx="1012256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Inicio de Clases: </a:t>
            </a:r>
            <a:r>
              <a:rPr lang="es-ES_tradnl"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de agosto de 2026</a:t>
            </a:r>
          </a:p>
          <a:p>
            <a:pPr>
              <a:spcAft>
                <a:spcPts val="1200"/>
              </a:spcAft>
              <a:defRPr/>
            </a:pP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Matrícula extraordinaria: </a:t>
            </a:r>
            <a:r>
              <a:rPr lang="es-MX"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 y 19 de agosto de 2026.</a:t>
            </a:r>
          </a:p>
          <a:p>
            <a:pPr>
              <a:spcAft>
                <a:spcPts val="1200"/>
              </a:spcAft>
              <a:defRPr/>
            </a:pPr>
            <a:r>
              <a:rPr lang="es-MX"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Hasta las 06:00 p.m.</a:t>
            </a:r>
            <a:endParaRPr lang="es-ES_tradnl" sz="2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Cancelación de asignaturas: </a:t>
            </a:r>
            <a:r>
              <a:rPr lang="es-MX"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Desde el 03 de agosto hasta el 25 de septiembre de 2026.</a:t>
            </a:r>
            <a:endParaRPr lang="es-ES_tradnl" sz="2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1200"/>
              </a:spcAft>
              <a:defRPr/>
            </a:pP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Finalización de Clases: </a:t>
            </a:r>
            <a:r>
              <a:rPr lang="es-ES_tradnl"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de noviembre de 2026</a:t>
            </a:r>
          </a:p>
          <a:p>
            <a:pPr lvl="0">
              <a:spcAft>
                <a:spcPts val="1200"/>
              </a:spcAft>
              <a:defRPr/>
            </a:pPr>
            <a:r>
              <a:rPr lang="es-ES_tradnl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Registro de Calificaciones: </a:t>
            </a:r>
            <a:r>
              <a:rPr lang="es-ES_tradnl" sz="2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de diciembre de 2026</a:t>
            </a:r>
          </a:p>
        </p:txBody>
      </p:sp>
    </p:spTree>
    <p:extLst>
      <p:ext uri="{BB962C8B-B14F-4D97-AF65-F5344CB8AC3E}">
        <p14:creationId xmlns:p14="http://schemas.microsoft.com/office/powerpoint/2010/main" val="244607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92416-9CD0-91BF-88EF-0F6DFA33F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0F6EA0B4-9BA2-902F-978E-CE2D448447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7" t="10732" b="8387"/>
          <a:stretch>
            <a:fillRect/>
          </a:stretch>
        </p:blipFill>
        <p:spPr>
          <a:xfrm>
            <a:off x="0" y="5346949"/>
            <a:ext cx="12192000" cy="151105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1CF51D13-25C5-B9EB-8520-845EF5C85112}"/>
              </a:ext>
            </a:extLst>
          </p:cNvPr>
          <p:cNvSpPr txBox="1"/>
          <p:nvPr/>
        </p:nvSpPr>
        <p:spPr>
          <a:xfrm>
            <a:off x="908986" y="4321870"/>
            <a:ext cx="8893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E9675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04F0E48-933F-69BB-5CEB-BC2FFAE92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081" y="1165081"/>
            <a:ext cx="4527838" cy="452783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5C03478-5CD6-D019-BC75-6E0B7ECDE5E3}"/>
              </a:ext>
            </a:extLst>
          </p:cNvPr>
          <p:cNvSpPr txBox="1"/>
          <p:nvPr/>
        </p:nvSpPr>
        <p:spPr>
          <a:xfrm>
            <a:off x="1039488" y="171216"/>
            <a:ext cx="10113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>
                      <a:lumMod val="85000"/>
                    </a:prst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Fechas Claves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>
                      <a:lumMod val="85000"/>
                    </a:prst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(Calendario para estudiantes 2026B - Resolución No. 0181 de 2026)</a:t>
            </a:r>
          </a:p>
        </p:txBody>
      </p:sp>
    </p:spTree>
    <p:extLst>
      <p:ext uri="{BB962C8B-B14F-4D97-AF65-F5344CB8AC3E}">
        <p14:creationId xmlns:p14="http://schemas.microsoft.com/office/powerpoint/2010/main" val="1931887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CD554-244B-EDAA-5C5D-028F8BA00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410F7881-DC0A-566D-1104-50FB9E0DB5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7" t="10732" b="8387"/>
          <a:stretch>
            <a:fillRect/>
          </a:stretch>
        </p:blipFill>
        <p:spPr>
          <a:xfrm>
            <a:off x="0" y="5346949"/>
            <a:ext cx="12192000" cy="151105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F9BBB8E-5EED-50A8-33F3-F63098F1A8D5}"/>
              </a:ext>
            </a:extLst>
          </p:cNvPr>
          <p:cNvSpPr txBox="1"/>
          <p:nvPr/>
        </p:nvSpPr>
        <p:spPr>
          <a:xfrm>
            <a:off x="908986" y="4321870"/>
            <a:ext cx="88930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endParaRPr kumimoji="0" lang="es-ES_tradnl" sz="3200" b="1" i="0" u="none" strike="noStrike" kern="1200" cap="none" spc="0" normalizeH="0" baseline="0" noProof="0" dirty="0">
              <a:ln>
                <a:noFill/>
              </a:ln>
              <a:solidFill>
                <a:srgbClr val="E9675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8C26BB-E98D-7950-19BF-56EC8D18791D}"/>
              </a:ext>
            </a:extLst>
          </p:cNvPr>
          <p:cNvSpPr txBox="1"/>
          <p:nvPr/>
        </p:nvSpPr>
        <p:spPr>
          <a:xfrm>
            <a:off x="1203245" y="367558"/>
            <a:ext cx="960913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Horario: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Jueves y Viernes de 7:00 AM a </a:t>
            </a:r>
            <a:r>
              <a:rPr kumimoji="0" lang="es-ES_tradnl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9:00 </a:t>
            </a: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AM</a:t>
            </a: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Inicio de Clase: </a:t>
            </a:r>
            <a:r>
              <a:rPr lang="es-ES_tradnl" sz="4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7:15 AM</a:t>
            </a:r>
          </a:p>
        </p:txBody>
      </p:sp>
    </p:spTree>
    <p:extLst>
      <p:ext uri="{BB962C8B-B14F-4D97-AF65-F5344CB8AC3E}">
        <p14:creationId xmlns:p14="http://schemas.microsoft.com/office/powerpoint/2010/main" val="688572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76E79D9-F354-A6A7-C7AB-09BB590D6A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3EA9F8-1480-7555-DF2B-04A3F61F3B0B}"/>
              </a:ext>
            </a:extLst>
          </p:cNvPr>
          <p:cNvSpPr txBox="1"/>
          <p:nvPr/>
        </p:nvSpPr>
        <p:spPr>
          <a:xfrm>
            <a:off x="368422" y="1058124"/>
            <a:ext cx="7508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389CCB0-5EA6-6157-601F-9CC7C834E64D}"/>
              </a:ext>
            </a:extLst>
          </p:cNvPr>
          <p:cNvSpPr/>
          <p:nvPr/>
        </p:nvSpPr>
        <p:spPr>
          <a:xfrm>
            <a:off x="368422" y="1658735"/>
            <a:ext cx="11187308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últimos años hemos presenciado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hechos globales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cambiaron la forma de realizar los negocios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Estos cambios que se presentan como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consecuencia de los profundos procesos de internacionalización y la conformación de una sociedad más globalizada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hacen necesario en el ámbito local y nacional la profundización de mayor conocimiento e investigación sobre estas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tendencias internacionales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 los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nuevos escenarios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los que deben participar tanto los agentes económicos como la sociedad en general</a:t>
            </a:r>
          </a:p>
          <a:p>
            <a:pPr>
              <a:spcAft>
                <a:spcPts val="1200"/>
              </a:spcAft>
            </a:pP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ejercicio de la profesión en un contexto global requiere que el profesional en Administración de Empresas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interprete y comprenda cuestiones vinculadas a los Negocios Internacionales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teniendo en cuenta su importancia en la Economía a la luz de las diferentes tendencias de los negocios y mercados internacionales</a:t>
            </a:r>
          </a:p>
          <a:p>
            <a:pPr>
              <a:spcAft>
                <a:spcPts val="1200"/>
              </a:spcAft>
            </a:pP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curso de Negocios Internacionales brinda las a los estudiantes de Administración de Empresas las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herramientas necesarias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para </a:t>
            </a:r>
            <a:r>
              <a:rPr lang="es-MX" sz="21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entender y comprender </a:t>
            </a:r>
            <a:r>
              <a:rPr lang="es-MX" sz="21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aspectos económicos, políticos y logísticos que implican las transacciones de los negocios internacionales.</a:t>
            </a:r>
          </a:p>
        </p:txBody>
      </p:sp>
    </p:spTree>
    <p:extLst>
      <p:ext uri="{BB962C8B-B14F-4D97-AF65-F5344CB8AC3E}">
        <p14:creationId xmlns:p14="http://schemas.microsoft.com/office/powerpoint/2010/main" val="3006403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FF992-731F-B745-D8BF-ABEFCC5AF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984D5C5-5382-69F6-6D1F-3BB23F5493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7E73774-4652-6095-A959-9BBE821A3279}"/>
              </a:ext>
            </a:extLst>
          </p:cNvPr>
          <p:cNvSpPr txBox="1"/>
          <p:nvPr/>
        </p:nvSpPr>
        <p:spPr>
          <a:xfrm>
            <a:off x="368422" y="1058124"/>
            <a:ext cx="7508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D63B47A-61D8-9F37-0F15-5512AAE0F487}"/>
              </a:ext>
            </a:extLst>
          </p:cNvPr>
          <p:cNvSpPr/>
          <p:nvPr/>
        </p:nvSpPr>
        <p:spPr>
          <a:xfrm>
            <a:off x="419582" y="1841615"/>
            <a:ext cx="10838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 del Curso.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General: </a:t>
            </a:r>
            <a:r>
              <a:rPr kumimoji="0" lang="es-MX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Brindar a los estudiantes herramientas conceptuales y prácticas para comprender, analizar y aplicar procesos de negociación internacional en contextos empresariales globales.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_tradnl" sz="23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Específicos: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el entorno de los negocios internacionales y sus implicaciones en la negociación.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Determinar las características generales de la globalización, la competitividad y la </a:t>
            </a:r>
            <a:r>
              <a:rPr kumimoji="0" lang="es-MX" sz="21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operacionalidad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las empresas en el ámbito global.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Comprender y establecer la naturaleza de los negocios y sus factores determinantes de la puesta en marcha de una empresa.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Entender el marco institucional del comercio internacional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Identificar la forma como se estructura y diseña un plan de negocios internacionales</a:t>
            </a:r>
          </a:p>
        </p:txBody>
      </p:sp>
    </p:spTree>
    <p:extLst>
      <p:ext uri="{BB962C8B-B14F-4D97-AF65-F5344CB8AC3E}">
        <p14:creationId xmlns:p14="http://schemas.microsoft.com/office/powerpoint/2010/main" val="3337081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4EA7E-AC1B-6D1B-55F4-D63D0EC93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F3B780B-FACB-571C-D2F5-ADACD47DF6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6129D3E-B46F-2EC9-81C1-84F4EB7E6A34}"/>
              </a:ext>
            </a:extLst>
          </p:cNvPr>
          <p:cNvSpPr txBox="1"/>
          <p:nvPr/>
        </p:nvSpPr>
        <p:spPr>
          <a:xfrm>
            <a:off x="368422" y="1058124"/>
            <a:ext cx="75084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r>
              <a:rPr lang="es-ES_tradnl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4608A30-3250-0140-4D65-37A15207818C}"/>
              </a:ext>
            </a:extLst>
          </p:cNvPr>
          <p:cNvSpPr/>
          <p:nvPr/>
        </p:nvSpPr>
        <p:spPr>
          <a:xfrm>
            <a:off x="368422" y="2209939"/>
            <a:ext cx="10890128" cy="3261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Clases magistrales interactivas: exposición de conceptos clave con participación activa de los estudiantes.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 casos reales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s-MX" sz="20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Talleres colaborativos.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TIC: plataformas como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Legiscomex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Trade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MX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para explorar datos de comercio internacional.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MX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Aprendizaje basado en problemas (ABP): Proyecto Final</a:t>
            </a:r>
          </a:p>
        </p:txBody>
      </p:sp>
    </p:spTree>
    <p:extLst>
      <p:ext uri="{BB962C8B-B14F-4D97-AF65-F5344CB8AC3E}">
        <p14:creationId xmlns:p14="http://schemas.microsoft.com/office/powerpoint/2010/main" val="562404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2C360-2296-A97B-4241-2E8197086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E8C4BFBA-DAE8-DAE5-9960-481129E2E3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CF71733-5D5A-76A7-47E1-260D38F313AD}"/>
              </a:ext>
            </a:extLst>
          </p:cNvPr>
          <p:cNvSpPr txBox="1"/>
          <p:nvPr/>
        </p:nvSpPr>
        <p:spPr>
          <a:xfrm>
            <a:off x="368422" y="1058124"/>
            <a:ext cx="75084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r>
              <a:rPr lang="es-ES_tradnl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Contenido a Desarrollar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C4BE14F-78BD-563A-5142-7FB270722582}"/>
              </a:ext>
            </a:extLst>
          </p:cNvPr>
          <p:cNvSpPr/>
          <p:nvPr/>
        </p:nvSpPr>
        <p:spPr>
          <a:xfrm>
            <a:off x="368422" y="2270805"/>
            <a:ext cx="10204328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s-ES" sz="2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 I. </a:t>
            </a:r>
            <a:r>
              <a:rPr lang="es-MX" sz="2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al Mundo de los Negocios Internacionales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es-MX" sz="22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 y panorama general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es-MX" sz="22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Generalidades de la globalización 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es-MX" sz="22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 básicos de los negocios internacionales.</a:t>
            </a:r>
          </a:p>
          <a:p>
            <a:pPr marL="342900" indent="-342900">
              <a:spcAft>
                <a:spcPts val="1200"/>
              </a:spcAft>
              <a:buFontTx/>
              <a:buChar char="-"/>
            </a:pPr>
            <a:r>
              <a:rPr lang="es-MX" sz="2200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Modos de operación de los negocios internacionales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9E85B3F-29D1-EE74-C79C-F89315D905DA}"/>
              </a:ext>
            </a:extLst>
          </p:cNvPr>
          <p:cNvSpPr/>
          <p:nvPr/>
        </p:nvSpPr>
        <p:spPr>
          <a:xfrm>
            <a:off x="368422" y="4798485"/>
            <a:ext cx="9787207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 2: </a:t>
            </a:r>
            <a:r>
              <a:rPr kumimoji="0" lang="es-MX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marco institucional del comercio internacional </a:t>
            </a:r>
          </a:p>
          <a:p>
            <a:pPr marL="342900" lvl="0" indent="-342900">
              <a:spcAft>
                <a:spcPts val="600"/>
              </a:spcAft>
              <a:buFont typeface="Letra del sistema regular"/>
              <a:buChar char="-"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OMC y el impulso a la liberalización comercial </a:t>
            </a:r>
          </a:p>
          <a:p>
            <a:pPr marL="342900" lvl="0" indent="-342900">
              <a:spcAft>
                <a:spcPts val="600"/>
              </a:spcAft>
              <a:buFont typeface="Letra del sistema regular"/>
              <a:buChar char="-"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Acuerdos de Integración Económica</a:t>
            </a:r>
          </a:p>
          <a:p>
            <a:pPr marL="342900" lvl="0" indent="-342900">
              <a:spcAft>
                <a:spcPts val="600"/>
              </a:spcAft>
              <a:buFont typeface="Letra del sistema regular"/>
              <a:buChar char="-"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Acuerdos Comerciales Regionales</a:t>
            </a:r>
          </a:p>
        </p:txBody>
      </p:sp>
    </p:spTree>
    <p:extLst>
      <p:ext uri="{BB962C8B-B14F-4D97-AF65-F5344CB8AC3E}">
        <p14:creationId xmlns:p14="http://schemas.microsoft.com/office/powerpoint/2010/main" val="3947044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6910F-27BE-576A-6FD8-83C04D225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553DDC6-9418-3750-56BA-9E2AB5AC96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35D6A93-9127-180F-E002-1158E26D7F0E}"/>
              </a:ext>
            </a:extLst>
          </p:cNvPr>
          <p:cNvSpPr txBox="1"/>
          <p:nvPr/>
        </p:nvSpPr>
        <p:spPr>
          <a:xfrm>
            <a:off x="368422" y="1058124"/>
            <a:ext cx="75084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r>
              <a:rPr lang="es-ES_tradnl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Contenido a Desarrollar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2AC85AE-0FED-1343-B70E-22919978BB32}"/>
              </a:ext>
            </a:extLst>
          </p:cNvPr>
          <p:cNvSpPr/>
          <p:nvPr/>
        </p:nvSpPr>
        <p:spPr>
          <a:xfrm>
            <a:off x="505166" y="2275566"/>
            <a:ext cx="1017045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 3: </a:t>
            </a:r>
            <a:r>
              <a:rPr lang="es-MX" sz="22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Internacional y el entorno del comercio global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Entorno en los Negocios Internacionales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Formas de Acceso a los Mercados Internacionales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Inteligencia de Mercados Internacionales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Cómo negociar con otros Países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A26E66D-FBF5-B0D9-614F-AA03C7012E02}"/>
              </a:ext>
            </a:extLst>
          </p:cNvPr>
          <p:cNvSpPr/>
          <p:nvPr/>
        </p:nvSpPr>
        <p:spPr>
          <a:xfrm>
            <a:off x="505166" y="4893036"/>
            <a:ext cx="959412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UNIDAD 4: Planificación para los Negocios Internacionales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MX" sz="22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Estructura y diseño de un plan de negocios internacionales</a:t>
            </a:r>
            <a:endParaRPr kumimoji="0" lang="es-ES" sz="22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42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0742B-02EE-BEBB-BB2A-D95653CC4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31ADE2E-0A10-56EA-BB13-6F7DCFBBB1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6D84CDE-5C1A-DF8C-5671-1D9565BF6B90}"/>
              </a:ext>
            </a:extLst>
          </p:cNvPr>
          <p:cNvSpPr txBox="1"/>
          <p:nvPr/>
        </p:nvSpPr>
        <p:spPr>
          <a:xfrm>
            <a:off x="368422" y="1058124"/>
            <a:ext cx="75084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r>
              <a:rPr lang="es-ES_tradnl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Criterios de Evaluación</a:t>
            </a:r>
          </a:p>
        </p:txBody>
      </p:sp>
      <p:graphicFrame>
        <p:nvGraphicFramePr>
          <p:cNvPr id="4" name="Tabla 5">
            <a:extLst>
              <a:ext uri="{FF2B5EF4-FFF2-40B4-BE49-F238E27FC236}">
                <a16:creationId xmlns:a16="http://schemas.microsoft.com/office/drawing/2014/main" id="{8FAF310C-14AF-02C5-184D-EA6648B05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166690"/>
              </p:ext>
            </p:extLst>
          </p:nvPr>
        </p:nvGraphicFramePr>
        <p:xfrm>
          <a:off x="463669" y="2320219"/>
          <a:ext cx="9054141" cy="36549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06554">
                  <a:extLst>
                    <a:ext uri="{9D8B030D-6E8A-4147-A177-3AD203B41FA5}">
                      <a16:colId xmlns:a16="http://schemas.microsoft.com/office/drawing/2014/main" val="797100841"/>
                    </a:ext>
                  </a:extLst>
                </a:gridCol>
                <a:gridCol w="1747587">
                  <a:extLst>
                    <a:ext uri="{9D8B030D-6E8A-4147-A177-3AD203B41FA5}">
                      <a16:colId xmlns:a16="http://schemas.microsoft.com/office/drawing/2014/main" val="603330582"/>
                    </a:ext>
                  </a:extLst>
                </a:gridCol>
              </a:tblGrid>
              <a:tr h="17155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kern="120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Talleres, Estudio de Casos, Debates, Control de lectura y Exposiciones (Trabajo en Clase)  </a:t>
                      </a:r>
                      <a:endParaRPr lang="es-ES_tradnl" sz="2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s-ES_tradnl" sz="2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6730925"/>
                  </a:ext>
                </a:extLst>
              </a:tr>
              <a:tr h="9696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kern="1200" noProof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Evaluaciones </a:t>
                      </a:r>
                      <a:endParaRPr lang="es-ES_tradnl" sz="2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es-ES_tradnl" sz="2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9621324"/>
                  </a:ext>
                </a:extLst>
              </a:tr>
              <a:tr h="9696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2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Proyecto Final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es-ES_tradnl" sz="2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3033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903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8112033-6FDC-7512-BC60-E1C5FBCE36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9FA8369-3F26-4D55-B03B-E83FB896CBF6}"/>
              </a:ext>
            </a:extLst>
          </p:cNvPr>
          <p:cNvSpPr txBox="1"/>
          <p:nvPr/>
        </p:nvSpPr>
        <p:spPr>
          <a:xfrm>
            <a:off x="368422" y="1058124"/>
            <a:ext cx="88212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r>
              <a:rPr lang="es-ES_tradnl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Propuesta de Actividades a Realizar: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7357E16-F116-516D-C373-4314541A52DA}"/>
              </a:ext>
            </a:extLst>
          </p:cNvPr>
          <p:cNvSpPr/>
          <p:nvPr/>
        </p:nvSpPr>
        <p:spPr>
          <a:xfrm>
            <a:off x="368422" y="2301621"/>
            <a:ext cx="10139561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marR="0" lvl="0" indent="0" algn="just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</a:t>
            </a: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Evaluaciones</a:t>
            </a: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Tipo Saber Pro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463" algn="just">
              <a:spcAft>
                <a:spcPts val="600"/>
              </a:spcAft>
              <a:defRPr/>
            </a:pP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2 - 3 análisis de casos</a:t>
            </a:r>
          </a:p>
          <a:p>
            <a:pPr marL="17463" marR="0" lvl="0" indent="0" algn="just" defTabSz="914400" rtl="0" eaLnBrk="1" fontAlgn="auto" latinLnBrk="0" hangingPunct="1"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Control de lectura en inglés</a:t>
            </a:r>
          </a:p>
          <a:p>
            <a:pPr marL="17463" algn="just">
              <a:spcAft>
                <a:spcPts val="600"/>
              </a:spcAft>
              <a:defRPr/>
            </a:pP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 Colaborativo de Investigación</a:t>
            </a:r>
          </a:p>
          <a:p>
            <a:pPr marL="17463" algn="just">
              <a:spcAft>
                <a:spcPts val="600"/>
              </a:spcAft>
              <a:defRPr/>
            </a:pP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– 2 </a:t>
            </a:r>
            <a:r>
              <a:rPr lang="es-ES" sz="2800" b="1" dirty="0" err="1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Quizes</a:t>
            </a:r>
            <a:endParaRPr lang="es-ES" sz="28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463" algn="just">
              <a:spcAft>
                <a:spcPts val="600"/>
              </a:spcAft>
              <a:defRPr/>
            </a:pP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Proyecto Final (ABP). Entrega de Avances y Entrega Final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2B51E-DA30-F757-F6F7-F4A70E408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E85603-6802-31D8-FE86-3771FB2717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t="4815"/>
          <a:stretch>
            <a:fillRect/>
          </a:stretch>
        </p:blipFill>
        <p:spPr>
          <a:xfrm>
            <a:off x="-1" y="0"/>
            <a:ext cx="12192001" cy="231071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C4C04C7-2D2B-61BD-247E-397383803D20}"/>
              </a:ext>
            </a:extLst>
          </p:cNvPr>
          <p:cNvSpPr txBox="1"/>
          <p:nvPr/>
        </p:nvSpPr>
        <p:spPr>
          <a:xfrm>
            <a:off x="368422" y="1058124"/>
            <a:ext cx="882129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DESCRIPCIÓN DEL CURSO</a:t>
            </a:r>
          </a:p>
          <a:p>
            <a:r>
              <a:rPr lang="es-ES_tradnl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Proyecto Final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911D71B-A7F5-3BE6-4417-C433D2071D93}"/>
              </a:ext>
            </a:extLst>
          </p:cNvPr>
          <p:cNvSpPr/>
          <p:nvPr/>
        </p:nvSpPr>
        <p:spPr>
          <a:xfrm>
            <a:off x="1138039" y="2455143"/>
            <a:ext cx="9637053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Propuesta de exportación de un producto nariñense o colombiano hacia un mercado internacional con alto potencial</a:t>
            </a:r>
          </a:p>
          <a:p>
            <a:pPr marL="17463" algn="just">
              <a:spcAft>
                <a:spcPts val="1200"/>
              </a:spcAft>
              <a:defRPr/>
            </a:pPr>
            <a:endParaRPr lang="es-MX" sz="2400" b="1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7463" algn="just">
              <a:spcAft>
                <a:spcPts val="1200"/>
              </a:spcAft>
              <a:defRPr/>
            </a:pP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Trabajo en Grupo. </a:t>
            </a: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a 7 equipos de trabajo (4 integrantes)</a:t>
            </a:r>
          </a:p>
          <a:p>
            <a:pPr marL="17463" marR="0" lvl="0" algn="just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Fecha de entrega y socialización</a:t>
            </a:r>
            <a:r>
              <a:rPr lang="es-MX" sz="2400" b="1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  <a:r>
              <a:rPr lang="es-MX" sz="2400" b="1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 </a:t>
            </a: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 noviembre </a:t>
            </a:r>
          </a:p>
          <a:p>
            <a:pPr marL="17463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Entregable Final: </a:t>
            </a: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Documento Word + Socialización</a:t>
            </a:r>
          </a:p>
          <a:p>
            <a:pPr marL="17463"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 de Avances: </a:t>
            </a:r>
            <a:r>
              <a:rPr lang="es-MX" sz="24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Documento Word</a:t>
            </a:r>
          </a:p>
        </p:txBody>
      </p:sp>
    </p:spTree>
    <p:extLst>
      <p:ext uri="{BB962C8B-B14F-4D97-AF65-F5344CB8AC3E}">
        <p14:creationId xmlns:p14="http://schemas.microsoft.com/office/powerpoint/2010/main" val="1107192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A6D1D58-4F20-58BD-BB9E-40216EF3E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2240"/>
            <a:ext cx="12192000" cy="164592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502C976-6B20-578D-73AD-8502C163630C}"/>
              </a:ext>
            </a:extLst>
          </p:cNvPr>
          <p:cNvSpPr/>
          <p:nvPr/>
        </p:nvSpPr>
        <p:spPr>
          <a:xfrm>
            <a:off x="299778" y="645153"/>
            <a:ext cx="1106672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Negociación para el Comercio Internacional. Peña Andrés Cristina. Editorial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Alfaomega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Colombiana. Bogotá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Internacional un enfoque práctico. Teoría, casos y talleres. Harold Silva Guerra. Ediciones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Alfaomega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Bogota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Internacional. Teoría y 50 Casos.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Hyun-Sook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Lee Kim.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Cengage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Editores. México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Internacional.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Cateora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Phillip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R. -   Graham, John L. –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Gilly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Mary  C. Editorial McGraw-Hill. México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Dirección De Empresas Internacionales. Pla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Barber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J.; León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Darder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 Pearson Educación, S.A., Madrid, 2004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Negocios Internacionales. Competencia en el mercado global. Charles W.L. Hill. McGraw-Hill/Interamericana Editores. 2011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Comercio y marketing internacional.  Lerma Kirchner, Alejandro Eugenio y Enrique Márquez Castro. Cuarta edición.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Cengage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Editores, 2010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internacional.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Czinkota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Michael R. e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Ilkka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Ronkainen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8a. edición.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Cengage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Editores. 2008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Negocios Globales.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Mike W. Tercera edición.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Cengage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s-ES" sz="185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Learning</a:t>
            </a:r>
            <a:r>
              <a:rPr kumimoji="0" lang="es-ES" sz="185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Editores, 2018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B74797F-4284-0FD0-2935-05FEC8C6AABF}"/>
              </a:ext>
            </a:extLst>
          </p:cNvPr>
          <p:cNvSpPr txBox="1"/>
          <p:nvPr/>
        </p:nvSpPr>
        <p:spPr>
          <a:xfrm>
            <a:off x="439479" y="11522"/>
            <a:ext cx="958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Bibliografía Básica y Complementaria:</a:t>
            </a:r>
          </a:p>
        </p:txBody>
      </p:sp>
    </p:spTree>
    <p:extLst>
      <p:ext uri="{BB962C8B-B14F-4D97-AF65-F5344CB8AC3E}">
        <p14:creationId xmlns:p14="http://schemas.microsoft.com/office/powerpoint/2010/main" val="3933474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E7DCB-AF04-C492-29A7-184E715B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9D2C9AA-FC96-A907-A67F-D03E61012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2240"/>
            <a:ext cx="12192000" cy="164592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50BF5C6-4D43-9D00-EACE-AF0331F4A023}"/>
              </a:ext>
            </a:extLst>
          </p:cNvPr>
          <p:cNvSpPr txBox="1"/>
          <p:nvPr/>
        </p:nvSpPr>
        <p:spPr>
          <a:xfrm>
            <a:off x="262070" y="233670"/>
            <a:ext cx="10113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Reglas de Convivencia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BF6C770-5808-AD6E-9608-38C8D816DF76}"/>
              </a:ext>
            </a:extLst>
          </p:cNvPr>
          <p:cNvSpPr/>
          <p:nvPr/>
        </p:nvSpPr>
        <p:spPr>
          <a:xfrm>
            <a:off x="262069" y="1101623"/>
            <a:ext cx="10989511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Inicio de Clase: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7:15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No ingerir alimentos en clase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Uso restringido de Celulares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Respeto por las opiniones de sus compañeras y compañeros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La No presentación de actividades evaluativas sin la debida excusa tendrá como consecuencia una nota de Cero (0).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_tradnl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Se respetará el conducto regular para el manejo de comentarios, objeciones, quejas o reclamos siendo el docente el primero en conocer la situación y darle el trámite correspondiente.</a:t>
            </a:r>
          </a:p>
        </p:txBody>
      </p:sp>
    </p:spTree>
    <p:extLst>
      <p:ext uri="{BB962C8B-B14F-4D97-AF65-F5344CB8AC3E}">
        <p14:creationId xmlns:p14="http://schemas.microsoft.com/office/powerpoint/2010/main" val="3435932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6734F-12BF-0704-8BF0-10443219E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B644500-5BEE-7D3E-FE77-7AE198C25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2240"/>
            <a:ext cx="12192000" cy="164592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EBDB52B-6E19-F747-1F08-434960E8A727}"/>
              </a:ext>
            </a:extLst>
          </p:cNvPr>
          <p:cNvSpPr txBox="1"/>
          <p:nvPr/>
        </p:nvSpPr>
        <p:spPr>
          <a:xfrm>
            <a:off x="262070" y="233670"/>
            <a:ext cx="10113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Reglas de Convivencia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Guía de Uso de IA</a:t>
            </a:r>
            <a:endParaRPr kumimoji="0" lang="es-ES_tradnl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5E2248-AD17-4DCA-947B-00E86FE292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25" r="29552" b="4721"/>
          <a:stretch>
            <a:fillRect/>
          </a:stretch>
        </p:blipFill>
        <p:spPr>
          <a:xfrm>
            <a:off x="31900" y="1422400"/>
            <a:ext cx="2497016" cy="437086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93E4D5F-F60A-C27E-D381-F57E0F24299E}"/>
              </a:ext>
            </a:extLst>
          </p:cNvPr>
          <p:cNvSpPr txBox="1"/>
          <p:nvPr/>
        </p:nvSpPr>
        <p:spPr>
          <a:xfrm>
            <a:off x="2679406" y="1695944"/>
            <a:ext cx="9169694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Uso No Permitido - Zona de pensamiento 100% humano.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 estas actividades, el uso de IA está estrictamente prohibido para garantizar la evaluación de competencias directas.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Ejemplos de aplicación: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Pruebas de conocimiento (tipo Saber Pro), talleres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Uso Parcial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Pueden utilizar la IA como un "copiloto", pero el núcleo del trabajo, el análisis y las conclusiones deben ser de tu autoría. Todo uso de IA en esta fase debe ser declarado.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Ejemplos de aplicación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Lluvia de ideas, estructuración de esquemas para proyectos (ABP), apoyo en la traducción de textos técnicos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Uso Libre como Apoyo.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Eres libre de interactuar con herramientas de IA para potenciar tu productividad y expandir tus capacidades de búsqueda.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Ejemplos de aplicación:</a:t>
            </a:r>
            <a:r>
              <a: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Búsqueda rápida de conceptos o simulaciones de escenarios para entender el comportamiento de variables macroeconómicas</a:t>
            </a:r>
          </a:p>
        </p:txBody>
      </p:sp>
    </p:spTree>
    <p:extLst>
      <p:ext uri="{BB962C8B-B14F-4D97-AF65-F5344CB8AC3E}">
        <p14:creationId xmlns:p14="http://schemas.microsoft.com/office/powerpoint/2010/main" val="1178624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E4E3B-9DD6-14E7-AEA7-E2BEE52B8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22E7EC19-F024-6870-C88E-0B95275A2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2240"/>
            <a:ext cx="12192000" cy="164592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C65F6D0-B43C-28E9-5FCE-B12CF7CD0D0E}"/>
              </a:ext>
            </a:extLst>
          </p:cNvPr>
          <p:cNvSpPr txBox="1"/>
          <p:nvPr/>
        </p:nvSpPr>
        <p:spPr>
          <a:xfrm>
            <a:off x="262070" y="182870"/>
            <a:ext cx="1011302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Reglas de Convivencia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Guía de Uso de 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Escala de Calificación por Originalidad en Entregables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E7A7102-EB2E-00CD-9E37-88313B012040}"/>
              </a:ext>
            </a:extLst>
          </p:cNvPr>
          <p:cNvSpPr txBox="1"/>
          <p:nvPr/>
        </p:nvSpPr>
        <p:spPr>
          <a:xfrm>
            <a:off x="262070" y="1672243"/>
            <a:ext cx="10944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 se detecta el uso de IA en la generación de textos, la nota máxima del entregable será penalizada según el porcentaje de contenido generado artificialmente, aplicando la siguiente escala:</a:t>
            </a:r>
          </a:p>
        </p:txBody>
      </p: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AD000071-CC3F-4E7F-8653-B66940BF2C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906923"/>
              </p:ext>
            </p:extLst>
          </p:nvPr>
        </p:nvGraphicFramePr>
        <p:xfrm>
          <a:off x="365996" y="2360409"/>
          <a:ext cx="11457704" cy="2894978"/>
        </p:xfrm>
        <a:graphic>
          <a:graphicData uri="http://schemas.openxmlformats.org/drawingml/2006/table">
            <a:tbl>
              <a:tblPr/>
              <a:tblGrid>
                <a:gridCol w="1887562">
                  <a:extLst>
                    <a:ext uri="{9D8B030D-6E8A-4147-A177-3AD203B41FA5}">
                      <a16:colId xmlns:a16="http://schemas.microsoft.com/office/drawing/2014/main" val="109572345"/>
                    </a:ext>
                  </a:extLst>
                </a:gridCol>
                <a:gridCol w="1741102">
                  <a:extLst>
                    <a:ext uri="{9D8B030D-6E8A-4147-A177-3AD203B41FA5}">
                      <a16:colId xmlns:a16="http://schemas.microsoft.com/office/drawing/2014/main" val="1519454129"/>
                    </a:ext>
                  </a:extLst>
                </a:gridCol>
                <a:gridCol w="7829040">
                  <a:extLst>
                    <a:ext uri="{9D8B030D-6E8A-4147-A177-3AD203B41FA5}">
                      <a16:colId xmlns:a16="http://schemas.microsoft.com/office/drawing/2014/main" val="2992298905"/>
                    </a:ext>
                  </a:extLst>
                </a:gridCol>
              </a:tblGrid>
              <a:tr h="57033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>
                          <a:solidFill>
                            <a:schemeClr val="bg1"/>
                          </a:solidFill>
                        </a:rPr>
                        <a:t>Porcentaje de IA Detectado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09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>
                          <a:solidFill>
                            <a:schemeClr val="bg1"/>
                          </a:solidFill>
                        </a:rPr>
                        <a:t>Calificación Máxima Posible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09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>
                          <a:solidFill>
                            <a:schemeClr val="bg1"/>
                          </a:solidFill>
                        </a:rPr>
                        <a:t>Nivel de Impacto en el Trabajo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50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509149"/>
                  </a:ext>
                </a:extLst>
              </a:tr>
              <a:tr h="45423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0% - 30%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5,0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1700" b="1" dirty="0"/>
                        <a:t>Óptimo:</a:t>
                      </a:r>
                      <a:r>
                        <a:rPr lang="es-CO" sz="1700" dirty="0"/>
                        <a:t> Uso natural de herramientas de corrección o estructuración leve.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891263"/>
                  </a:ext>
                </a:extLst>
              </a:tr>
              <a:tr h="38447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31% - 45%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4,6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1700" b="1" dirty="0"/>
                        <a:t>Leve:</a:t>
                      </a:r>
                      <a:r>
                        <a:rPr lang="es-CO" sz="1700" dirty="0"/>
                        <a:t> Delegación parcial de la redacción en párrafos descriptivos.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923972"/>
                  </a:ext>
                </a:extLst>
              </a:tr>
              <a:tr h="4977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46% - 60%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4,2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1700" b="1" dirty="0"/>
                        <a:t>Moderado:</a:t>
                      </a:r>
                      <a:r>
                        <a:rPr lang="es-CO" sz="1700" dirty="0"/>
                        <a:t> Uso evidente de IA para desarrollar secciones completas del documento.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473727"/>
                  </a:ext>
                </a:extLst>
              </a:tr>
              <a:tr h="4267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/>
                        <a:t>61% - 80%</a:t>
                      </a:r>
                      <a:endParaRPr lang="es-CO" sz="170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3,8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1700" b="1" dirty="0"/>
                        <a:t>Crítico:</a:t>
                      </a:r>
                      <a:r>
                        <a:rPr lang="es-CO" sz="1700" dirty="0"/>
                        <a:t> La mayor parte del análisis y contenido teórico fue generado por IA.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444332"/>
                  </a:ext>
                </a:extLst>
              </a:tr>
              <a:tr h="5283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/>
                        <a:t>81% - 100%</a:t>
                      </a:r>
                      <a:endParaRPr lang="es-CO" sz="170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CO" sz="1700" b="1" dirty="0"/>
                        <a:t>3,5</a:t>
                      </a:r>
                      <a:endParaRPr lang="es-CO" sz="1700" dirty="0"/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O" sz="1700" b="1" dirty="0"/>
                        <a:t>Inaceptable:</a:t>
                      </a:r>
                      <a:r>
                        <a:rPr lang="es-CO" sz="1700" dirty="0"/>
                        <a:t> El entregable carece de autoría humana y pensamiento crítico propio.</a:t>
                      </a:r>
                    </a:p>
                  </a:txBody>
                  <a:tcPr marL="85320" marR="85320" marT="42660" marB="4266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814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40922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36365-D1F0-748F-56A8-23C346BFE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CB981E3-BD79-210B-3199-3E5B9EC8C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4780"/>
            <a:ext cx="12192000" cy="164592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152326-0F51-C512-B56D-86EEF3622E57}"/>
              </a:ext>
            </a:extLst>
          </p:cNvPr>
          <p:cNvSpPr txBox="1"/>
          <p:nvPr/>
        </p:nvSpPr>
        <p:spPr>
          <a:xfrm>
            <a:off x="541974" y="207455"/>
            <a:ext cx="9590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Programación temática - FOA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F870286-8E68-4D6C-4AA8-D52807587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040" y="1082040"/>
            <a:ext cx="4693920" cy="469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46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C14EB-2F86-FFE1-1317-7460DDC7D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960D67B-6BE9-98BD-D7E7-766369A3B918}"/>
              </a:ext>
            </a:extLst>
          </p:cNvPr>
          <p:cNvSpPr txBox="1"/>
          <p:nvPr/>
        </p:nvSpPr>
        <p:spPr>
          <a:xfrm>
            <a:off x="541974" y="207455"/>
            <a:ext cx="9590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Acuerdo Pedagógico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F71BEE-4118-9093-EF32-9232A9807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4780"/>
            <a:ext cx="12192000" cy="164592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606029-FAD3-2C1F-3419-69603EBE8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035" y="915341"/>
            <a:ext cx="4773930" cy="4773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517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A5297-DF8C-0721-171B-EA07E1A8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EC2245D-2EE5-1CA4-62E1-E5E7B82BD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24780"/>
            <a:ext cx="12192000" cy="164592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1A8E830-7EF6-47B1-BA07-B9525A470DE7}"/>
              </a:ext>
            </a:extLst>
          </p:cNvPr>
          <p:cNvSpPr txBox="1"/>
          <p:nvPr/>
        </p:nvSpPr>
        <p:spPr>
          <a:xfrm>
            <a:off x="438967" y="318613"/>
            <a:ext cx="10063933" cy="730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lang="es-MX" sz="32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 1. Investigación sobre Globalización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47AA684-1C50-C7EA-F2A8-98539FD2E3D2}"/>
              </a:ext>
            </a:extLst>
          </p:cNvPr>
          <p:cNvSpPr txBox="1"/>
          <p:nvPr/>
        </p:nvSpPr>
        <p:spPr>
          <a:xfrm>
            <a:off x="438967" y="1420758"/>
            <a:ext cx="6611600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Actividad Grupal: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Equipos de trabajo de máximo 4 integrantes 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Entregable: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documento a mano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(hoja ministro) con el desarrollo de todos los puntos solicitado.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Fecha de Entrega: 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viernes 21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agosto </a:t>
            </a:r>
            <a:r>
              <a:rPr lang="es-MX" sz="2400" b="1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:00 AM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rgbClr val="00B0F0"/>
              </a:buClr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Conceptos a Investigar: 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Globalización, Desglobalización, </a:t>
            </a:r>
            <a:r>
              <a:rPr kumimoji="0" lang="es-MX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Slowbalization</a:t>
            </a: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Fragmentación Geoeconómica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8EECD20-A4C5-0766-8E80-6275D810E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140" y="1148080"/>
            <a:ext cx="4076700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550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71077-F99F-088D-EEC7-547F78B87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75440690-1DDC-D243-D0ED-9C3C61AC697D}"/>
              </a:ext>
            </a:extLst>
          </p:cNvPr>
          <p:cNvSpPr txBox="1"/>
          <p:nvPr/>
        </p:nvSpPr>
        <p:spPr>
          <a:xfrm>
            <a:off x="519464" y="165618"/>
            <a:ext cx="10113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50800" dist="50800" dir="5400000" algn="ctr" rotWithShape="0">
                    <a:prstClr val="white">
                      <a:lumMod val="85000"/>
                    </a:prstClr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Comunicación con el Profe Lemus: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8854886-C805-CC4C-212D-98FABA5F9C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7" t="10732" b="8387"/>
          <a:stretch>
            <a:fillRect/>
          </a:stretch>
        </p:blipFill>
        <p:spPr>
          <a:xfrm>
            <a:off x="0" y="5346949"/>
            <a:ext cx="12192000" cy="151105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817EF28-444A-1024-0A68-AFD607381ED2}"/>
              </a:ext>
            </a:extLst>
          </p:cNvPr>
          <p:cNvSpPr/>
          <p:nvPr/>
        </p:nvSpPr>
        <p:spPr>
          <a:xfrm>
            <a:off x="2408953" y="1643594"/>
            <a:ext cx="608876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alemus@udenar.edu.co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6" descr="Nuevos detalles de la versión WhatsApp para iPad">
            <a:extLst>
              <a:ext uri="{FF2B5EF4-FFF2-40B4-BE49-F238E27FC236}">
                <a16:creationId xmlns:a16="http://schemas.microsoft.com/office/drawing/2014/main" id="{37E1AEAE-0B16-92ED-3238-77CF3A441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3" r="19545"/>
          <a:stretch/>
        </p:blipFill>
        <p:spPr bwMode="auto">
          <a:xfrm>
            <a:off x="409220" y="3205673"/>
            <a:ext cx="1999733" cy="194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66ABFC8-5DF3-B161-AA21-1773F354E017}"/>
              </a:ext>
            </a:extLst>
          </p:cNvPr>
          <p:cNvSpPr/>
          <p:nvPr/>
        </p:nvSpPr>
        <p:spPr>
          <a:xfrm>
            <a:off x="2408953" y="3786804"/>
            <a:ext cx="5366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3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313 8709050</a:t>
            </a: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Modelo 3D 9" descr="Correo electrónico">
                <a:extLst>
                  <a:ext uri="{FF2B5EF4-FFF2-40B4-BE49-F238E27FC236}">
                    <a16:creationId xmlns:a16="http://schemas.microsoft.com/office/drawing/2014/main" id="{72E17A05-CFD9-C53B-9AB0-C30B9905D19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60145033"/>
                  </p:ext>
                </p:extLst>
              </p:nvPr>
            </p:nvGraphicFramePr>
            <p:xfrm>
              <a:off x="554132" y="952842"/>
              <a:ext cx="2149311" cy="2227826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149311" cy="2227826"/>
                    </a:xfrm>
                    <a:prstGeom prst="rect">
                      <a:avLst/>
                    </a:prstGeom>
                  </am3d:spPr>
                  <am3d:camera>
                    <am3d:pos x="0" y="0" z="6043734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243480" d="1000000"/>
                    <am3d:preTrans dx="1429321" dy="-13682864" dz="299478"/>
                    <am3d:scale>
                      <am3d:sx n="1000000" d="1000000"/>
                      <am3d:sy n="1000000" d="1000000"/>
                      <am3d:sz n="1000000" d="1000000"/>
                    </am3d:scale>
                    <am3d:rot ax="1479915" ay="2139220" az="899071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10197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Modelo 3D 9" descr="Correo electrónico">
                <a:extLst>
                  <a:ext uri="{FF2B5EF4-FFF2-40B4-BE49-F238E27FC236}">
                    <a16:creationId xmlns:a16="http://schemas.microsoft.com/office/drawing/2014/main" id="{72E17A05-CFD9-C53B-9AB0-C30B9905D19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132" y="952842"/>
                <a:ext cx="2149311" cy="2227826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Imagen 4">
            <a:extLst>
              <a:ext uri="{FF2B5EF4-FFF2-40B4-BE49-F238E27FC236}">
                <a16:creationId xmlns:a16="http://schemas.microsoft.com/office/drawing/2014/main" id="{09898E78-E15E-C3BD-9C70-96DA38D5FA1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774" t="15436" r="6566"/>
          <a:stretch>
            <a:fillRect/>
          </a:stretch>
        </p:blipFill>
        <p:spPr>
          <a:xfrm>
            <a:off x="7750056" y="1047153"/>
            <a:ext cx="3497581" cy="429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360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1446</Words>
  <Application>Microsoft Office PowerPoint</Application>
  <PresentationFormat>Panorámica</PresentationFormat>
  <Paragraphs>163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Letra del sistema regular</vt:lpstr>
      <vt:lpstr>Tahoma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Alvaro Lemus Casadiego</dc:creator>
  <cp:lastModifiedBy>Alvaro Lemus</cp:lastModifiedBy>
  <cp:revision>16</cp:revision>
  <dcterms:created xsi:type="dcterms:W3CDTF">2020-10-04T20:58:40Z</dcterms:created>
  <dcterms:modified xsi:type="dcterms:W3CDTF">2026-08-13T12:40:41Z</dcterms:modified>
</cp:coreProperties>
</file>