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7"/>
  </p:notesMasterIdLst>
  <p:sldIdLst>
    <p:sldId id="309" r:id="rId3"/>
    <p:sldId id="297" r:id="rId4"/>
    <p:sldId id="300" r:id="rId5"/>
    <p:sldId id="299" r:id="rId6"/>
    <p:sldId id="259" r:id="rId7"/>
    <p:sldId id="310" r:id="rId8"/>
    <p:sldId id="315" r:id="rId9"/>
    <p:sldId id="316" r:id="rId10"/>
    <p:sldId id="317" r:id="rId11"/>
    <p:sldId id="314" r:id="rId12"/>
    <p:sldId id="318" r:id="rId13"/>
    <p:sldId id="331" r:id="rId14"/>
    <p:sldId id="312" r:id="rId15"/>
    <p:sldId id="313" r:id="rId16"/>
    <p:sldId id="319" r:id="rId17"/>
    <p:sldId id="332" r:id="rId18"/>
    <p:sldId id="333" r:id="rId19"/>
    <p:sldId id="321" r:id="rId20"/>
    <p:sldId id="326" r:id="rId21"/>
    <p:sldId id="334" r:id="rId22"/>
    <p:sldId id="335" r:id="rId23"/>
    <p:sldId id="337" r:id="rId24"/>
    <p:sldId id="336" r:id="rId25"/>
    <p:sldId id="338" r:id="rId26"/>
    <p:sldId id="328" r:id="rId27"/>
    <p:sldId id="329" r:id="rId28"/>
    <p:sldId id="325" r:id="rId29"/>
    <p:sldId id="330" r:id="rId30"/>
    <p:sldId id="264" r:id="rId31"/>
    <p:sldId id="265" r:id="rId32"/>
    <p:sldId id="266" r:id="rId33"/>
    <p:sldId id="267" r:id="rId34"/>
    <p:sldId id="303" r:id="rId35"/>
    <p:sldId id="268" r:id="rId36"/>
    <p:sldId id="271" r:id="rId37"/>
    <p:sldId id="305" r:id="rId38"/>
    <p:sldId id="306" r:id="rId39"/>
    <p:sldId id="308" r:id="rId40"/>
    <p:sldId id="307" r:id="rId41"/>
    <p:sldId id="272" r:id="rId42"/>
    <p:sldId id="275" r:id="rId43"/>
    <p:sldId id="276" r:id="rId44"/>
    <p:sldId id="277" r:id="rId45"/>
    <p:sldId id="278" r:id="rId46"/>
  </p:sldIdLst>
  <p:sldSz cx="12192000" cy="6858000"/>
  <p:notesSz cx="6858000" cy="9144000"/>
  <p:embeddedFontLst>
    <p:embeddedFont>
      <p:font typeface="Tahoma" panose="020B0604030504040204" pitchFamily="3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7/xmvvoAG6r0bR7YynUazfzEa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FA901-BCFF-9F49-8A95-F9E2CDCE0F3E}" v="1" dt="2024-08-14T15:11:20.196"/>
  </p1510:revLst>
</p1510:revInfo>
</file>

<file path=ppt/tableStyles.xml><?xml version="1.0" encoding="utf-8"?>
<a:tblStyleLst xmlns:a="http://schemas.openxmlformats.org/drawingml/2006/main" def="{B318FC81-B71C-4E1B-B5E9-194D57024F42}">
  <a:tblStyle styleId="{B318FC81-B71C-4E1B-B5E9-194D57024F4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CABD25-6574-4207-BCFF-7CDBC172298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3"/>
    <p:restoredTop sz="94027"/>
  </p:normalViewPr>
  <p:slideViewPr>
    <p:cSldViewPr snapToGrid="0">
      <p:cViewPr varScale="1">
        <p:scale>
          <a:sx n="42" d="100"/>
          <a:sy n="42" d="100"/>
        </p:scale>
        <p:origin x="208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o Lemus" userId="40cb15bc8943c8ba" providerId="LiveId" clId="{C17FA901-BCFF-9F49-8A95-F9E2CDCE0F3E}"/>
    <pc:docChg chg="addSld delSld modSld">
      <pc:chgData name="Alvaro Lemus" userId="40cb15bc8943c8ba" providerId="LiveId" clId="{C17FA901-BCFF-9F49-8A95-F9E2CDCE0F3E}" dt="2024-08-14T15:11:20.195" v="142"/>
      <pc:docMkLst>
        <pc:docMk/>
      </pc:docMkLst>
      <pc:sldChg chg="addSp modSp">
        <pc:chgData name="Alvaro Lemus" userId="40cb15bc8943c8ba" providerId="LiveId" clId="{C17FA901-BCFF-9F49-8A95-F9E2CDCE0F3E}" dt="2024-08-14T15:11:20.195" v="142"/>
        <pc:sldMkLst>
          <pc:docMk/>
          <pc:sldMk cId="1941239030" sldId="309"/>
        </pc:sldMkLst>
        <pc:picChg chg="add mod">
          <ac:chgData name="Alvaro Lemus" userId="40cb15bc8943c8ba" providerId="LiveId" clId="{C17FA901-BCFF-9F49-8A95-F9E2CDCE0F3E}" dt="2024-08-14T15:11:20.195" v="142"/>
          <ac:picMkLst>
            <pc:docMk/>
            <pc:sldMk cId="1941239030" sldId="309"/>
            <ac:picMk id="3" creationId="{E983E6D1-0E40-962A-77B1-B783E1C3628E}"/>
          </ac:picMkLst>
        </pc:picChg>
      </pc:sldChg>
      <pc:sldChg chg="del">
        <pc:chgData name="Alvaro Lemus" userId="40cb15bc8943c8ba" providerId="LiveId" clId="{C17FA901-BCFF-9F49-8A95-F9E2CDCE0F3E}" dt="2024-08-09T03:19:03.476" v="0" actId="2696"/>
        <pc:sldMkLst>
          <pc:docMk/>
          <pc:sldMk cId="1375873551" sldId="327"/>
        </pc:sldMkLst>
      </pc:sldChg>
      <pc:sldChg chg="add">
        <pc:chgData name="Alvaro Lemus" userId="40cb15bc8943c8ba" providerId="LiveId" clId="{C17FA901-BCFF-9F49-8A95-F9E2CDCE0F3E}" dt="2024-08-09T03:19:06.514" v="1"/>
        <pc:sldMkLst>
          <pc:docMk/>
          <pc:sldMk cId="2724525643" sldId="334"/>
        </pc:sldMkLst>
      </pc:sldChg>
      <pc:sldChg chg="add">
        <pc:chgData name="Alvaro Lemus" userId="40cb15bc8943c8ba" providerId="LiveId" clId="{C17FA901-BCFF-9F49-8A95-F9E2CDCE0F3E}" dt="2024-08-09T03:19:06.514" v="1"/>
        <pc:sldMkLst>
          <pc:docMk/>
          <pc:sldMk cId="3846669397" sldId="335"/>
        </pc:sldMkLst>
      </pc:sldChg>
      <pc:sldChg chg="add">
        <pc:chgData name="Alvaro Lemus" userId="40cb15bc8943c8ba" providerId="LiveId" clId="{C17FA901-BCFF-9F49-8A95-F9E2CDCE0F3E}" dt="2024-08-09T03:19:06.514" v="1"/>
        <pc:sldMkLst>
          <pc:docMk/>
          <pc:sldMk cId="175818731" sldId="336"/>
        </pc:sldMkLst>
      </pc:sldChg>
      <pc:sldChg chg="add">
        <pc:chgData name="Alvaro Lemus" userId="40cb15bc8943c8ba" providerId="LiveId" clId="{C17FA901-BCFF-9F49-8A95-F9E2CDCE0F3E}" dt="2024-08-09T03:19:06.514" v="1"/>
        <pc:sldMkLst>
          <pc:docMk/>
          <pc:sldMk cId="3006027922" sldId="337"/>
        </pc:sldMkLst>
      </pc:sldChg>
      <pc:sldChg chg="modSp add mod">
        <pc:chgData name="Alvaro Lemus" userId="40cb15bc8943c8ba" providerId="LiveId" clId="{C17FA901-BCFF-9F49-8A95-F9E2CDCE0F3E}" dt="2024-08-09T03:21:44.397" v="141" actId="1076"/>
        <pc:sldMkLst>
          <pc:docMk/>
          <pc:sldMk cId="3497110431" sldId="338"/>
        </pc:sldMkLst>
        <pc:spChg chg="mod">
          <ac:chgData name="Alvaro Lemus" userId="40cb15bc8943c8ba" providerId="LiveId" clId="{C17FA901-BCFF-9F49-8A95-F9E2CDCE0F3E}" dt="2024-08-09T03:21:44.397" v="141" actId="1076"/>
          <ac:spMkLst>
            <pc:docMk/>
            <pc:sldMk cId="3497110431" sldId="338"/>
            <ac:spMk id="3" creationId="{5F7851AA-853B-076F-963B-C467CE3D6CC2}"/>
          </ac:spMkLst>
        </pc:spChg>
      </pc:sldChg>
    </pc:docChg>
  </pc:docChgLst>
  <pc:docChgLst>
    <pc:chgData name="Alvaro Lemus" userId="40cb15bc8943c8ba" providerId="LiveId" clId="{1AE17FB5-7C78-4D00-8939-8761802F83C1}"/>
    <pc:docChg chg="modSld">
      <pc:chgData name="Alvaro Lemus" userId="40cb15bc8943c8ba" providerId="LiveId" clId="{1AE17FB5-7C78-4D00-8939-8761802F83C1}" dt="2024-08-14T14:21:39.788" v="66" actId="20577"/>
      <pc:docMkLst>
        <pc:docMk/>
      </pc:docMkLst>
      <pc:sldChg chg="modSp mod">
        <pc:chgData name="Alvaro Lemus" userId="40cb15bc8943c8ba" providerId="LiveId" clId="{1AE17FB5-7C78-4D00-8939-8761802F83C1}" dt="2024-08-14T14:20:47.428" v="55" actId="108"/>
        <pc:sldMkLst>
          <pc:docMk/>
          <pc:sldMk cId="1377579801" sldId="310"/>
        </pc:sldMkLst>
        <pc:spChg chg="mod">
          <ac:chgData name="Alvaro Lemus" userId="40cb15bc8943c8ba" providerId="LiveId" clId="{1AE17FB5-7C78-4D00-8939-8761802F83C1}" dt="2024-08-14T14:20:47.428" v="55" actId="108"/>
          <ac:spMkLst>
            <pc:docMk/>
            <pc:sldMk cId="1377579801" sldId="310"/>
            <ac:spMk id="4" creationId="{AE4A8EEE-D7A5-8C08-5761-0D5DA9504CCF}"/>
          </ac:spMkLst>
        </pc:spChg>
      </pc:sldChg>
      <pc:sldChg chg="modSp mod">
        <pc:chgData name="Alvaro Lemus" userId="40cb15bc8943c8ba" providerId="LiveId" clId="{1AE17FB5-7C78-4D00-8939-8761802F83C1}" dt="2024-08-14T14:21:39.788" v="66" actId="20577"/>
        <pc:sldMkLst>
          <pc:docMk/>
          <pc:sldMk cId="2921525112" sldId="326"/>
        </pc:sldMkLst>
        <pc:spChg chg="mod">
          <ac:chgData name="Alvaro Lemus" userId="40cb15bc8943c8ba" providerId="LiveId" clId="{1AE17FB5-7C78-4D00-8939-8761802F83C1}" dt="2024-08-14T14:21:39.788" v="66" actId="20577"/>
          <ac:spMkLst>
            <pc:docMk/>
            <pc:sldMk cId="2921525112" sldId="326"/>
            <ac:spMk id="3" creationId="{5F7851AA-853B-076F-963B-C467CE3D6CC2}"/>
          </ac:spMkLst>
        </pc:spChg>
      </pc:sldChg>
      <pc:sldChg chg="modSp mod">
        <pc:chgData name="Alvaro Lemus" userId="40cb15bc8943c8ba" providerId="LiveId" clId="{1AE17FB5-7C78-4D00-8939-8761802F83C1}" dt="2024-08-13T17:34:10.419" v="7" actId="20577"/>
        <pc:sldMkLst>
          <pc:docMk/>
          <pc:sldMk cId="2724525643" sldId="334"/>
        </pc:sldMkLst>
        <pc:spChg chg="mod">
          <ac:chgData name="Alvaro Lemus" userId="40cb15bc8943c8ba" providerId="LiveId" clId="{1AE17FB5-7C78-4D00-8939-8761802F83C1}" dt="2024-08-13T17:34:10.419" v="7" actId="20577"/>
          <ac:spMkLst>
            <pc:docMk/>
            <pc:sldMk cId="2724525643" sldId="334"/>
            <ac:spMk id="3" creationId="{5F7851AA-853B-076F-963B-C467CE3D6C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6608E92E-5A7E-C875-7A60-B10971189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>
            <a:extLst>
              <a:ext uri="{FF2B5EF4-FFF2-40B4-BE49-F238E27FC236}">
                <a16:creationId xmlns:a16="http://schemas.microsoft.com/office/drawing/2014/main" id="{31C0C307-D277-4A88-B77E-5A7D88EA05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>
            <a:extLst>
              <a:ext uri="{FF2B5EF4-FFF2-40B4-BE49-F238E27FC236}">
                <a16:creationId xmlns:a16="http://schemas.microsoft.com/office/drawing/2014/main" id="{AB201099-454E-D8F7-1CCD-8DA99C0B9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60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D26EAE45-CB60-8D83-A0D8-31117A9B4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>
            <a:extLst>
              <a:ext uri="{FF2B5EF4-FFF2-40B4-BE49-F238E27FC236}">
                <a16:creationId xmlns:a16="http://schemas.microsoft.com/office/drawing/2014/main" id="{2F249A1B-F375-712B-E551-6AD989E71F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>
            <a:extLst>
              <a:ext uri="{FF2B5EF4-FFF2-40B4-BE49-F238E27FC236}">
                <a16:creationId xmlns:a16="http://schemas.microsoft.com/office/drawing/2014/main" id="{DCEE3E6D-6A3C-10F2-A9E8-F256DE60B4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24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41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16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BAD45564-E070-4A0F-FEED-3C642A47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>
            <a:extLst>
              <a:ext uri="{FF2B5EF4-FFF2-40B4-BE49-F238E27FC236}">
                <a16:creationId xmlns:a16="http://schemas.microsoft.com/office/drawing/2014/main" id="{978857D3-20E5-57A8-D00A-0D811A85AD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>
            <a:extLst>
              <a:ext uri="{FF2B5EF4-FFF2-40B4-BE49-F238E27FC236}">
                <a16:creationId xmlns:a16="http://schemas.microsoft.com/office/drawing/2014/main" id="{11B0CD83-7AE5-4001-CB17-7E05EBACDB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58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0926C88C-182B-E4BB-6136-FB55DDC5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>
            <a:extLst>
              <a:ext uri="{FF2B5EF4-FFF2-40B4-BE49-F238E27FC236}">
                <a16:creationId xmlns:a16="http://schemas.microsoft.com/office/drawing/2014/main" id="{657A50FF-412A-6689-CC74-A74709537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>
            <a:extLst>
              <a:ext uri="{FF2B5EF4-FFF2-40B4-BE49-F238E27FC236}">
                <a16:creationId xmlns:a16="http://schemas.microsoft.com/office/drawing/2014/main" id="{FEBC1979-F6DC-7BB3-2FB0-7F1A2A6B59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06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F93F4-2D08-C0DD-7985-F8AD189B2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9A7016-0115-7E1E-7B91-859F11187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924A40-EC15-D1BC-60E6-E8259ABE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25A92-D09C-EA50-C8A6-8C48D6FB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4A237-BCFA-B334-41B9-1A427694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16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F4CFF-37C4-2C02-2F98-994A7A4D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8D5D7-FB34-9FA3-E40C-FC0A791CE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469461-EB60-8E2A-A37A-971DF9CF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723AFF-1ED2-A2BC-731B-7E123100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C2B21-4F3A-DE42-7918-7BB81E58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714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382DB-CE38-EE09-275C-C05AEFC7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C7DC05-EB3A-5C50-31EE-4F7ED4543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8DCCA-9258-4D91-9E20-6C2F6EB6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C0BE6-23DC-8CEE-27A8-0FB74C2E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A38FB-8A5E-11EE-F431-6774975D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192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88FC8-456D-1681-D7F4-3A5FE9FF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217606-C75C-B071-3F4E-7EB953A73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CEF5E-2AF6-7818-33CC-14B68CCDB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51A51B-5B88-4D49-AA74-511CC796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5CFE9A-0E77-8B0F-4A1C-C3759FD4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C92A9-C7FC-CA5F-64BE-BA6C7722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295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E7423-49A1-D8F0-C7CE-CFF1357B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595480-86A9-CAB6-F429-5AA0684C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635679-11F8-695E-865B-86E5CA5D4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F07AAE-6267-DC50-B9B4-AFC84BB0E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E1324C-42FB-7EAF-EA09-98784A080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EC4FFD-3368-0602-74A2-BA0FB8FC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23EF35-C5E7-01BF-9051-C883A4AE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9655AB-23F6-D9B4-2C5B-AEBC5664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510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464B7-4356-9118-5ADA-FC97ED31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EEEA6-D4CD-FE11-C0DE-E77467B1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241233-8A8C-F790-8340-20FD4DC6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C0C09C-FA0E-8876-171B-EF007C94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26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C34976-770B-ADEE-D20B-6AE1F083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CF050A-FA11-8AEE-164E-D4C37770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0B300E-FC33-BAF1-E666-607A5D68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DCF903-DC7E-1BF0-EF53-99B345E5F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2685"/>
          <a:stretch/>
        </p:blipFill>
        <p:spPr>
          <a:xfrm>
            <a:off x="0" y="6356350"/>
            <a:ext cx="12192000" cy="5016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5B48B8-DA2A-D4D9-E679-D77F301932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1545" t="2365" r="3676" b="1"/>
          <a:stretch/>
        </p:blipFill>
        <p:spPr>
          <a:xfrm flipH="1">
            <a:off x="0" y="-1"/>
            <a:ext cx="1435855" cy="35006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2181E8-3B25-FFEE-E745-06149C51B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1545" t="2365" r="3676" b="1"/>
          <a:stretch/>
        </p:blipFill>
        <p:spPr>
          <a:xfrm flipV="1">
            <a:off x="10756145" y="-1"/>
            <a:ext cx="1435855" cy="44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9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29A9D-F6CA-2156-C29B-CE9A7112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7A9EA-5A07-3E12-9E6B-5BE9FBF42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401EE0-CC6C-09F3-B982-F719AD2E4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A05A6D-CB48-3F7F-3ED9-5BA5E5D2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24EF4-AD07-A536-3F08-984BB89A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706ADF-4CD8-E8BC-C2CF-0474AE0D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948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74813-1996-9566-C35C-51E9A05E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C551FD-35F3-D997-6AA6-523C2ADC9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671917-5ADF-EB53-F2E8-20120C830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53D769-DA0B-6302-23AC-979E84E0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4A7D01-F789-A93D-6F8B-D26E8554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E086A-A120-F2D8-0098-62A9EB1C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623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5E18D-FB26-005F-0B6F-EECD6407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E6BE83-CDEB-1078-CF1A-B13B4B80C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E972B-B91F-FFFD-1ED6-6FA132B1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5D7AE-CBF9-7D3F-EDA5-DFE59C93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990AD-2F6D-8E00-9E59-1DA2947C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4754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D1E172-448D-581B-1F04-F3CF40ED4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4A0EAA-F8B7-5149-8114-1948F6A24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10035-1CD1-E2AF-73B9-F6A5DB7E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D01F18-B124-C50B-B677-0326552B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A780F3-7461-D2A9-8445-FB88310D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81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3921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93275C-77E0-F1D0-1CB5-2F24E169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A639-7A92-EA66-3402-ED6A7B43F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E58E9-6CCE-0C20-7604-A6AFEA7A9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91EC-7E14-3644-B676-0191ED9E9D03}" type="datetimeFigureOut">
              <a:rPr lang="es-ES_tradnl" smtClean="0"/>
              <a:t>14/8/24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6A652-BA9B-1F22-8FE2-93489B5EC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CA7D8-A3B6-C3E1-4E2D-AB631AAD7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B43B-1D9E-4046-B6EA-D7A97FFA6AA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9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undamkt@gmail.com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lemus@udenar.edu.co" TargetMode="External"/><Relationship Id="rId2" Type="http://schemas.openxmlformats.org/officeDocument/2006/relationships/hyperlink" Target="mailto:Fundamkt@Gmail.com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mailto:fundamkt@gmail.com" TargetMode="External"/><Relationship Id="rId4" Type="http://schemas.openxmlformats.org/officeDocument/2006/relationships/hyperlink" Target="mailto:alemus@udenar.edu.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ulavirtual.udenar.edu.co/login/index.php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DD1657-A7A4-1FA1-92C9-40EFDDF16FEF}"/>
              </a:ext>
            </a:extLst>
          </p:cNvPr>
          <p:cNvSpPr txBox="1"/>
          <p:nvPr/>
        </p:nvSpPr>
        <p:spPr>
          <a:xfrm>
            <a:off x="144371" y="67493"/>
            <a:ext cx="56605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Negocios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kern="1200" dirty="0">
                <a:solidFill>
                  <a:srgbClr val="4472C4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Internacionales</a:t>
            </a:r>
            <a:endParaRPr kumimoji="0" lang="es-ES_tradnl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Google Shape;88;p1">
            <a:extLst>
              <a:ext uri="{FF2B5EF4-FFF2-40B4-BE49-F238E27FC236}">
                <a16:creationId xmlns:a16="http://schemas.microsoft.com/office/drawing/2014/main" id="{98B76747-FF17-9218-D7EA-0057899CC1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2811" b="7003"/>
          <a:stretch/>
        </p:blipFill>
        <p:spPr>
          <a:xfrm>
            <a:off x="-4" y="2535343"/>
            <a:ext cx="12192000" cy="38837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A978408-978B-B920-248F-06E028C6B96B}"/>
              </a:ext>
            </a:extLst>
          </p:cNvPr>
          <p:cNvSpPr/>
          <p:nvPr/>
        </p:nvSpPr>
        <p:spPr>
          <a:xfrm>
            <a:off x="6825343" y="1251962"/>
            <a:ext cx="5366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Alvaro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Lemus Casadiego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Programa de Administración de Empresas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Semestre B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83E6D1-0E40-962A-77B1-B783E1C36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3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 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A287BA1-C76C-684F-9182-35B7855F72E5}"/>
              </a:ext>
            </a:extLst>
          </p:cNvPr>
          <p:cNvSpPr/>
          <p:nvPr/>
        </p:nvSpPr>
        <p:spPr>
          <a:xfrm>
            <a:off x="1099538" y="1000120"/>
            <a:ext cx="9992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del Curso.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General: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Brindar a los estudiantes una visión integral sobre el entorno de los negocios internacionales, mediante el análisis de la situación actual y perspectivas del comercio internacional, permitiéndole al estudiante ser proactivo antes que reactivo en la toma de decisiones en el ámbito de los negocios internacionales.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Debatir con una visión integral sobre el entorno de los negocios internacionales, mediante el análisis de la situación actual y perspectivas del comercio internacional, a fin de establecer factores de cambio y variables claves como resultado de un análisis estructural.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 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A287BA1-C76C-684F-9182-35B7855F72E5}"/>
              </a:ext>
            </a:extLst>
          </p:cNvPr>
          <p:cNvSpPr/>
          <p:nvPr/>
        </p:nvSpPr>
        <p:spPr>
          <a:xfrm>
            <a:off x="1087453" y="982191"/>
            <a:ext cx="97204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Específicos: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Determinar las características generales de la globalización, la competitividad y la </a:t>
            </a: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operacionalidad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las empresas en el ámbito global.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CO" sz="2400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Comprender y establecer la naturaleza de los negocios y sus factores determinantes de la puesta en marcha de una empresa.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Entender el marco institucional del comercio internacional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Dar a conocer la manera cómo en los negocios internacionales el entorno cultural y las dimensiones económica, política, de solvencia y liquidez determinan escenarios de negociación.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Identificar la forma como se estructura y diseña un plan de negocios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152953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Metodología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287BA1-C76C-684F-9182-35B7855F72E5}"/>
              </a:ext>
            </a:extLst>
          </p:cNvPr>
          <p:cNvSpPr/>
          <p:nvPr/>
        </p:nvSpPr>
        <p:spPr>
          <a:xfrm>
            <a:off x="930442" y="1350115"/>
            <a:ext cx="1033111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El curso se conducirá mediante la construcción del aprendizaje basado especialmente en conceptos y problemáticas del contexto, además de las clases magistrales, prácticas, estudios de caso, lectura, investigación y talleres, todas ellas con una inclusión activa y dinámica de los estudiantes.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 formas más específica, se desarrollarán: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 Clases Magistrales. </a:t>
            </a: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Presentación de conceptos básicos en sesiones magistrales, a través de conferencias, teniendo en cuenta la participación de cada uno de los estudiantes.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3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Clases prácticas dirigidas a la solución de problemas: </a:t>
            </a: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En estas clases los estudiantes deben resolver problemas y estudiar casos, lo que conduce a un aprendizaje basado en problemas. Dichos casos estarán basados en casos reales y otros ejercicios o actividades propuestos por el profesor y relacionados con los temas que integran el contenido de la asignatura </a:t>
            </a:r>
          </a:p>
        </p:txBody>
      </p:sp>
    </p:spTree>
    <p:extLst>
      <p:ext uri="{BB962C8B-B14F-4D97-AF65-F5344CB8AC3E}">
        <p14:creationId xmlns:p14="http://schemas.microsoft.com/office/powerpoint/2010/main" val="311051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Metodología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287BA1-C76C-684F-9182-35B7855F72E5}"/>
              </a:ext>
            </a:extLst>
          </p:cNvPr>
          <p:cNvSpPr/>
          <p:nvPr/>
        </p:nvSpPr>
        <p:spPr>
          <a:xfrm>
            <a:off x="1111624" y="1903614"/>
            <a:ext cx="967465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La clase se complementará con lecturas adicionales, revisión de noticias, análisis y discusión del material asignado que tiene como finalidad fortalecer y actualizar los conocimientos y la experiencia del estudiante.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Consultas, investigaciones y un proyecto colaborativo en contexto real que permitirá utilizar de la mejor manera los conocimientos adquiridos en clase.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_tradnl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Pruebas o evaluaciones escritas para medir los conocimientos.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s-ES_tradnl" sz="23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7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Contenido a Desarrollar:   </a:t>
            </a:r>
          </a:p>
        </p:txBody>
      </p:sp>
      <p:sp>
        <p:nvSpPr>
          <p:cNvPr id="5" name="Google Shape;176;p12">
            <a:extLst>
              <a:ext uri="{FF2B5EF4-FFF2-40B4-BE49-F238E27FC236}">
                <a16:creationId xmlns:a16="http://schemas.microsoft.com/office/drawing/2014/main" id="{0A4FE207-AF48-39D2-FD1F-926AB04922C1}"/>
              </a:ext>
            </a:extLst>
          </p:cNvPr>
          <p:cNvSpPr/>
          <p:nvPr/>
        </p:nvSpPr>
        <p:spPr>
          <a:xfrm>
            <a:off x="1202396" y="1501015"/>
            <a:ext cx="9787207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UNIDAD 1: Introducción al Mundo de los Negocios Internacionales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</a:pPr>
            <a:endParaRPr lang="es-ES" sz="2200" dirty="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Generalidades de la globalización: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Globalización de los mercados y de la Producción 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La globalización y su impacto en los negocios internacionales.</a:t>
            </a:r>
          </a:p>
          <a:p>
            <a:pPr marL="342900" indent="-342900">
              <a:spcBef>
                <a:spcPts val="600"/>
              </a:spcBef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Conceptos básicos de los negocios internacionales.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Modos de operación de los negocios internacionales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¿Por qué hacer negocios internacionales? 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Diferentes Maneras para hacer Negocios Internacionales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Formas de Acceso a los Mercados Internacionales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Tx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Inteligencia de Mercados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32739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Contenido a Desarrollar: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91802F-5E84-AAE3-601B-2601EE8F3758}"/>
              </a:ext>
            </a:extLst>
          </p:cNvPr>
          <p:cNvSpPr txBox="1"/>
          <p:nvPr/>
        </p:nvSpPr>
        <p:spPr>
          <a:xfrm>
            <a:off x="1389520" y="1629653"/>
            <a:ext cx="8364080" cy="376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Unidad 2. El marco institucional de los Negocios internacionales </a:t>
            </a:r>
            <a:endParaRPr lang="es-CO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endParaRPr lang="es-ES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La OMC y el impulso a la liberalización comercial</a:t>
            </a:r>
            <a:endParaRPr lang="es-CO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Acuerdos de Integración Económica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Acuerdos Comerciales Regionales</a:t>
            </a:r>
            <a:r>
              <a:rPr lang="es-CO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rgbClr val="1F3864"/>
              </a:buClr>
              <a:buSzPts val="2200"/>
              <a:buFont typeface="Tahoma"/>
              <a:buChar char="-"/>
            </a:pPr>
            <a:r>
              <a:rPr lang="es-CO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Términos de Comercio Internacional – INCOTERMS 2020</a:t>
            </a:r>
            <a:endParaRPr lang="es-ES_tradnl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7703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Contenido a Desarrollar: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91802F-5E84-AAE3-601B-2601EE8F3758}"/>
              </a:ext>
            </a:extLst>
          </p:cNvPr>
          <p:cNvSpPr txBox="1"/>
          <p:nvPr/>
        </p:nvSpPr>
        <p:spPr>
          <a:xfrm>
            <a:off x="1389520" y="1629653"/>
            <a:ext cx="7593115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Unidad 3. Marketing Internacional y el entorno del comercio global</a:t>
            </a:r>
          </a:p>
          <a:p>
            <a:pPr>
              <a:defRPr/>
            </a:pPr>
            <a:endParaRPr lang="es-ES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- El Entorno en los Negocios Internacionales</a:t>
            </a:r>
          </a:p>
          <a:p>
            <a:pPr>
              <a:defRPr/>
            </a:pPr>
            <a:endParaRPr lang="es-ES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- Elementos Culturales en los Negocios Internacional</a:t>
            </a:r>
          </a:p>
          <a:p>
            <a:pPr>
              <a:defRPr/>
            </a:pPr>
            <a:endParaRPr lang="es-ES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- Cómo negociar con otros Países </a:t>
            </a:r>
          </a:p>
          <a:p>
            <a:pPr>
              <a:defRPr/>
            </a:pPr>
            <a:endParaRPr lang="es-ES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spcBef>
                <a:spcPts val="600"/>
              </a:spcBef>
              <a:buClr>
                <a:srgbClr val="1F3864"/>
              </a:buClr>
              <a:buSzPts val="2200"/>
              <a:buFont typeface="Tahoma"/>
              <a:buChar char="-"/>
            </a:pPr>
            <a:endParaRPr lang="es-ES_tradnl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23450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Contenido a Desarrollar: 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91802F-5E84-AAE3-601B-2601EE8F3758}"/>
              </a:ext>
            </a:extLst>
          </p:cNvPr>
          <p:cNvSpPr txBox="1"/>
          <p:nvPr/>
        </p:nvSpPr>
        <p:spPr>
          <a:xfrm>
            <a:off x="1389520" y="1629653"/>
            <a:ext cx="712695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Unidad 4. Estructura y diseño de un plan de negocios internacionales</a:t>
            </a:r>
          </a:p>
          <a:p>
            <a:pPr>
              <a:defRPr/>
            </a:pPr>
            <a:endParaRPr lang="es-ES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Tx/>
              <a:buChar char="-"/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Definición de plan de negocios Internacional</a:t>
            </a:r>
          </a:p>
          <a:p>
            <a:pPr>
              <a:defRPr/>
            </a:pPr>
            <a:endParaRPr lang="es-ES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  <a:p>
            <a:pPr marL="342900" indent="-342900">
              <a:buFontTx/>
              <a:buChar char="-"/>
              <a:defRPr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</a:rPr>
              <a:t>Contenido del plan de negocios internacionales</a:t>
            </a:r>
          </a:p>
          <a:p>
            <a:pPr>
              <a:defRPr/>
            </a:pPr>
            <a:endParaRPr lang="es-ES" sz="2200" b="1" dirty="0">
              <a:solidFill>
                <a:srgbClr val="1F3864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4104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30ADD86-F159-D846-BBF3-7752A4F8B314}"/>
              </a:ext>
            </a:extLst>
          </p:cNvPr>
          <p:cNvSpPr txBox="1"/>
          <p:nvPr/>
        </p:nvSpPr>
        <p:spPr>
          <a:xfrm>
            <a:off x="1138039" y="433288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Criterios de Evaluación: 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B040193B-971D-7848-902C-7AA5FEC64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24263"/>
              </p:ext>
            </p:extLst>
          </p:nvPr>
        </p:nvGraphicFramePr>
        <p:xfrm>
          <a:off x="1758238" y="2124769"/>
          <a:ext cx="7754730" cy="3654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7949">
                  <a:extLst>
                    <a:ext uri="{9D8B030D-6E8A-4147-A177-3AD203B41FA5}">
                      <a16:colId xmlns:a16="http://schemas.microsoft.com/office/drawing/2014/main" val="797100841"/>
                    </a:ext>
                  </a:extLst>
                </a:gridCol>
                <a:gridCol w="1496781">
                  <a:extLst>
                    <a:ext uri="{9D8B030D-6E8A-4147-A177-3AD203B41FA5}">
                      <a16:colId xmlns:a16="http://schemas.microsoft.com/office/drawing/2014/main" val="603330582"/>
                    </a:ext>
                  </a:extLst>
                </a:gridCol>
              </a:tblGrid>
              <a:tr h="1715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675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Talleres, Estudio de Casos Debates y Exposiciones  </a:t>
                      </a:r>
                      <a:endParaRPr lang="es-ES_tradnl" sz="2400" b="1" dirty="0">
                        <a:solidFill>
                          <a:srgbClr val="E967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730925"/>
                  </a:ext>
                </a:extLst>
              </a:tr>
              <a:tr h="969686">
                <a:tc>
                  <a:txBody>
                    <a:bodyPr/>
                    <a:lstStyle/>
                    <a:p>
                      <a:r>
                        <a:rPr kumimoji="0" lang="es-E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9675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Evaluaciones Escritas</a:t>
                      </a:r>
                      <a:endParaRPr lang="es-ES_tradnl" sz="2400" b="1" dirty="0">
                        <a:solidFill>
                          <a:srgbClr val="E9675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621324"/>
                  </a:ext>
                </a:extLst>
              </a:tr>
              <a:tr h="9696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_tradnl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9675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Proyecto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033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23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8E8AC2-899D-74DA-A7C5-EDEA635A1398}"/>
              </a:ext>
            </a:extLst>
          </p:cNvPr>
          <p:cNvSpPr txBox="1"/>
          <p:nvPr/>
        </p:nvSpPr>
        <p:spPr>
          <a:xfrm>
            <a:off x="1138039" y="433288"/>
            <a:ext cx="1120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de Actividades a Realizar: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7851AA-853B-076F-963B-C467CE3D6CC2}"/>
              </a:ext>
            </a:extLst>
          </p:cNvPr>
          <p:cNvSpPr/>
          <p:nvPr/>
        </p:nvSpPr>
        <p:spPr>
          <a:xfrm>
            <a:off x="1138038" y="1633617"/>
            <a:ext cx="1013956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Evaluaciones: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1: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de septiembre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2: </a:t>
            </a:r>
            <a:r>
              <a:rPr lang="es-ES" sz="30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noviembre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Actividades en Clase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1: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de septiembre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2: </a:t>
            </a:r>
            <a:r>
              <a:rPr lang="es-ES" sz="30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octubre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3: </a:t>
            </a:r>
            <a:r>
              <a:rPr lang="es-ES" sz="30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" sz="3000" b="1" kern="1200" dirty="0" err="1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noviem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E967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s-ES" sz="30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Final: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de noviembre</a:t>
            </a:r>
          </a:p>
        </p:txBody>
      </p:sp>
    </p:spTree>
    <p:extLst>
      <p:ext uri="{BB962C8B-B14F-4D97-AF65-F5344CB8AC3E}">
        <p14:creationId xmlns:p14="http://schemas.microsoft.com/office/powerpoint/2010/main" val="292152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73B37E14-0008-BE4F-B4D0-134F3F02DA6C}"/>
              </a:ext>
            </a:extLst>
          </p:cNvPr>
          <p:cNvSpPr txBox="1"/>
          <p:nvPr/>
        </p:nvSpPr>
        <p:spPr>
          <a:xfrm>
            <a:off x="1038447" y="165618"/>
            <a:ext cx="1011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50800" dist="50800" dir="5400000" algn="ctr" rotWithShape="0">
                    <a:prstClr val="white">
                      <a:lumMod val="85000"/>
                    </a:prst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Contenido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B3ABFC0-B495-4841-BE30-8FA018EAA9CD}"/>
              </a:ext>
            </a:extLst>
          </p:cNvPr>
          <p:cNvSpPr/>
          <p:nvPr/>
        </p:nvSpPr>
        <p:spPr>
          <a:xfrm>
            <a:off x="1038447" y="1197620"/>
            <a:ext cx="992910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Presentación del profesor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Presentación de la asignatura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Metodología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Contenido a Desarrollar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Bibliografía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Actividades a Desarrollar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Criterios de Evaluación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Dudas - Sugerencias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D877F4-24C8-0B04-EF60-C131535A8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99"/>
          <a:stretch/>
        </p:blipFill>
        <p:spPr>
          <a:xfrm>
            <a:off x="0" y="6384758"/>
            <a:ext cx="12192000" cy="4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9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F7851AA-853B-076F-963B-C467CE3D6CC2}"/>
              </a:ext>
            </a:extLst>
          </p:cNvPr>
          <p:cNvSpPr/>
          <p:nvPr/>
        </p:nvSpPr>
        <p:spPr>
          <a:xfrm>
            <a:off x="1026219" y="212277"/>
            <a:ext cx="10139561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1 </a:t>
            </a:r>
          </a:p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Investigación en AI sobre la situación actual de la globalización y su impacto económico, político, social y cultural</a:t>
            </a:r>
          </a:p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30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Equipos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Máximo 5 integrantes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 de Socialización: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de septiembre 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 de Entrega: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Infografía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Plazo de Entrega: </a:t>
            </a:r>
            <a:r>
              <a:rPr lang="es-ES" sz="30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s-ES" sz="3000" b="1" i="0" u="none" strike="noStrike" kern="1200" cap="none" spc="0" normalizeH="0" baseline="0" noProof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septiembre – 2:00 PM.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 de Entrega: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Enviar al correo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fundamkt@gmail.com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525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F7851AA-853B-076F-963B-C467CE3D6CC2}"/>
              </a:ext>
            </a:extLst>
          </p:cNvPr>
          <p:cNvSpPr/>
          <p:nvPr/>
        </p:nvSpPr>
        <p:spPr>
          <a:xfrm>
            <a:off x="1026219" y="228600"/>
            <a:ext cx="10139561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1 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Temas: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Pros, contras y desafíos que presenta actualmente la globalización con respecto a la Producción y al Empleo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Pros, contras y desafíos que presenta actualmente la globalización con respecto a la pobreza, desigualdad y derechos humanos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Pros, contras y desafíos que presenta actualmente la globalización con respecto a la Cultura y la Educación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Pros, contras y desafíos que presenta actualmente la globalización con respecto al Medio Ambiente y el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384666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F7851AA-853B-076F-963B-C467CE3D6CC2}"/>
              </a:ext>
            </a:extLst>
          </p:cNvPr>
          <p:cNvSpPr/>
          <p:nvPr/>
        </p:nvSpPr>
        <p:spPr>
          <a:xfrm>
            <a:off x="1026219" y="228600"/>
            <a:ext cx="1013956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 1 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Temas: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La Globalización y su impacto en el consumidor actual -  El consumismo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Impacto de la Globalización en temas empresariales y de manejo del talento humano</a:t>
            </a:r>
          </a:p>
          <a:p>
            <a:pPr marL="17463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¿Estamos presenciando el Fin de la Globalización? </a:t>
            </a:r>
          </a:p>
          <a:p>
            <a:pPr marL="17463" algn="just">
              <a:spcAft>
                <a:spcPts val="600"/>
              </a:spcAft>
              <a:buClrTx/>
              <a:defRPr/>
            </a:pPr>
            <a:r>
              <a:rPr lang="es-ES" sz="28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Guerra Comercial entre EE. UU. y China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Huelga de agricultores en Europa</a:t>
            </a:r>
          </a:p>
          <a:p>
            <a:pPr marL="17463" lvl="0" indent="0" algn="just" defTabSz="914400" eaLnBrk="1" fontAlgn="auto" latinLnBrk="0" hangingPunct="1"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Regionalización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E967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30ADD86-F159-D846-BBF3-7752A4F8B314}"/>
              </a:ext>
            </a:extLst>
          </p:cNvPr>
          <p:cNvSpPr txBox="1"/>
          <p:nvPr/>
        </p:nvSpPr>
        <p:spPr>
          <a:xfrm>
            <a:off x="1241709" y="487212"/>
            <a:ext cx="703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Rubrica de la Actividad 1: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13D4FA-CF88-1C69-2F2D-84BAE5EBB5B8}"/>
              </a:ext>
            </a:extLst>
          </p:cNvPr>
          <p:cNvGraphicFramePr>
            <a:graphicFrameLocks noGrp="1"/>
          </p:cNvGraphicFramePr>
          <p:nvPr/>
        </p:nvGraphicFramePr>
        <p:xfrm>
          <a:off x="1241709" y="1628838"/>
          <a:ext cx="9708581" cy="4280728"/>
        </p:xfrm>
        <a:graphic>
          <a:graphicData uri="http://schemas.openxmlformats.org/drawingml/2006/table">
            <a:tbl>
              <a:tblPr firstRow="1" firstCol="1" bandRow="1"/>
              <a:tblGrid>
                <a:gridCol w="1550477">
                  <a:extLst>
                    <a:ext uri="{9D8B030D-6E8A-4147-A177-3AD203B41FA5}">
                      <a16:colId xmlns:a16="http://schemas.microsoft.com/office/drawing/2014/main" val="2082103998"/>
                    </a:ext>
                  </a:extLst>
                </a:gridCol>
                <a:gridCol w="4180114">
                  <a:extLst>
                    <a:ext uri="{9D8B030D-6E8A-4147-A177-3AD203B41FA5}">
                      <a16:colId xmlns:a16="http://schemas.microsoft.com/office/drawing/2014/main" val="3511067674"/>
                    </a:ext>
                  </a:extLst>
                </a:gridCol>
                <a:gridCol w="2792186">
                  <a:extLst>
                    <a:ext uri="{9D8B030D-6E8A-4147-A177-3AD203B41FA5}">
                      <a16:colId xmlns:a16="http://schemas.microsoft.com/office/drawing/2014/main" val="3257689248"/>
                    </a:ext>
                  </a:extLst>
                </a:gridCol>
                <a:gridCol w="1185804">
                  <a:extLst>
                    <a:ext uri="{9D8B030D-6E8A-4147-A177-3AD203B41FA5}">
                      <a16:colId xmlns:a16="http://schemas.microsoft.com/office/drawing/2014/main" val="1181700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98CD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</a:t>
                      </a:r>
                      <a:r>
                        <a:rPr lang="es-E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98CD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 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0098CD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98CD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Descripción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0098CD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98CD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Puntuación máxima  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0098CD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98CD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(puntos)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0098CD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98CD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Peso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0098CD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98CD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%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0098CD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77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333333"/>
                          </a:solidFill>
                          <a:effectLst/>
                          <a:highlight>
                            <a:srgbClr val="D9E2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Criterio 1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Desarrolla de la infografía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2,00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 40 %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55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2400" b="1">
                          <a:solidFill>
                            <a:srgbClr val="333333"/>
                          </a:solidFill>
                          <a:effectLst/>
                          <a:highlight>
                            <a:srgbClr val="D9E2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Criterio 2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Entrega Oportuna de la Actividad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0,25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 5 %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144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2400" b="1">
                          <a:solidFill>
                            <a:srgbClr val="333333"/>
                          </a:solidFill>
                          <a:effectLst/>
                          <a:highlight>
                            <a:srgbClr val="D9E2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Medi"/>
                        </a:rPr>
                        <a:t>Criterio 5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Demuestra dominio en el manejo del tema durante la socialización, sin tener que recurrir a la lectura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2,75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55%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62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3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 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>
                          <a:solidFill>
                            <a:srgbClr val="333333"/>
                          </a:solidFill>
                          <a:effectLst/>
                          <a:highlight>
                            <a:srgbClr val="D9E2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5,0</a:t>
                      </a:r>
                      <a:endParaRPr lang="es-CO" sz="3600">
                        <a:solidFill>
                          <a:srgbClr val="333333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400" b="1" dirty="0">
                          <a:solidFill>
                            <a:srgbClr val="333333"/>
                          </a:solidFill>
                          <a:effectLst/>
                          <a:highlight>
                            <a:srgbClr val="D9E2F3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UnitOT-Light"/>
                        </a:rPr>
                        <a:t>100 %</a:t>
                      </a:r>
                      <a:endParaRPr lang="es-CO" sz="3600" dirty="0">
                        <a:solidFill>
                          <a:srgbClr val="333333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10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1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F7851AA-853B-076F-963B-C467CE3D6CC2}"/>
              </a:ext>
            </a:extLst>
          </p:cNvPr>
          <p:cNvSpPr/>
          <p:nvPr/>
        </p:nvSpPr>
        <p:spPr>
          <a:xfrm>
            <a:off x="1026219" y="832764"/>
            <a:ext cx="10139561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Proyecto Final</a:t>
            </a:r>
          </a:p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de un Perfil de Producto de Exportación desde Nariño</a:t>
            </a:r>
          </a:p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30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Equipos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Máximo </a:t>
            </a:r>
            <a:r>
              <a:rPr lang="es-ES" sz="30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integrantes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Fecha: </a:t>
            </a:r>
            <a:r>
              <a:rPr lang="es-ES" sz="30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s-ES" sz="30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kumimoji="0" lang="es-E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iembre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 de Entrega: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Póster Académico</a:t>
            </a:r>
          </a:p>
        </p:txBody>
      </p:sp>
    </p:spTree>
    <p:extLst>
      <p:ext uri="{BB962C8B-B14F-4D97-AF65-F5344CB8AC3E}">
        <p14:creationId xmlns:p14="http://schemas.microsoft.com/office/powerpoint/2010/main" val="3497110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B3FA64-9487-7B4E-94F3-C3E5E5F7C6BA}"/>
              </a:ext>
            </a:extLst>
          </p:cNvPr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Bibliografía Básica y Complementaria: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01B889E-1972-0949-BB24-B551685F2150}"/>
              </a:ext>
            </a:extLst>
          </p:cNvPr>
          <p:cNvSpPr/>
          <p:nvPr/>
        </p:nvSpPr>
        <p:spPr>
          <a:xfrm>
            <a:off x="985579" y="891927"/>
            <a:ext cx="102208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4783" y="929585"/>
            <a:ext cx="101616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Kirchner, L.; Eugenio, A. y Márquez E. (2010) Comercio y Marketing internacional. México. Cengage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Learning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Editores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CEPAL (2002) Globalización y desarrollo. Washington. Cepal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Hill, C. (2011) Negocios Internacionales. Competencia en el mercado global. México. McGraw-Hill/Interamericana Editores.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Peng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M. (2018) Negocios Globales. México. Cengage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Learning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Editores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Introducción a los Negocios Internacionales. Mauricio Ortiz,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Egna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Avendaño y Harold Silva. Editorial Universidad del Norte. Barranquilla (2019)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Lee Kim, H. (2009) Marketing Internacional. Teoría y 50 Casos. Cengage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Learning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Editores. México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Pla Barber, J. y León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Darder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F. (2004) Dirección De Empresas Internacionales. Madrid. Pearson Educación, S.A.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Silva Guerra, H. (2014) Marketing Internacional un enfoque práctico. Teoría, casos y talleres. Ediciones Alfaomega.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Bogota</a:t>
            </a:r>
            <a:endParaRPr kumimoji="0" lang="es-CO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BALL/  Mc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Culloch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Jr.	Negocios internacionales. Introducción y aspectos esenciales. Editorial </a:t>
            </a:r>
            <a:r>
              <a:rPr kumimoji="0" lang="es-CO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Irwwin</a:t>
            </a: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5ª edición, 2006.</a:t>
            </a:r>
          </a:p>
        </p:txBody>
      </p:sp>
    </p:spTree>
    <p:extLst>
      <p:ext uri="{BB962C8B-B14F-4D97-AF65-F5344CB8AC3E}">
        <p14:creationId xmlns:p14="http://schemas.microsoft.com/office/powerpoint/2010/main" val="2431577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B3FA64-9487-7B4E-94F3-C3E5E5F7C6BA}"/>
              </a:ext>
            </a:extLst>
          </p:cNvPr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Acuerdo Pedagógico:</a:t>
            </a:r>
          </a:p>
        </p:txBody>
      </p:sp>
    </p:spTree>
    <p:extLst>
      <p:ext uri="{BB962C8B-B14F-4D97-AF65-F5344CB8AC3E}">
        <p14:creationId xmlns:p14="http://schemas.microsoft.com/office/powerpoint/2010/main" val="22374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B24E01-1BE5-50C0-3453-3A643A867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94" y="672336"/>
            <a:ext cx="4518212" cy="56926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B3FA64-9487-7B4E-94F3-C3E5E5F7C6BA}"/>
              </a:ext>
            </a:extLst>
          </p:cNvPr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Programación Temática:</a:t>
            </a:r>
          </a:p>
        </p:txBody>
      </p:sp>
    </p:spTree>
    <p:extLst>
      <p:ext uri="{BB962C8B-B14F-4D97-AF65-F5344CB8AC3E}">
        <p14:creationId xmlns:p14="http://schemas.microsoft.com/office/powerpoint/2010/main" val="398644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B3FA64-9487-7B4E-94F3-C3E5E5F7C6BA}"/>
              </a:ext>
            </a:extLst>
          </p:cNvPr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Comunicación con el Profe Lemus: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EEACA5-F0FF-0445-BFFE-4A941BFB4566}"/>
              </a:ext>
            </a:extLst>
          </p:cNvPr>
          <p:cNvSpPr/>
          <p:nvPr/>
        </p:nvSpPr>
        <p:spPr>
          <a:xfrm>
            <a:off x="4714277" y="1862563"/>
            <a:ext cx="4195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Fundamkt@Gmail.com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alemus@udenar.edu.co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6" descr="Nuevos detalles de la versión WhatsApp para iPad">
            <a:extLst>
              <a:ext uri="{FF2B5EF4-FFF2-40B4-BE49-F238E27FC236}">
                <a16:creationId xmlns:a16="http://schemas.microsoft.com/office/drawing/2014/main" id="{B99AB89D-D9B7-CD48-AA32-49890D6EF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9545"/>
          <a:stretch/>
        </p:blipFill>
        <p:spPr bwMode="auto">
          <a:xfrm>
            <a:off x="2408953" y="4297107"/>
            <a:ext cx="1999733" cy="19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9CAEE5D-E6F8-CE4E-9796-2514CA070069}"/>
              </a:ext>
            </a:extLst>
          </p:cNvPr>
          <p:cNvSpPr/>
          <p:nvPr/>
        </p:nvSpPr>
        <p:spPr>
          <a:xfrm>
            <a:off x="4819842" y="4922018"/>
            <a:ext cx="4648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313 8709050</a:t>
            </a:r>
          </a:p>
        </p:txBody>
      </p:sp>
      <p:pic>
        <p:nvPicPr>
          <p:cNvPr id="11" name="Modelo 3D 10" descr="Correo electrónico">
            <a:extLst>
              <a:ext uri="{FF2B5EF4-FFF2-40B4-BE49-F238E27FC236}">
                <a16:creationId xmlns:a16="http://schemas.microsoft.com/office/drawing/2014/main" id="{0E1F7F75-B678-F94E-9372-594B55C7CB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847" y="1025356"/>
            <a:ext cx="2773430" cy="28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8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97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1105382" y="342291"/>
            <a:ext cx="112096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DESCRIPCIÓN DEL CURSO </a:t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1105382" y="1197344"/>
            <a:ext cx="9720461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Objetivos del Curso.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General: </a:t>
            </a:r>
            <a:r>
              <a:rPr lang="es-ES" sz="24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Brindar a los estudiantes una visión integral sobre el entorno de los negocios internacionales, mediante el análisis de la situación actual y perspectivas del comercio internacional, permitiéndole al estudiante ser proactivo antes que reactivo en la toma de decisiones en el ámbito de los negocios internacionales.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Específicos: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- Determinar las características generales de la globalización, la competitividad y la </a:t>
            </a:r>
            <a:r>
              <a:rPr lang="es-ES" sz="2400" dirty="0" err="1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operacionalidad</a:t>
            </a:r>
            <a:r>
              <a:rPr lang="es-ES" sz="24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 de las empresas en el ámbito global.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3CCE0E74-B8F9-DD44-94C7-EB2962B5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98" y="2962507"/>
            <a:ext cx="1649873" cy="9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BD25443-2EED-554D-A29D-6F88A373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77" y="3870011"/>
            <a:ext cx="2096134" cy="9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3B37E14-0008-BE4F-B4D0-134F3F02DA6C}"/>
              </a:ext>
            </a:extLst>
          </p:cNvPr>
          <p:cNvSpPr txBox="1"/>
          <p:nvPr/>
        </p:nvSpPr>
        <p:spPr>
          <a:xfrm>
            <a:off x="1038447" y="165618"/>
            <a:ext cx="1011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50800" dist="50800" dir="5400000" algn="ctr" rotWithShape="0">
                    <a:prstClr val="white">
                      <a:lumMod val="85000"/>
                    </a:prst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Presentación del Profe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38A8E92-3438-C346-AA40-67B9700D10F7}"/>
              </a:ext>
            </a:extLst>
          </p:cNvPr>
          <p:cNvSpPr/>
          <p:nvPr/>
        </p:nvSpPr>
        <p:spPr>
          <a:xfrm>
            <a:off x="1038448" y="1100677"/>
            <a:ext cx="774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Alvaro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Lemus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Casadiego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Ocaña - Norte de Santander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33088F2-4579-9D47-9E2B-915253A7C519}"/>
              </a:ext>
            </a:extLst>
          </p:cNvPr>
          <p:cNvSpPr/>
          <p:nvPr/>
        </p:nvSpPr>
        <p:spPr>
          <a:xfrm>
            <a:off x="1038447" y="2031906"/>
            <a:ext cx="8178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Tecnólogo en Administración Comercial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Profesional en Comercio Internacional.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Máster en Dirección de Marketing y Canales de Distribución.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B5ADD80-24CC-4E4D-9AC7-4BC91D9025C4}"/>
              </a:ext>
            </a:extLst>
          </p:cNvPr>
          <p:cNvSpPr/>
          <p:nvPr/>
        </p:nvSpPr>
        <p:spPr>
          <a:xfrm>
            <a:off x="1038447" y="5160078"/>
            <a:ext cx="736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 Máster en Dirección del Comercio Exterior e Internacionalización de Empresa</a:t>
            </a:r>
          </a:p>
        </p:txBody>
      </p:sp>
      <p:pic>
        <p:nvPicPr>
          <p:cNvPr id="1028" name="Picture 4" descr="UFPS - Cúcuta">
            <a:extLst>
              <a:ext uri="{FF2B5EF4-FFF2-40B4-BE49-F238E27FC236}">
                <a16:creationId xmlns:a16="http://schemas.microsoft.com/office/drawing/2014/main" id="{B11BB3DF-EABD-0C43-B9AF-71F374DC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394" y="2024007"/>
            <a:ext cx="813496" cy="81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a Justicia comunitaria impide a la Unir usar su logotipo en el resto de  países europeos | La Rioja">
            <a:extLst>
              <a:ext uri="{FF2B5EF4-FFF2-40B4-BE49-F238E27FC236}">
                <a16:creationId xmlns:a16="http://schemas.microsoft.com/office/drawing/2014/main" id="{CAB4C364-FD2B-1F40-8329-417A3575F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6086" r="9229" b="26087"/>
          <a:stretch/>
        </p:blipFill>
        <p:spPr bwMode="auto">
          <a:xfrm>
            <a:off x="8036434" y="5019232"/>
            <a:ext cx="3276601" cy="9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36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97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1105382" y="342291"/>
            <a:ext cx="112096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DESCRIPCIÓN DEL CURSO </a:t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1105382" y="1166842"/>
            <a:ext cx="9720461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Objetivos del Curso</a:t>
            </a:r>
            <a:endParaRPr sz="2400" b="1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Específicos:</a:t>
            </a:r>
            <a:endParaRPr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- Analizar la manera cómo en los negocios internacionales el entorno cultural y las dimensiones económica, , tecnológica, financiera y determinan escenarios de negociación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- Analizar los aspectos personales que facilitan la negociación.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- Identificar los diferentes roles y estilos que intervienen en un proceso de negociación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- Distinguir las diferencias que se presentar al negociar con varios países.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222A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448F2C-BF40-1AEA-E8D0-51D5B6610F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1350069" y="344333"/>
            <a:ext cx="11209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DESCRIPCIÓN DEL CURSO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Metodología </a:t>
            </a: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1350069" y="1544662"/>
            <a:ext cx="949186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Noto Sans Symbols"/>
              <a:buChar char="✔"/>
            </a:pPr>
            <a:r>
              <a:rPr lang="es-ES" sz="22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Clases Magistrales. Presentación de conceptos básicos en sesiones magistrales, a través de conferencias, teniendo en cuenta la participación activa de cada uno de los estudiantes.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Noto Sans Symbols"/>
              <a:buChar char="✔"/>
            </a:pPr>
            <a:r>
              <a:rPr lang="es-ES" sz="22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La clase se complementará con trabajos Investigativos, lecturas adicionales y discusión de material asignado que tiene como finalidad fortalecer y actualizar los conocimientos y la experiencia del estudiante.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Noto Sans Symbols"/>
              <a:buChar char="✔"/>
            </a:pPr>
            <a:r>
              <a:rPr lang="es-ES" sz="2200" dirty="0">
                <a:solidFill>
                  <a:srgbClr val="222A35"/>
                </a:solidFill>
                <a:latin typeface="Tahoma"/>
                <a:ea typeface="Tahoma"/>
                <a:cs typeface="Tahoma"/>
                <a:sym typeface="Tahoma"/>
              </a:rPr>
              <a:t>Se realizarán talleres, estudio de casos y juegos de roles para aplicar los conceptos vistos sobre negociación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E4B4DE-5FE0-83B6-9116-D2D97DE6B2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1" y="2578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/>
          <p:nvPr/>
        </p:nvSpPr>
        <p:spPr>
          <a:xfrm>
            <a:off x="1202396" y="2092686"/>
            <a:ext cx="9787207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UNIDAD 1: Introducción al Mundo de los Negocios Internacionales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</a:pPr>
            <a:endParaRPr lang="es-ES" sz="2200" dirty="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Generalidades de la globalización: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Globalización de los mercados y de la Producción 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La globalización y su impacto en los negocios internacionales.</a:t>
            </a:r>
          </a:p>
          <a:p>
            <a:pPr marL="342900" indent="-342900">
              <a:spcBef>
                <a:spcPts val="600"/>
              </a:spcBef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Conceptos básicos de los negocios internacionales.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Modos de operación de los negocios internacionales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¿Por qué hacer negocios internacionales? </a:t>
            </a:r>
          </a:p>
          <a:p>
            <a:pPr marL="731838" lvl="3" indent="-366713">
              <a:spcBef>
                <a:spcPts val="600"/>
              </a:spcBef>
              <a:buClr>
                <a:srgbClr val="1F3864"/>
              </a:buClr>
              <a:buSzPts val="22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Diferentes Maneras para hacer Negocios Internacionales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endParaRPr lang="es-ES" sz="2200" dirty="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1138039" y="433288"/>
            <a:ext cx="11209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DESCRIPCIÓN DEL CURSO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Contenido a Desarrollar: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/>
          <p:nvPr/>
        </p:nvSpPr>
        <p:spPr>
          <a:xfrm>
            <a:off x="1138039" y="1810629"/>
            <a:ext cx="1058595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UNIDAD 2: Las negociaciones en una Economía Global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Elementos Básicos de la Negociación</a:t>
            </a: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: Concepto y Características de la Negociación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Qué es negociar en Mercados Internacionales </a:t>
            </a: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- Diferencias Entre Negociación Nacional e Internacional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Concepto de Margen de Negociación Internacional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Proceso de la Negociación Internacional  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Actitudes para afrontar una negociación </a:t>
            </a: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- Tipos de Negociaciones - Estilos de Negociación Internacional - Negociadores Cooperativos y Competitivos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Identificación de Perfiles Negociadores por Países </a:t>
            </a: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- Tácticas de Negociación Internacional</a:t>
            </a:r>
          </a:p>
        </p:txBody>
      </p:sp>
      <p:sp>
        <p:nvSpPr>
          <p:cNvPr id="177" name="Google Shape;177;p12"/>
          <p:cNvSpPr txBox="1"/>
          <p:nvPr/>
        </p:nvSpPr>
        <p:spPr>
          <a:xfrm>
            <a:off x="1138039" y="433288"/>
            <a:ext cx="11209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DESCRIPCIÓN DEL CURSO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Contenido a Desarrollar: 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B7DF50-780C-CE52-831A-3B3F88D2CB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20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/>
          <p:nvPr/>
        </p:nvSpPr>
        <p:spPr>
          <a:xfrm>
            <a:off x="1202396" y="2092686"/>
            <a:ext cx="978720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2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UNIDAD 3: Marketing Internacional</a:t>
            </a:r>
          </a:p>
          <a:p>
            <a:endParaRPr lang="es-ES" sz="2200" dirty="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Aft>
                <a:spcPts val="120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Elementos Culturales en la Negociación Internacional</a:t>
            </a:r>
          </a:p>
          <a:p>
            <a:pPr marL="342900" marR="0" lvl="0" indent="-342900" algn="l" rtl="0">
              <a:spcAft>
                <a:spcPts val="1200"/>
              </a:spcAft>
              <a:buClr>
                <a:srgbClr val="1F3864"/>
              </a:buClr>
              <a:buSzPts val="2200"/>
              <a:buFont typeface="Tahoma"/>
              <a:buChar char="-"/>
            </a:pPr>
            <a:endParaRPr lang="es-ES" sz="2200" dirty="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Aft>
                <a:spcPts val="1200"/>
              </a:spcAft>
              <a:buClr>
                <a:srgbClr val="1F3864"/>
              </a:buClr>
              <a:buSzPts val="2200"/>
              <a:buFont typeface="Tahoma"/>
              <a:buChar char="-"/>
            </a:pPr>
            <a:r>
              <a:rPr lang="es-ES" sz="2200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Cómo negociar con otros Países</a:t>
            </a:r>
          </a:p>
        </p:txBody>
      </p:sp>
      <p:sp>
        <p:nvSpPr>
          <p:cNvPr id="184" name="Google Shape;184;p13"/>
          <p:cNvSpPr txBox="1"/>
          <p:nvPr/>
        </p:nvSpPr>
        <p:spPr>
          <a:xfrm>
            <a:off x="1138039" y="433288"/>
            <a:ext cx="11209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DESCRIPCIÓN DEL CURSO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Contenido a Desarrollar: 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41CEFD-ADDE-65B1-9BF7-3D6D6C1D9E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A82BC8-979D-C7B9-924C-EAFEBB19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/>
          <p:nvPr/>
        </p:nvSpPr>
        <p:spPr>
          <a:xfrm>
            <a:off x="1138039" y="433288"/>
            <a:ext cx="112096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Criterios de Evaluación </a:t>
            </a:r>
            <a:endParaRPr dirty="0"/>
          </a:p>
        </p:txBody>
      </p:sp>
      <p:graphicFrame>
        <p:nvGraphicFramePr>
          <p:cNvPr id="205" name="Google Shape;205;p16"/>
          <p:cNvGraphicFramePr/>
          <p:nvPr>
            <p:extLst>
              <p:ext uri="{D42A27DB-BD31-4B8C-83A1-F6EECF244321}">
                <p14:modId xmlns:p14="http://schemas.microsoft.com/office/powerpoint/2010/main" val="692647430"/>
              </p:ext>
            </p:extLst>
          </p:nvPr>
        </p:nvGraphicFramePr>
        <p:xfrm>
          <a:off x="1138039" y="3304695"/>
          <a:ext cx="9054125" cy="2923110"/>
        </p:xfrm>
        <a:graphic>
          <a:graphicData uri="http://schemas.openxmlformats.org/drawingml/2006/table">
            <a:tbl>
              <a:tblPr firstRow="1" bandRow="1">
                <a:noFill/>
                <a:tableStyleId>{B318FC81-B71C-4E1B-B5E9-194D57024F42}</a:tableStyleId>
              </a:tblPr>
              <a:tblGrid>
                <a:gridCol w="73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20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96750"/>
                        </a:buClr>
                        <a:buSzPts val="2800"/>
                        <a:buFont typeface="Tahoma"/>
                        <a:buNone/>
                      </a:pPr>
                      <a:r>
                        <a:rPr lang="es-ES" sz="2800" b="1" i="0" u="none" strike="noStrike" cap="none" dirty="0">
                          <a:solidFill>
                            <a:srgbClr val="E9675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Talleres, Estudio de Casos Debates y Exposiciones (Trabajo en Clase)  </a:t>
                      </a:r>
                      <a:endParaRPr sz="2000" b="1" u="none" strike="noStrike" cap="none" dirty="0">
                        <a:solidFill>
                          <a:srgbClr val="E9675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b="1" u="none" strike="noStrike" cap="none" dirty="0">
                          <a:solidFill>
                            <a:srgbClr val="1F386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35%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5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b="1" i="0" u="none" strike="noStrike" cap="none">
                          <a:solidFill>
                            <a:srgbClr val="E9675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Evaluaciones </a:t>
                      </a:r>
                      <a:endParaRPr sz="2000" b="1">
                        <a:solidFill>
                          <a:srgbClr val="E9675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b="1" dirty="0">
                          <a:solidFill>
                            <a:srgbClr val="1F386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30%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5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b="1" i="0" u="none" strike="noStrike" cap="none">
                          <a:solidFill>
                            <a:srgbClr val="E9675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Proyecto Final (Caso de Estudio)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 b="1">
                          <a:solidFill>
                            <a:srgbClr val="1F386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35%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42D1716-97E0-4313-4C33-5B225A2BD70E}"/>
              </a:ext>
            </a:extLst>
          </p:cNvPr>
          <p:cNvSpPr/>
          <p:nvPr/>
        </p:nvSpPr>
        <p:spPr>
          <a:xfrm>
            <a:off x="1138039" y="1084449"/>
            <a:ext cx="90541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E96750"/>
                </a:solidFill>
                <a:latin typeface="Tahoma"/>
                <a:ea typeface="Tahoma"/>
                <a:cs typeface="Tahoma"/>
              </a:rPr>
              <a:t>Actividades de Evaluación:</a:t>
            </a: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Evaluaciones Escritas, Juego de Roles, Estudio de Casos, Exposiciones, Trabajo Práctico </a:t>
            </a:r>
          </a:p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valoración porcentual del curso será la siguiente: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58100952-B993-F3B8-9672-8C3FA8E93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9">
            <a:extLst>
              <a:ext uri="{FF2B5EF4-FFF2-40B4-BE49-F238E27FC236}">
                <a16:creationId xmlns:a16="http://schemas.microsoft.com/office/drawing/2014/main" id="{1D574DD6-2A96-3DCE-953A-77B3E3F917CC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19CDAC8-CBC1-E563-CAE9-5F1661B84B43}"/>
              </a:ext>
            </a:extLst>
          </p:cNvPr>
          <p:cNvSpPr txBox="1"/>
          <p:nvPr/>
        </p:nvSpPr>
        <p:spPr>
          <a:xfrm>
            <a:off x="1138039" y="433288"/>
            <a:ext cx="869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DESCRIPCIÓN DEL CURSO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de Actividades a Realizar: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87A2A4D-DEF3-8A0F-C97D-D37A37FE507B}"/>
              </a:ext>
            </a:extLst>
          </p:cNvPr>
          <p:cNvSpPr/>
          <p:nvPr/>
        </p:nvSpPr>
        <p:spPr>
          <a:xfrm>
            <a:off x="1138039" y="1795056"/>
            <a:ext cx="102796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de investigación en AI y Socialización sobre la situación actual de la globalización : 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de marzo (Grupal)</a:t>
            </a:r>
          </a:p>
          <a:p>
            <a:pPr marL="360363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 sobre Margen de Negociación: 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de marzo. (Grupal)</a:t>
            </a:r>
            <a:endParaRPr lang="es-ES" sz="22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lvl="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Escrita: 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de abril. (Grupal)</a:t>
            </a:r>
          </a:p>
          <a:p>
            <a:pPr marL="360363" lvl="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sobre estilos de negociación: 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de abril (individual)</a:t>
            </a:r>
          </a:p>
          <a:p>
            <a:pPr marL="360363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Role </a:t>
            </a:r>
            <a:r>
              <a:rPr lang="es-ES" sz="2200" b="1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Playing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25 de abril. (Grupal)</a:t>
            </a:r>
          </a:p>
          <a:p>
            <a:pPr marL="360363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Caso de Negociación Internacional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9 de mayo. (Grupal)</a:t>
            </a:r>
          </a:p>
          <a:p>
            <a:pPr marL="360363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sobre Desarrollo de perfiles de negociación por país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30 de mayo. (Grupal)</a:t>
            </a:r>
          </a:p>
          <a:p>
            <a:pPr marL="360363" lvl="0" indent="-3429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Final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Rueda de Negocios. 20 de junio. (Grupal)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B00F7B-A43E-436F-5629-2720CEB0B9E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93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609803AB-52B9-9B16-9C42-5841A8C99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BD967F0-E065-C71B-7C40-7048881147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  <p:pic>
        <p:nvPicPr>
          <p:cNvPr id="224" name="Google Shape;224;p19">
            <a:extLst>
              <a:ext uri="{FF2B5EF4-FFF2-40B4-BE49-F238E27FC236}">
                <a16:creationId xmlns:a16="http://schemas.microsoft.com/office/drawing/2014/main" id="{D84170F4-5BC6-B86F-9B0D-702FCC844355}"/>
              </a:ext>
            </a:extLst>
          </p:cNvPr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81DFE4C-7DD0-843F-407F-F86345905C56}"/>
              </a:ext>
            </a:extLst>
          </p:cNvPr>
          <p:cNvSpPr txBox="1"/>
          <p:nvPr/>
        </p:nvSpPr>
        <p:spPr>
          <a:xfrm>
            <a:off x="795560" y="15407"/>
            <a:ext cx="1060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de investigación en AI y Socialización sobre la situación actual de la globalización </a:t>
            </a:r>
            <a:endParaRPr lang="es-ES_tradnl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49E8B-FB3B-8EA9-E1B0-91BE3726BB57}"/>
              </a:ext>
            </a:extLst>
          </p:cNvPr>
          <p:cNvSpPr txBox="1"/>
          <p:nvPr/>
        </p:nvSpPr>
        <p:spPr>
          <a:xfrm>
            <a:off x="1430473" y="1127884"/>
            <a:ext cx="9594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Investigación a realizar a través de Inteligencia Artificial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224E55D-5260-E9E0-5F8E-62F5821AC2D5}"/>
              </a:ext>
            </a:extLst>
          </p:cNvPr>
          <p:cNvSpPr/>
          <p:nvPr/>
        </p:nvSpPr>
        <p:spPr>
          <a:xfrm>
            <a:off x="927098" y="2212033"/>
            <a:ext cx="11104481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>
              <a:spcAft>
                <a:spcPts val="600"/>
              </a:spcAft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en Grupo. </a:t>
            </a:r>
          </a:p>
          <a:p>
            <a:pPr marL="17463" lvl="0">
              <a:spcAft>
                <a:spcPts val="600"/>
              </a:spcAft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Entregable: 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Infografía con los principales puntos de la investigación</a:t>
            </a:r>
            <a:endParaRPr lang="es-ES" sz="22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lvl="0">
              <a:spcAft>
                <a:spcPts val="600"/>
              </a:spcAft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 de Entrega y Socialización: </a:t>
            </a: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de marzo </a:t>
            </a:r>
            <a:r>
              <a:rPr lang="es-E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Presentación en PowerPoint u otra aplicación</a:t>
            </a:r>
          </a:p>
          <a:p>
            <a:pPr marL="17463">
              <a:spcAft>
                <a:spcPts val="200"/>
              </a:spcAft>
              <a:defRPr/>
            </a:pPr>
            <a:r>
              <a:rPr lang="es-ES" sz="22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Temas a Investigar: </a:t>
            </a:r>
          </a:p>
          <a:p>
            <a:pPr marL="360363" indent="-342900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Pros, contras y desafíos que presenta actualmente la globalización con respecto a la Producción y al Empleo; a la pobreza, desigualdad y derechos humanos; a la Cultura y la Educación; al Medio Ambiente y el Cambio Climático</a:t>
            </a:r>
          </a:p>
          <a:p>
            <a:pPr marL="360363" indent="-342900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¿Estamos presenciando el Fin de la Globalización? La realidad actual de la globalización: entre la desglobalización y la redefinición</a:t>
            </a:r>
          </a:p>
          <a:p>
            <a:pPr marL="360363" indent="-342900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Guerra Comercial entre EE. UU. y China</a:t>
            </a:r>
          </a:p>
          <a:p>
            <a:pPr marL="360363" indent="-342900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Huelga de agricultores en Europa</a:t>
            </a:r>
          </a:p>
          <a:p>
            <a:pPr marL="360363" indent="-342900">
              <a:spcAft>
                <a:spcPts val="200"/>
              </a:spcAft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Regionalización</a:t>
            </a:r>
          </a:p>
        </p:txBody>
      </p:sp>
      <p:pic>
        <p:nvPicPr>
          <p:cNvPr id="1026" name="Imagen 1" descr="Gemini (modelo de lenguaje) - Wikipedia, la enciclopedia libre">
            <a:extLst>
              <a:ext uri="{FF2B5EF4-FFF2-40B4-BE49-F238E27FC236}">
                <a16:creationId xmlns:a16="http://schemas.microsoft.com/office/drawing/2014/main" id="{43FC5DA0-B573-B890-DB27-4227B5A6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8" y="1644283"/>
            <a:ext cx="1543951" cy="5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E9E3DA4C-4F54-9077-093F-56B66786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0"/>
          <a:stretch>
            <a:fillRect/>
          </a:stretch>
        </p:blipFill>
        <p:spPr bwMode="auto">
          <a:xfrm>
            <a:off x="3854142" y="1660068"/>
            <a:ext cx="1646546" cy="7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CD235E5-2F01-D27C-31FE-FB8730DA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7"/>
          <a:stretch>
            <a:fillRect/>
          </a:stretch>
        </p:blipFill>
        <p:spPr bwMode="auto">
          <a:xfrm>
            <a:off x="7460038" y="1696890"/>
            <a:ext cx="687909" cy="6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63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72BF7E0F-8A8F-BCCE-29F2-A7622F41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1E0457-652D-D363-CBC7-E5E85FF44F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  <p:pic>
        <p:nvPicPr>
          <p:cNvPr id="224" name="Google Shape;224;p19">
            <a:extLst>
              <a:ext uri="{FF2B5EF4-FFF2-40B4-BE49-F238E27FC236}">
                <a16:creationId xmlns:a16="http://schemas.microsoft.com/office/drawing/2014/main" id="{DE8815E0-1E08-58FE-F34C-50EA8085F760}"/>
              </a:ext>
            </a:extLst>
          </p:cNvPr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A24295-B522-FB59-188D-2501F138A440}"/>
              </a:ext>
            </a:extLst>
          </p:cNvPr>
          <p:cNvSpPr txBox="1"/>
          <p:nvPr/>
        </p:nvSpPr>
        <p:spPr>
          <a:xfrm>
            <a:off x="759702" y="822231"/>
            <a:ext cx="1060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sobre Desarrollo de perfiles de negociación por país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D34E5D-A6C5-8687-AA96-03E81A602BE3}"/>
              </a:ext>
            </a:extLst>
          </p:cNvPr>
          <p:cNvSpPr txBox="1"/>
          <p:nvPr/>
        </p:nvSpPr>
        <p:spPr>
          <a:xfrm>
            <a:off x="1646415" y="1917079"/>
            <a:ext cx="9594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Investigación a realizar apoyándose en libro asignado, páginas web e Inteligencia Artificial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E16C95D-CB2C-769C-7ED4-79E08A80E235}"/>
              </a:ext>
            </a:extLst>
          </p:cNvPr>
          <p:cNvSpPr/>
          <p:nvPr/>
        </p:nvSpPr>
        <p:spPr>
          <a:xfrm>
            <a:off x="1285688" y="3299830"/>
            <a:ext cx="70418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en Grupo. </a:t>
            </a:r>
            <a:r>
              <a:rPr lang="es-E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 grupo tendrá a cargo un país</a:t>
            </a:r>
          </a:p>
          <a:p>
            <a:pPr marL="17463" lvl="0"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Entregable: </a:t>
            </a:r>
            <a:r>
              <a:rPr lang="es-E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Infografía con con imágenes y textos de los temas más sobresalientes del país asignado</a:t>
            </a:r>
            <a:endParaRPr lang="es-ES" sz="2400" b="1" dirty="0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lvl="0"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 de Entrega y Socialización: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de mayo </a:t>
            </a:r>
            <a:r>
              <a:rPr lang="es-E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Presentación en PowerPoint u otra aplicación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F15D56-FB89-9B4C-BD83-FF56EB1FF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794" y="3075647"/>
            <a:ext cx="24855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4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8FAF82EB-6571-FDD7-F64D-48836EDC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9">
            <a:extLst>
              <a:ext uri="{FF2B5EF4-FFF2-40B4-BE49-F238E27FC236}">
                <a16:creationId xmlns:a16="http://schemas.microsoft.com/office/drawing/2014/main" id="{78949B3A-343E-5061-19DE-68A0044E20AC}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DE2C59-7BD4-4FA1-B8AF-AEE2C3D69B04}"/>
              </a:ext>
            </a:extLst>
          </p:cNvPr>
          <p:cNvSpPr txBox="1"/>
          <p:nvPr/>
        </p:nvSpPr>
        <p:spPr>
          <a:xfrm>
            <a:off x="795560" y="351802"/>
            <a:ext cx="1060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Final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Organización de una Rueda de Negocios Internacional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E967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89C5ED1-8252-9889-2E16-4D842DA06965}"/>
              </a:ext>
            </a:extLst>
          </p:cNvPr>
          <p:cNvSpPr/>
          <p:nvPr/>
        </p:nvSpPr>
        <p:spPr>
          <a:xfrm>
            <a:off x="1156391" y="2016881"/>
            <a:ext cx="78941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0"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en Grupo. </a:t>
            </a:r>
            <a:endParaRPr lang="es-E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3" lvl="0"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Entregable: </a:t>
            </a:r>
            <a:r>
              <a:rPr lang="es-E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Perfil de la empresa negociadora</a:t>
            </a:r>
          </a:p>
          <a:p>
            <a:pPr marL="17463" lvl="0">
              <a:spcAft>
                <a:spcPts val="600"/>
              </a:spcAft>
              <a:defRPr/>
            </a:pP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Fecha: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de junio</a:t>
            </a:r>
            <a:endParaRPr lang="es-E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6A7643-6C34-5D66-FAFC-3828C8B70019}"/>
              </a:ext>
            </a:extLst>
          </p:cNvPr>
          <p:cNvSpPr txBox="1"/>
          <p:nvPr/>
        </p:nvSpPr>
        <p:spPr>
          <a:xfrm>
            <a:off x="1156391" y="3520765"/>
            <a:ext cx="1040808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3" lvl="0">
              <a:spcAft>
                <a:spcPts val="1200"/>
              </a:spcAft>
              <a:defRPr/>
            </a:pPr>
            <a:r>
              <a:rPr lang="es-E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grupo será dividido entre exportadores colombianos e importadores o compradores internacionales.</a:t>
            </a:r>
          </a:p>
          <a:p>
            <a:pPr marL="17463" lvl="0">
              <a:spcAft>
                <a:spcPts val="1200"/>
              </a:spcAft>
              <a:defRPr/>
            </a:pPr>
            <a:r>
              <a:rPr lang="es-E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exportadores tendrán la oportunidad de ofrecer a los compradores sus productos, buscando despertar el interés y que se concrete en una posibilidad de compra. </a:t>
            </a:r>
          </a:p>
          <a:p>
            <a:pPr marL="17463" lvl="0">
              <a:spcAft>
                <a:spcPts val="1200"/>
              </a:spcAft>
              <a:defRPr/>
            </a:pPr>
            <a:r>
              <a:rPr lang="es-E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compradores se reunirán con varios exportadores colombianos y escogerán la oferta u ofertas que más se adapten a sus requerimientos</a:t>
            </a:r>
            <a:endParaRPr lang="es-ES_tradnl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6A5B56-559D-843C-DDAE-B8F5CF3953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0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73B37E14-0008-BE4F-B4D0-134F3F02DA6C}"/>
              </a:ext>
            </a:extLst>
          </p:cNvPr>
          <p:cNvSpPr txBox="1"/>
          <p:nvPr/>
        </p:nvSpPr>
        <p:spPr>
          <a:xfrm>
            <a:off x="1038447" y="165618"/>
            <a:ext cx="1011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50800" dist="50800" dir="5400000" algn="ctr" rotWithShape="0">
                    <a:prstClr val="white">
                      <a:lumMod val="85000"/>
                    </a:prst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Presentación del Profe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38A8E92-3438-C346-AA40-67B9700D10F7}"/>
              </a:ext>
            </a:extLst>
          </p:cNvPr>
          <p:cNvSpPr/>
          <p:nvPr/>
        </p:nvSpPr>
        <p:spPr>
          <a:xfrm>
            <a:off x="1038448" y="1100677"/>
            <a:ext cx="774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Alvaro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Lemus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Casadiego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9DCD2B-F2DF-DC4A-8813-0C86C1D4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06" y="2214926"/>
            <a:ext cx="10630187" cy="39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37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D09F87-6A76-4334-665F-B9CB8E638F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  <p:pic>
        <p:nvPicPr>
          <p:cNvPr id="210" name="Google Shape;210;p17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 txBox="1"/>
          <p:nvPr/>
        </p:nvSpPr>
        <p:spPr>
          <a:xfrm>
            <a:off x="672818" y="111655"/>
            <a:ext cx="1120964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ahoma"/>
              <a:buNone/>
            </a:pPr>
            <a:r>
              <a:rPr lang="es-ES" sz="3600" b="1" dirty="0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Ejemplo de Rubricas</a:t>
            </a:r>
            <a:endParaRPr sz="3600" b="1" dirty="0">
              <a:solidFill>
                <a:srgbClr val="E96750"/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Tahoma"/>
              <a:buNone/>
            </a:pPr>
            <a:r>
              <a:rPr lang="es-ES" sz="2400" b="1" dirty="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Rubrica de Taller en Clase </a:t>
            </a:r>
            <a:endParaRPr sz="2800" b="1" dirty="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12" name="Google Shape;212;p17"/>
          <p:cNvGraphicFramePr/>
          <p:nvPr>
            <p:extLst>
              <p:ext uri="{D42A27DB-BD31-4B8C-83A1-F6EECF244321}">
                <p14:modId xmlns:p14="http://schemas.microsoft.com/office/powerpoint/2010/main" val="2533274371"/>
              </p:ext>
            </p:extLst>
          </p:nvPr>
        </p:nvGraphicFramePr>
        <p:xfrm>
          <a:off x="1291566" y="1377430"/>
          <a:ext cx="10270325" cy="4804410"/>
        </p:xfrm>
        <a:graphic>
          <a:graphicData uri="http://schemas.openxmlformats.org/drawingml/2006/table">
            <a:tbl>
              <a:tblPr firstRow="1" firstCol="1" bandRow="1">
                <a:noFill/>
                <a:tableStyleId>{6BCABD25-6574-4207-BCFF-7CDBC172298A}</a:tableStyleId>
              </a:tblPr>
              <a:tblGrid>
                <a:gridCol w="127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Actividad grupal 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/>
                        <a:t>Descripción</a:t>
                      </a:r>
                      <a:endParaRPr sz="20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Puntuación máxima  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(puntos)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Peso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%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Criterio 1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Desarrolla de forma completa y correcta cada uno de los puntos que figuran en el desarrollo de la actividad y cuestiones por resolver (Contenido)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4,25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 85%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Criterio 2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Entrega Oportuna de la Actividad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0,25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 5%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Criterio 3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Demuestra dominio en la redacción del trabajo, con capacidad de síntesis, el escrito presenta presentan ideas claras y los conceptos desarrollados están organizados de manera que hay conexión lógica entre ellos. Emplea correctamente las normas de ortografía y gramaticales (Organización y Redacción)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0.50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10 %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 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 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/>
                        <a:t>5,0</a:t>
                      </a:r>
                      <a:endParaRPr sz="200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dirty="0"/>
                        <a:t>100 %</a:t>
                      </a:r>
                      <a:endParaRPr sz="2000" dirty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625" marR="41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Bibliografía Básica y Complementaria:</a:t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985579" y="822953"/>
            <a:ext cx="10220842" cy="554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Negociación para el Comercio Internacional. Peña Andrés Cristina. Editorial Alfaomega Colombiana. Bogotá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Marketing Internacional un enfoque práctico. Teoría, casos y talleres. Harold Silva Guerra. Ediciones Alfaomega.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Bogota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Marketing Internacional. Teoría y 50 Casos.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Hyun-Sook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Lee Kim. Cengage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Editores. México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Marketing Internacional.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Cateora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Phillip  R. -   Graham, John L. – Gilly, Mary  C. Editorial McGraw-Hill. México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Dirección De Empresas Internacionales. Pla Barber, J.; León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Darder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F. Pearson Educación, S.A., Madrid, 2004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Negocios Internacionales. Competencia en el mercado global. Charles W.L. Hill. McGraw-Hill/Interamericana Editores. 2011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Comercio y marketing internacional.  Lerma Kirchner, Alejandro Eugenio y Enrique Márquez Castro. Cuarta edición. Cengage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Editores, 2010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Marketing internacional.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Czinkota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Michael R. e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Ilkka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A.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Ronkainen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8a. edición. Cengage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Editores. 2008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Wingdings" pitchFamily="2" charset="2"/>
              <a:buChar char="v"/>
            </a:pP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Negocios Globales.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Peng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Mike W. Tercera edición. Cengage </a:t>
            </a:r>
            <a:r>
              <a:rPr lang="es-ES" sz="185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Learning</a:t>
            </a:r>
            <a:r>
              <a:rPr lang="es-ES" sz="185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Editores, 2018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94875A-BE4C-4088-87B8-47847C020B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12E357-7E51-E194-FF0A-5659D3367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  <p:pic>
        <p:nvPicPr>
          <p:cNvPr id="239" name="Google Shape;239;p21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Acuerdo Pedagógico: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0CB0CF-EB36-626A-3F52-89E6B9BBF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726" y="805698"/>
            <a:ext cx="5101389" cy="599833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71FD8F-6198-48DA-8459-4157C691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Programación Temática: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A4A555-6BB9-89FF-060E-464976EFD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571" y="822952"/>
            <a:ext cx="5029199" cy="58584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-2578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 txBox="1"/>
          <p:nvPr/>
        </p:nvSpPr>
        <p:spPr>
          <a:xfrm>
            <a:off x="985579" y="176622"/>
            <a:ext cx="95888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rgbClr val="E96750"/>
                </a:solidFill>
                <a:latin typeface="Tahoma"/>
                <a:ea typeface="Tahoma"/>
                <a:cs typeface="Tahoma"/>
                <a:sym typeface="Tahoma"/>
              </a:rPr>
              <a:t>Comunicación con el Profe Lemus:</a:t>
            </a: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4987852" y="1833559"/>
            <a:ext cx="608876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u="sng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alemus@udenar.edu.co</a:t>
            </a:r>
            <a:endParaRPr sz="320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u="sng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fundamkt@gmail.com</a:t>
            </a:r>
            <a:endParaRPr sz="3200">
              <a:solidFill>
                <a:srgbClr val="1F38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6" name="Google Shape;256;p23" descr="Nuevos detalles de la versión WhatsApp para iPad"/>
          <p:cNvPicPr preferRelativeResize="0"/>
          <p:nvPr/>
        </p:nvPicPr>
        <p:blipFill rotWithShape="1">
          <a:blip r:embed="rId6">
            <a:alphaModFix/>
          </a:blip>
          <a:srcRect l="18883" r="19544"/>
          <a:stretch/>
        </p:blipFill>
        <p:spPr>
          <a:xfrm>
            <a:off x="2408953" y="4297107"/>
            <a:ext cx="1999733" cy="194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/>
          <p:nvPr/>
        </p:nvSpPr>
        <p:spPr>
          <a:xfrm>
            <a:off x="4819842" y="4922018"/>
            <a:ext cx="536689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>
                <a:solidFill>
                  <a:srgbClr val="1F3864"/>
                </a:solidFill>
                <a:latin typeface="Tahoma"/>
                <a:ea typeface="Tahoma"/>
                <a:cs typeface="Tahoma"/>
                <a:sym typeface="Tahoma"/>
              </a:rPr>
              <a:t>313 8709050</a:t>
            </a:r>
            <a:endParaRPr/>
          </a:p>
        </p:txBody>
      </p:sp>
      <p:pic>
        <p:nvPicPr>
          <p:cNvPr id="258" name="Google Shape;258;p23" descr="Correo electrónic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0847" y="1025356"/>
            <a:ext cx="2773430" cy="287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E961BC-1FF4-2822-D594-6DE6B10226D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0" y="-2578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15733AB-9AAE-884B-8240-F41838E5139A}"/>
              </a:ext>
            </a:extLst>
          </p:cNvPr>
          <p:cNvSpPr txBox="1"/>
          <p:nvPr/>
        </p:nvSpPr>
        <p:spPr>
          <a:xfrm>
            <a:off x="736413" y="267618"/>
            <a:ext cx="1120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Plataforma para el desarrollo de actividades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040B19-C878-1B9A-04EA-90AC8CDCDDD9}"/>
              </a:ext>
            </a:extLst>
          </p:cNvPr>
          <p:cNvSpPr/>
          <p:nvPr/>
        </p:nvSpPr>
        <p:spPr>
          <a:xfrm>
            <a:off x="1415052" y="2953447"/>
            <a:ext cx="93618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 de Negocios Internacionales Pasto: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https://aulavirtual.udenar.edu.co/login/index.php</a:t>
            </a: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de Matriculación: </a:t>
            </a:r>
            <a:r>
              <a:rPr kumimoji="0" lang="es-ES_tradnl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NegIntlPSO</a:t>
            </a: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59464A-D259-8F0E-040B-930FC5C4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051" y="1114679"/>
            <a:ext cx="6950958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193975B2-CD8D-6843-92A7-197B07C5A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17294" r="9208" b="17675"/>
          <a:stretch/>
        </p:blipFill>
        <p:spPr bwMode="auto">
          <a:xfrm>
            <a:off x="7996901" y="3182675"/>
            <a:ext cx="3745919" cy="2961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9DAF6-46FD-9C06-20AE-C4A3A4F31945}"/>
              </a:ext>
            </a:extLst>
          </p:cNvPr>
          <p:cNvSpPr txBox="1"/>
          <p:nvPr/>
        </p:nvSpPr>
        <p:spPr>
          <a:xfrm>
            <a:off x="1034716" y="170081"/>
            <a:ext cx="10122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Fechas Claves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E967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_tradnl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 de Clases: </a:t>
            </a:r>
            <a:r>
              <a:rPr kumimoji="0" lang="es-ES_tradnl" sz="34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de agosto de 2024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4A8EEE-D7A5-8C08-5761-0D5DA9504CCF}"/>
              </a:ext>
            </a:extLst>
          </p:cNvPr>
          <p:cNvSpPr txBox="1"/>
          <p:nvPr/>
        </p:nvSpPr>
        <p:spPr>
          <a:xfrm>
            <a:off x="1034716" y="2416399"/>
            <a:ext cx="88930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Finalización de Clases: </a:t>
            </a:r>
            <a:r>
              <a:rPr kumimoji="0" lang="es-ES_tradnl" sz="34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de diciembre de 2024</a:t>
            </a:r>
            <a:endParaRPr kumimoji="0" lang="es-ES_tradnl" sz="3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Registro de Calificaciones: </a:t>
            </a:r>
            <a:r>
              <a:rPr kumimoji="0" lang="es-ES_tradnl" sz="34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de diciembre de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_tradnl" sz="34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 Académica: </a:t>
            </a:r>
            <a:r>
              <a:rPr lang="es-ES_tradnl" sz="34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al 28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_tradnl" sz="34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Octubre. </a:t>
            </a:r>
          </a:p>
        </p:txBody>
      </p:sp>
    </p:spTree>
    <p:extLst>
      <p:ext uri="{BB962C8B-B14F-4D97-AF65-F5344CB8AC3E}">
        <p14:creationId xmlns:p14="http://schemas.microsoft.com/office/powerpoint/2010/main" val="137757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193975B2-CD8D-6843-92A7-197B07C5A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17294" r="9208" b="17675"/>
          <a:stretch/>
        </p:blipFill>
        <p:spPr bwMode="auto">
          <a:xfrm>
            <a:off x="7515638" y="2981709"/>
            <a:ext cx="3745919" cy="2961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1154259" y="984778"/>
            <a:ext cx="96091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Horario: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Martes de 11:00 AM – 1:00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kern="1200" dirty="0" err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Viern</a:t>
            </a: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de 9:00 AM –</a:t>
            </a:r>
            <a:r>
              <a:rPr lang="es-ES_tradnl" sz="44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11:00 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 de Clase: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Martes: </a:t>
            </a:r>
            <a:r>
              <a:rPr lang="es-ES_tradnl" sz="44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11:10 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kern="1200" dirty="0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Viernes: </a:t>
            </a:r>
            <a:r>
              <a:rPr lang="es-ES_tradnl" sz="4400" b="1" kern="1200" dirty="0">
                <a:solidFill>
                  <a:srgbClr val="E967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9:10 AM</a:t>
            </a:r>
          </a:p>
        </p:txBody>
      </p:sp>
    </p:spTree>
    <p:extLst>
      <p:ext uri="{BB962C8B-B14F-4D97-AF65-F5344CB8AC3E}">
        <p14:creationId xmlns:p14="http://schemas.microsoft.com/office/powerpoint/2010/main" val="145678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287BA1-C76C-684F-9182-35B7855F72E5}"/>
              </a:ext>
            </a:extLst>
          </p:cNvPr>
          <p:cNvSpPr/>
          <p:nvPr/>
        </p:nvSpPr>
        <p:spPr>
          <a:xfrm>
            <a:off x="930442" y="1080780"/>
            <a:ext cx="96831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En los últimos años hemos presenciado impresionantes hechos globales que empezaron a cambiar la naturaleza de los negocios nacionales e internacionales y que cambiaron la forma de realizar los negocios.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Los cambios que se presentan como consecuencia de los profundos procesos de internacionalización y la conformación de una sociedad más globalizada hacen necesario en el ámbito local, la profundización y la producción de mayor conocimiento e investigación sobre estas tendencias internacionales y los nuevos escenarios en los que deben participar tanto los agentes económicos como la sociedad en 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2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D11EF1-3CD5-254A-849D-AD084B280C07}"/>
              </a:ext>
            </a:extLst>
          </p:cNvPr>
          <p:cNvSpPr txBox="1"/>
          <p:nvPr/>
        </p:nvSpPr>
        <p:spPr>
          <a:xfrm>
            <a:off x="930442" y="149786"/>
            <a:ext cx="1120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E967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DESCRIPCIÓN DEL CURSO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A287BA1-C76C-684F-9182-35B7855F72E5}"/>
              </a:ext>
            </a:extLst>
          </p:cNvPr>
          <p:cNvSpPr/>
          <p:nvPr/>
        </p:nvSpPr>
        <p:spPr>
          <a:xfrm>
            <a:off x="1055949" y="1105287"/>
            <a:ext cx="961205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El ejercicio de la profesión en un contexto global requiere que el </a:t>
            </a:r>
            <a:r>
              <a:rPr lang="es-ES_tradnl" sz="2600" kern="1200" dirty="0">
                <a:solidFill>
                  <a:srgbClr val="4472C4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Administrador de Empresas </a:t>
            </a: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interprete y comprenda cuestiones vinculadas a los negocios y a la negociación internacional teniendo en cuenta su importancia en la Economía a la luz de las diferentes tendencias de los negocios y mercados internacionales.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El curso de Negocios Internacionales brinda las a los estudiantes de Administración de Empresas las herramientas para para entender y comprender los aspectos económicos, políticos y logísticos involucradas en los procesos de negociación internacional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02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2796</Words>
  <Application>Microsoft Macintosh PowerPoint</Application>
  <PresentationFormat>Panorámica</PresentationFormat>
  <Paragraphs>337</Paragraphs>
  <Slides>44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Calibri</vt:lpstr>
      <vt:lpstr>Wingdings</vt:lpstr>
      <vt:lpstr>Tahoma</vt:lpstr>
      <vt:lpstr>Noto Sans Symbols</vt:lpstr>
      <vt:lpstr>Calibri Light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Lemus Casadiego</dc:creator>
  <cp:lastModifiedBy>Patricia Padilla Hernandez</cp:lastModifiedBy>
  <cp:revision>3</cp:revision>
  <dcterms:created xsi:type="dcterms:W3CDTF">2020-10-04T20:58:40Z</dcterms:created>
  <dcterms:modified xsi:type="dcterms:W3CDTF">2024-08-14T15:11:31Z</dcterms:modified>
</cp:coreProperties>
</file>