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3" r:id="rId8"/>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527425-5C2B-07C7-B15A-C9489CBA3947}"/>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2E2F323D-B9A1-0B24-CCDD-D2F7B65398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DD9141ED-0985-9517-E3F3-231BFFE988E2}"/>
              </a:ext>
            </a:extLst>
          </p:cNvPr>
          <p:cNvSpPr>
            <a:spLocks noGrp="1"/>
          </p:cNvSpPr>
          <p:nvPr>
            <p:ph type="dt" sz="half" idx="10"/>
          </p:nvPr>
        </p:nvSpPr>
        <p:spPr/>
        <p:txBody>
          <a:bodyPr/>
          <a:lstStyle/>
          <a:p>
            <a:fld id="{4DE67610-3996-49E0-A224-F9714249E8CE}" type="datetimeFigureOut">
              <a:rPr lang="es-CO" smtClean="0"/>
              <a:t>29/07/2024</a:t>
            </a:fld>
            <a:endParaRPr lang="es-CO"/>
          </a:p>
        </p:txBody>
      </p:sp>
      <p:sp>
        <p:nvSpPr>
          <p:cNvPr id="5" name="Marcador de pie de página 4">
            <a:extLst>
              <a:ext uri="{FF2B5EF4-FFF2-40B4-BE49-F238E27FC236}">
                <a16:creationId xmlns:a16="http://schemas.microsoft.com/office/drawing/2014/main" id="{0CF69388-1FE2-7CD3-ACB3-B8F91A5CC100}"/>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79779754-AC52-675E-44FB-198908838406}"/>
              </a:ext>
            </a:extLst>
          </p:cNvPr>
          <p:cNvSpPr>
            <a:spLocks noGrp="1"/>
          </p:cNvSpPr>
          <p:nvPr>
            <p:ph type="sldNum" sz="quarter" idx="12"/>
          </p:nvPr>
        </p:nvSpPr>
        <p:spPr/>
        <p:txBody>
          <a:bodyPr/>
          <a:lstStyle/>
          <a:p>
            <a:fld id="{4014D7B6-411F-4A94-92BA-7FFF2899F707}" type="slidenum">
              <a:rPr lang="es-CO" smtClean="0"/>
              <a:t>‹Nº›</a:t>
            </a:fld>
            <a:endParaRPr lang="es-CO"/>
          </a:p>
        </p:txBody>
      </p:sp>
    </p:spTree>
    <p:extLst>
      <p:ext uri="{BB962C8B-B14F-4D97-AF65-F5344CB8AC3E}">
        <p14:creationId xmlns:p14="http://schemas.microsoft.com/office/powerpoint/2010/main" val="881158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89640D-6D57-092A-A7DC-F6A431B2B593}"/>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0D3F0178-69C7-6AE2-3217-7953348CBFF4}"/>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F51B57CC-D639-F305-205F-824FCE1D1294}"/>
              </a:ext>
            </a:extLst>
          </p:cNvPr>
          <p:cNvSpPr>
            <a:spLocks noGrp="1"/>
          </p:cNvSpPr>
          <p:nvPr>
            <p:ph type="dt" sz="half" idx="10"/>
          </p:nvPr>
        </p:nvSpPr>
        <p:spPr/>
        <p:txBody>
          <a:bodyPr/>
          <a:lstStyle/>
          <a:p>
            <a:fld id="{4DE67610-3996-49E0-A224-F9714249E8CE}" type="datetimeFigureOut">
              <a:rPr lang="es-CO" smtClean="0"/>
              <a:t>29/07/2024</a:t>
            </a:fld>
            <a:endParaRPr lang="es-CO"/>
          </a:p>
        </p:txBody>
      </p:sp>
      <p:sp>
        <p:nvSpPr>
          <p:cNvPr id="5" name="Marcador de pie de página 4">
            <a:extLst>
              <a:ext uri="{FF2B5EF4-FFF2-40B4-BE49-F238E27FC236}">
                <a16:creationId xmlns:a16="http://schemas.microsoft.com/office/drawing/2014/main" id="{BC533611-8C09-CEE8-33FD-B8F5D7010BDB}"/>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9F0002B8-6895-BC9A-45EF-61064167EE8E}"/>
              </a:ext>
            </a:extLst>
          </p:cNvPr>
          <p:cNvSpPr>
            <a:spLocks noGrp="1"/>
          </p:cNvSpPr>
          <p:nvPr>
            <p:ph type="sldNum" sz="quarter" idx="12"/>
          </p:nvPr>
        </p:nvSpPr>
        <p:spPr/>
        <p:txBody>
          <a:bodyPr/>
          <a:lstStyle/>
          <a:p>
            <a:fld id="{4014D7B6-411F-4A94-92BA-7FFF2899F707}" type="slidenum">
              <a:rPr lang="es-CO" smtClean="0"/>
              <a:t>‹Nº›</a:t>
            </a:fld>
            <a:endParaRPr lang="es-CO"/>
          </a:p>
        </p:txBody>
      </p:sp>
    </p:spTree>
    <p:extLst>
      <p:ext uri="{BB962C8B-B14F-4D97-AF65-F5344CB8AC3E}">
        <p14:creationId xmlns:p14="http://schemas.microsoft.com/office/powerpoint/2010/main" val="864392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3D40E9B9-E4A0-B694-31F7-5BFC6BD011A2}"/>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472B0FB0-F838-AE73-317D-445228739923}"/>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7E1F6FE0-826B-DBD5-69A1-67355050A66F}"/>
              </a:ext>
            </a:extLst>
          </p:cNvPr>
          <p:cNvSpPr>
            <a:spLocks noGrp="1"/>
          </p:cNvSpPr>
          <p:nvPr>
            <p:ph type="dt" sz="half" idx="10"/>
          </p:nvPr>
        </p:nvSpPr>
        <p:spPr/>
        <p:txBody>
          <a:bodyPr/>
          <a:lstStyle/>
          <a:p>
            <a:fld id="{4DE67610-3996-49E0-A224-F9714249E8CE}" type="datetimeFigureOut">
              <a:rPr lang="es-CO" smtClean="0"/>
              <a:t>29/07/2024</a:t>
            </a:fld>
            <a:endParaRPr lang="es-CO"/>
          </a:p>
        </p:txBody>
      </p:sp>
      <p:sp>
        <p:nvSpPr>
          <p:cNvPr id="5" name="Marcador de pie de página 4">
            <a:extLst>
              <a:ext uri="{FF2B5EF4-FFF2-40B4-BE49-F238E27FC236}">
                <a16:creationId xmlns:a16="http://schemas.microsoft.com/office/drawing/2014/main" id="{EC44C29C-8894-D482-DDC2-E4A36E0B006A}"/>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F8FB7025-1F7F-F309-D8C7-6878789BCD08}"/>
              </a:ext>
            </a:extLst>
          </p:cNvPr>
          <p:cNvSpPr>
            <a:spLocks noGrp="1"/>
          </p:cNvSpPr>
          <p:nvPr>
            <p:ph type="sldNum" sz="quarter" idx="12"/>
          </p:nvPr>
        </p:nvSpPr>
        <p:spPr/>
        <p:txBody>
          <a:bodyPr/>
          <a:lstStyle/>
          <a:p>
            <a:fld id="{4014D7B6-411F-4A94-92BA-7FFF2899F707}" type="slidenum">
              <a:rPr lang="es-CO" smtClean="0"/>
              <a:t>‹Nº›</a:t>
            </a:fld>
            <a:endParaRPr lang="es-CO"/>
          </a:p>
        </p:txBody>
      </p:sp>
    </p:spTree>
    <p:extLst>
      <p:ext uri="{BB962C8B-B14F-4D97-AF65-F5344CB8AC3E}">
        <p14:creationId xmlns:p14="http://schemas.microsoft.com/office/powerpoint/2010/main" val="3877398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161F54-8D81-A025-8ED8-7BA83647C866}"/>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398111CF-53B1-E67F-5C20-F30353E70B23}"/>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CB538289-AC84-B6B1-BCBA-6A3D9639FF8A}"/>
              </a:ext>
            </a:extLst>
          </p:cNvPr>
          <p:cNvSpPr>
            <a:spLocks noGrp="1"/>
          </p:cNvSpPr>
          <p:nvPr>
            <p:ph type="dt" sz="half" idx="10"/>
          </p:nvPr>
        </p:nvSpPr>
        <p:spPr/>
        <p:txBody>
          <a:bodyPr/>
          <a:lstStyle/>
          <a:p>
            <a:fld id="{4DE67610-3996-49E0-A224-F9714249E8CE}" type="datetimeFigureOut">
              <a:rPr lang="es-CO" smtClean="0"/>
              <a:t>29/07/2024</a:t>
            </a:fld>
            <a:endParaRPr lang="es-CO"/>
          </a:p>
        </p:txBody>
      </p:sp>
      <p:sp>
        <p:nvSpPr>
          <p:cNvPr id="5" name="Marcador de pie de página 4">
            <a:extLst>
              <a:ext uri="{FF2B5EF4-FFF2-40B4-BE49-F238E27FC236}">
                <a16:creationId xmlns:a16="http://schemas.microsoft.com/office/drawing/2014/main" id="{4EBF318E-4C34-8A1D-DA49-9BFFEA6A47BC}"/>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94A7CBBD-A22D-0F7C-4298-4AC8609EB59F}"/>
              </a:ext>
            </a:extLst>
          </p:cNvPr>
          <p:cNvSpPr>
            <a:spLocks noGrp="1"/>
          </p:cNvSpPr>
          <p:nvPr>
            <p:ph type="sldNum" sz="quarter" idx="12"/>
          </p:nvPr>
        </p:nvSpPr>
        <p:spPr/>
        <p:txBody>
          <a:bodyPr/>
          <a:lstStyle/>
          <a:p>
            <a:fld id="{4014D7B6-411F-4A94-92BA-7FFF2899F707}" type="slidenum">
              <a:rPr lang="es-CO" smtClean="0"/>
              <a:t>‹Nº›</a:t>
            </a:fld>
            <a:endParaRPr lang="es-CO"/>
          </a:p>
        </p:txBody>
      </p:sp>
    </p:spTree>
    <p:extLst>
      <p:ext uri="{BB962C8B-B14F-4D97-AF65-F5344CB8AC3E}">
        <p14:creationId xmlns:p14="http://schemas.microsoft.com/office/powerpoint/2010/main" val="1298964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53AD35-1BF6-327A-B6C6-4C438F28C119}"/>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81D92B72-C005-8011-5E0E-DB5F150983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A2BD3A45-218A-2112-3DD2-E01C90AD18BD}"/>
              </a:ext>
            </a:extLst>
          </p:cNvPr>
          <p:cNvSpPr>
            <a:spLocks noGrp="1"/>
          </p:cNvSpPr>
          <p:nvPr>
            <p:ph type="dt" sz="half" idx="10"/>
          </p:nvPr>
        </p:nvSpPr>
        <p:spPr/>
        <p:txBody>
          <a:bodyPr/>
          <a:lstStyle/>
          <a:p>
            <a:fld id="{4DE67610-3996-49E0-A224-F9714249E8CE}" type="datetimeFigureOut">
              <a:rPr lang="es-CO" smtClean="0"/>
              <a:t>29/07/2024</a:t>
            </a:fld>
            <a:endParaRPr lang="es-CO"/>
          </a:p>
        </p:txBody>
      </p:sp>
      <p:sp>
        <p:nvSpPr>
          <p:cNvPr id="5" name="Marcador de pie de página 4">
            <a:extLst>
              <a:ext uri="{FF2B5EF4-FFF2-40B4-BE49-F238E27FC236}">
                <a16:creationId xmlns:a16="http://schemas.microsoft.com/office/drawing/2014/main" id="{09AA3747-2670-E422-60C4-43F38A4D5C48}"/>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C1378185-0CA3-F41A-BAF3-36DE273BEA87}"/>
              </a:ext>
            </a:extLst>
          </p:cNvPr>
          <p:cNvSpPr>
            <a:spLocks noGrp="1"/>
          </p:cNvSpPr>
          <p:nvPr>
            <p:ph type="sldNum" sz="quarter" idx="12"/>
          </p:nvPr>
        </p:nvSpPr>
        <p:spPr/>
        <p:txBody>
          <a:bodyPr/>
          <a:lstStyle/>
          <a:p>
            <a:fld id="{4014D7B6-411F-4A94-92BA-7FFF2899F707}" type="slidenum">
              <a:rPr lang="es-CO" smtClean="0"/>
              <a:t>‹Nº›</a:t>
            </a:fld>
            <a:endParaRPr lang="es-CO"/>
          </a:p>
        </p:txBody>
      </p:sp>
    </p:spTree>
    <p:extLst>
      <p:ext uri="{BB962C8B-B14F-4D97-AF65-F5344CB8AC3E}">
        <p14:creationId xmlns:p14="http://schemas.microsoft.com/office/powerpoint/2010/main" val="821306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A71D31-6298-2BDE-A831-96BE8CA9FDE6}"/>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247D118C-3DAB-20BB-9B8B-DCB8F81A44BB}"/>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284D5C90-EBFC-A244-24C8-0BC08337D0C9}"/>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AB3F7C5D-4B4B-5F9A-18A0-BCB5A3D95EFC}"/>
              </a:ext>
            </a:extLst>
          </p:cNvPr>
          <p:cNvSpPr>
            <a:spLocks noGrp="1"/>
          </p:cNvSpPr>
          <p:nvPr>
            <p:ph type="dt" sz="half" idx="10"/>
          </p:nvPr>
        </p:nvSpPr>
        <p:spPr/>
        <p:txBody>
          <a:bodyPr/>
          <a:lstStyle/>
          <a:p>
            <a:fld id="{4DE67610-3996-49E0-A224-F9714249E8CE}" type="datetimeFigureOut">
              <a:rPr lang="es-CO" smtClean="0"/>
              <a:t>29/07/2024</a:t>
            </a:fld>
            <a:endParaRPr lang="es-CO"/>
          </a:p>
        </p:txBody>
      </p:sp>
      <p:sp>
        <p:nvSpPr>
          <p:cNvPr id="6" name="Marcador de pie de página 5">
            <a:extLst>
              <a:ext uri="{FF2B5EF4-FFF2-40B4-BE49-F238E27FC236}">
                <a16:creationId xmlns:a16="http://schemas.microsoft.com/office/drawing/2014/main" id="{F95326A3-A6D1-5B72-163E-CF80C4CA9203}"/>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02A8A422-D903-7D30-9496-CA5B086EB458}"/>
              </a:ext>
            </a:extLst>
          </p:cNvPr>
          <p:cNvSpPr>
            <a:spLocks noGrp="1"/>
          </p:cNvSpPr>
          <p:nvPr>
            <p:ph type="sldNum" sz="quarter" idx="12"/>
          </p:nvPr>
        </p:nvSpPr>
        <p:spPr/>
        <p:txBody>
          <a:bodyPr/>
          <a:lstStyle/>
          <a:p>
            <a:fld id="{4014D7B6-411F-4A94-92BA-7FFF2899F707}" type="slidenum">
              <a:rPr lang="es-CO" smtClean="0"/>
              <a:t>‹Nº›</a:t>
            </a:fld>
            <a:endParaRPr lang="es-CO"/>
          </a:p>
        </p:txBody>
      </p:sp>
    </p:spTree>
    <p:extLst>
      <p:ext uri="{BB962C8B-B14F-4D97-AF65-F5344CB8AC3E}">
        <p14:creationId xmlns:p14="http://schemas.microsoft.com/office/powerpoint/2010/main" val="2724369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DBA70D-F917-B615-E305-C01D850F4C6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FF5EF2E5-F68B-872B-C91B-CBA5862319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B196F9F8-8D51-9F34-DDEE-5E3AB89AC288}"/>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EFCC8084-3E23-FB93-24C7-B20627EF47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C86CF655-D4A3-7258-FDC8-09DF12E84B0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68C5A02D-02CF-9824-47AD-B14CEF0EADEE}"/>
              </a:ext>
            </a:extLst>
          </p:cNvPr>
          <p:cNvSpPr>
            <a:spLocks noGrp="1"/>
          </p:cNvSpPr>
          <p:nvPr>
            <p:ph type="dt" sz="half" idx="10"/>
          </p:nvPr>
        </p:nvSpPr>
        <p:spPr/>
        <p:txBody>
          <a:bodyPr/>
          <a:lstStyle/>
          <a:p>
            <a:fld id="{4DE67610-3996-49E0-A224-F9714249E8CE}" type="datetimeFigureOut">
              <a:rPr lang="es-CO" smtClean="0"/>
              <a:t>29/07/2024</a:t>
            </a:fld>
            <a:endParaRPr lang="es-CO"/>
          </a:p>
        </p:txBody>
      </p:sp>
      <p:sp>
        <p:nvSpPr>
          <p:cNvPr id="8" name="Marcador de pie de página 7">
            <a:extLst>
              <a:ext uri="{FF2B5EF4-FFF2-40B4-BE49-F238E27FC236}">
                <a16:creationId xmlns:a16="http://schemas.microsoft.com/office/drawing/2014/main" id="{A6F2CC04-4C42-5EE3-68A7-1900DD205282}"/>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8D2341A5-A605-3EAF-1A0D-D9AF221C9F21}"/>
              </a:ext>
            </a:extLst>
          </p:cNvPr>
          <p:cNvSpPr>
            <a:spLocks noGrp="1"/>
          </p:cNvSpPr>
          <p:nvPr>
            <p:ph type="sldNum" sz="quarter" idx="12"/>
          </p:nvPr>
        </p:nvSpPr>
        <p:spPr/>
        <p:txBody>
          <a:bodyPr/>
          <a:lstStyle/>
          <a:p>
            <a:fld id="{4014D7B6-411F-4A94-92BA-7FFF2899F707}" type="slidenum">
              <a:rPr lang="es-CO" smtClean="0"/>
              <a:t>‹Nº›</a:t>
            </a:fld>
            <a:endParaRPr lang="es-CO"/>
          </a:p>
        </p:txBody>
      </p:sp>
    </p:spTree>
    <p:extLst>
      <p:ext uri="{BB962C8B-B14F-4D97-AF65-F5344CB8AC3E}">
        <p14:creationId xmlns:p14="http://schemas.microsoft.com/office/powerpoint/2010/main" val="705010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CF8884-DA37-6C01-E67E-A63DEA93811B}"/>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48287007-C79A-ECB4-500C-3CB2E1FF8BC2}"/>
              </a:ext>
            </a:extLst>
          </p:cNvPr>
          <p:cNvSpPr>
            <a:spLocks noGrp="1"/>
          </p:cNvSpPr>
          <p:nvPr>
            <p:ph type="dt" sz="half" idx="10"/>
          </p:nvPr>
        </p:nvSpPr>
        <p:spPr/>
        <p:txBody>
          <a:bodyPr/>
          <a:lstStyle/>
          <a:p>
            <a:fld id="{4DE67610-3996-49E0-A224-F9714249E8CE}" type="datetimeFigureOut">
              <a:rPr lang="es-CO" smtClean="0"/>
              <a:t>29/07/2024</a:t>
            </a:fld>
            <a:endParaRPr lang="es-CO"/>
          </a:p>
        </p:txBody>
      </p:sp>
      <p:sp>
        <p:nvSpPr>
          <p:cNvPr id="4" name="Marcador de pie de página 3">
            <a:extLst>
              <a:ext uri="{FF2B5EF4-FFF2-40B4-BE49-F238E27FC236}">
                <a16:creationId xmlns:a16="http://schemas.microsoft.com/office/drawing/2014/main" id="{0F8EF3B2-BC42-6C99-3A7C-AF459BCBBBBF}"/>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FA3690E5-A826-D6D6-E1E5-9D5A723912C8}"/>
              </a:ext>
            </a:extLst>
          </p:cNvPr>
          <p:cNvSpPr>
            <a:spLocks noGrp="1"/>
          </p:cNvSpPr>
          <p:nvPr>
            <p:ph type="sldNum" sz="quarter" idx="12"/>
          </p:nvPr>
        </p:nvSpPr>
        <p:spPr/>
        <p:txBody>
          <a:bodyPr/>
          <a:lstStyle/>
          <a:p>
            <a:fld id="{4014D7B6-411F-4A94-92BA-7FFF2899F707}" type="slidenum">
              <a:rPr lang="es-CO" smtClean="0"/>
              <a:t>‹Nº›</a:t>
            </a:fld>
            <a:endParaRPr lang="es-CO"/>
          </a:p>
        </p:txBody>
      </p:sp>
    </p:spTree>
    <p:extLst>
      <p:ext uri="{BB962C8B-B14F-4D97-AF65-F5344CB8AC3E}">
        <p14:creationId xmlns:p14="http://schemas.microsoft.com/office/powerpoint/2010/main" val="1526429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64FE536-F5EF-FBAE-1DA5-09EE370D89EB}"/>
              </a:ext>
            </a:extLst>
          </p:cNvPr>
          <p:cNvSpPr>
            <a:spLocks noGrp="1"/>
          </p:cNvSpPr>
          <p:nvPr>
            <p:ph type="dt" sz="half" idx="10"/>
          </p:nvPr>
        </p:nvSpPr>
        <p:spPr/>
        <p:txBody>
          <a:bodyPr/>
          <a:lstStyle/>
          <a:p>
            <a:fld id="{4DE67610-3996-49E0-A224-F9714249E8CE}" type="datetimeFigureOut">
              <a:rPr lang="es-CO" smtClean="0"/>
              <a:t>29/07/2024</a:t>
            </a:fld>
            <a:endParaRPr lang="es-CO"/>
          </a:p>
        </p:txBody>
      </p:sp>
      <p:sp>
        <p:nvSpPr>
          <p:cNvPr id="3" name="Marcador de pie de página 2">
            <a:extLst>
              <a:ext uri="{FF2B5EF4-FFF2-40B4-BE49-F238E27FC236}">
                <a16:creationId xmlns:a16="http://schemas.microsoft.com/office/drawing/2014/main" id="{82DFEC89-0930-7E62-A7CD-EE3D74888751}"/>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CF3BD5BD-16C8-97DE-37A9-D0E665C61535}"/>
              </a:ext>
            </a:extLst>
          </p:cNvPr>
          <p:cNvSpPr>
            <a:spLocks noGrp="1"/>
          </p:cNvSpPr>
          <p:nvPr>
            <p:ph type="sldNum" sz="quarter" idx="12"/>
          </p:nvPr>
        </p:nvSpPr>
        <p:spPr/>
        <p:txBody>
          <a:bodyPr/>
          <a:lstStyle/>
          <a:p>
            <a:fld id="{4014D7B6-411F-4A94-92BA-7FFF2899F707}" type="slidenum">
              <a:rPr lang="es-CO" smtClean="0"/>
              <a:t>‹Nº›</a:t>
            </a:fld>
            <a:endParaRPr lang="es-CO"/>
          </a:p>
        </p:txBody>
      </p:sp>
    </p:spTree>
    <p:extLst>
      <p:ext uri="{BB962C8B-B14F-4D97-AF65-F5344CB8AC3E}">
        <p14:creationId xmlns:p14="http://schemas.microsoft.com/office/powerpoint/2010/main" val="1241551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5560C2-F8FC-7759-48EB-DF00D188E74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7FCF0A21-EF2C-2A71-E0E9-609A5092EF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6069DE3B-53B8-4E00-4AA3-3BB7338BE1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0ADC285-CA39-D577-43AE-EBD038BC87EB}"/>
              </a:ext>
            </a:extLst>
          </p:cNvPr>
          <p:cNvSpPr>
            <a:spLocks noGrp="1"/>
          </p:cNvSpPr>
          <p:nvPr>
            <p:ph type="dt" sz="half" idx="10"/>
          </p:nvPr>
        </p:nvSpPr>
        <p:spPr/>
        <p:txBody>
          <a:bodyPr/>
          <a:lstStyle/>
          <a:p>
            <a:fld id="{4DE67610-3996-49E0-A224-F9714249E8CE}" type="datetimeFigureOut">
              <a:rPr lang="es-CO" smtClean="0"/>
              <a:t>29/07/2024</a:t>
            </a:fld>
            <a:endParaRPr lang="es-CO"/>
          </a:p>
        </p:txBody>
      </p:sp>
      <p:sp>
        <p:nvSpPr>
          <p:cNvPr id="6" name="Marcador de pie de página 5">
            <a:extLst>
              <a:ext uri="{FF2B5EF4-FFF2-40B4-BE49-F238E27FC236}">
                <a16:creationId xmlns:a16="http://schemas.microsoft.com/office/drawing/2014/main" id="{764F614B-872C-24AF-D399-74025C456E32}"/>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69FB214D-D4B5-3025-7E98-A6789FF869D8}"/>
              </a:ext>
            </a:extLst>
          </p:cNvPr>
          <p:cNvSpPr>
            <a:spLocks noGrp="1"/>
          </p:cNvSpPr>
          <p:nvPr>
            <p:ph type="sldNum" sz="quarter" idx="12"/>
          </p:nvPr>
        </p:nvSpPr>
        <p:spPr/>
        <p:txBody>
          <a:bodyPr/>
          <a:lstStyle/>
          <a:p>
            <a:fld id="{4014D7B6-411F-4A94-92BA-7FFF2899F707}" type="slidenum">
              <a:rPr lang="es-CO" smtClean="0"/>
              <a:t>‹Nº›</a:t>
            </a:fld>
            <a:endParaRPr lang="es-CO"/>
          </a:p>
        </p:txBody>
      </p:sp>
    </p:spTree>
    <p:extLst>
      <p:ext uri="{BB962C8B-B14F-4D97-AF65-F5344CB8AC3E}">
        <p14:creationId xmlns:p14="http://schemas.microsoft.com/office/powerpoint/2010/main" val="1246777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132C29-3006-25A3-E1F4-ECFA963B2909}"/>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A734F59D-8174-0D7B-FDD6-09F8E830F8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BF9EA8C4-5EE7-ED0F-EC6C-90B38EC22B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36787D30-F40D-4A61-CF47-EBBD4277F846}"/>
              </a:ext>
            </a:extLst>
          </p:cNvPr>
          <p:cNvSpPr>
            <a:spLocks noGrp="1"/>
          </p:cNvSpPr>
          <p:nvPr>
            <p:ph type="dt" sz="half" idx="10"/>
          </p:nvPr>
        </p:nvSpPr>
        <p:spPr/>
        <p:txBody>
          <a:bodyPr/>
          <a:lstStyle/>
          <a:p>
            <a:fld id="{4DE67610-3996-49E0-A224-F9714249E8CE}" type="datetimeFigureOut">
              <a:rPr lang="es-CO" smtClean="0"/>
              <a:t>29/07/2024</a:t>
            </a:fld>
            <a:endParaRPr lang="es-CO"/>
          </a:p>
        </p:txBody>
      </p:sp>
      <p:sp>
        <p:nvSpPr>
          <p:cNvPr id="6" name="Marcador de pie de página 5">
            <a:extLst>
              <a:ext uri="{FF2B5EF4-FFF2-40B4-BE49-F238E27FC236}">
                <a16:creationId xmlns:a16="http://schemas.microsoft.com/office/drawing/2014/main" id="{29C657AD-006E-5E76-A9DE-38C71A0304CF}"/>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4CE5EE88-E04C-F7B4-F97B-C9267B3DC067}"/>
              </a:ext>
            </a:extLst>
          </p:cNvPr>
          <p:cNvSpPr>
            <a:spLocks noGrp="1"/>
          </p:cNvSpPr>
          <p:nvPr>
            <p:ph type="sldNum" sz="quarter" idx="12"/>
          </p:nvPr>
        </p:nvSpPr>
        <p:spPr/>
        <p:txBody>
          <a:bodyPr/>
          <a:lstStyle/>
          <a:p>
            <a:fld id="{4014D7B6-411F-4A94-92BA-7FFF2899F707}" type="slidenum">
              <a:rPr lang="es-CO" smtClean="0"/>
              <a:t>‹Nº›</a:t>
            </a:fld>
            <a:endParaRPr lang="es-CO"/>
          </a:p>
        </p:txBody>
      </p:sp>
    </p:spTree>
    <p:extLst>
      <p:ext uri="{BB962C8B-B14F-4D97-AF65-F5344CB8AC3E}">
        <p14:creationId xmlns:p14="http://schemas.microsoft.com/office/powerpoint/2010/main" val="4166730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F1CC0004-3CC7-0D66-6228-6E0AE991EF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4F099550-CE27-AC56-508E-027872356FC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F1D78FC4-9D14-14E3-A339-255B022BCC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E67610-3996-49E0-A224-F9714249E8CE}" type="datetimeFigureOut">
              <a:rPr lang="es-CO" smtClean="0"/>
              <a:t>29/07/2024</a:t>
            </a:fld>
            <a:endParaRPr lang="es-CO"/>
          </a:p>
        </p:txBody>
      </p:sp>
      <p:sp>
        <p:nvSpPr>
          <p:cNvPr id="5" name="Marcador de pie de página 4">
            <a:extLst>
              <a:ext uri="{FF2B5EF4-FFF2-40B4-BE49-F238E27FC236}">
                <a16:creationId xmlns:a16="http://schemas.microsoft.com/office/drawing/2014/main" id="{55FD6184-7BE0-4683-9206-A7A1F79CE14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A7F653E9-7901-773C-F42B-674F9808F9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14D7B6-411F-4A94-92BA-7FFF2899F707}" type="slidenum">
              <a:rPr lang="es-CO" smtClean="0"/>
              <a:t>‹Nº›</a:t>
            </a:fld>
            <a:endParaRPr lang="es-CO"/>
          </a:p>
        </p:txBody>
      </p:sp>
    </p:spTree>
    <p:extLst>
      <p:ext uri="{BB962C8B-B14F-4D97-AF65-F5344CB8AC3E}">
        <p14:creationId xmlns:p14="http://schemas.microsoft.com/office/powerpoint/2010/main" val="452869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playlist?list=PLuph9OrdxiK6tgoHLi4AHwo6T40BQFWF3" TargetMode="External"/><Relationship Id="rId2" Type="http://schemas.openxmlformats.org/officeDocument/2006/relationships/hyperlink" Target="https://www.matesfacil.com/ejercicios-resueltos-integrales-inmediatas.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798CE1-8637-33CE-89E2-D0DECFAB9CB6}"/>
              </a:ext>
            </a:extLst>
          </p:cNvPr>
          <p:cNvSpPr>
            <a:spLocks noGrp="1"/>
          </p:cNvSpPr>
          <p:nvPr>
            <p:ph type="ctrTitle"/>
          </p:nvPr>
        </p:nvSpPr>
        <p:spPr/>
        <p:txBody>
          <a:bodyPr/>
          <a:lstStyle/>
          <a:p>
            <a:r>
              <a:rPr lang="es-CO" dirty="0"/>
              <a:t>INTEGRACIÓN DIRECTA Y LA INTEGRAL INDEFINIDA</a:t>
            </a:r>
          </a:p>
        </p:txBody>
      </p:sp>
      <p:sp>
        <p:nvSpPr>
          <p:cNvPr id="3" name="Subtítulo 2">
            <a:extLst>
              <a:ext uri="{FF2B5EF4-FFF2-40B4-BE49-F238E27FC236}">
                <a16:creationId xmlns:a16="http://schemas.microsoft.com/office/drawing/2014/main" id="{58C05D9E-194F-F3B8-A964-344DA204A91A}"/>
              </a:ext>
            </a:extLst>
          </p:cNvPr>
          <p:cNvSpPr>
            <a:spLocks noGrp="1"/>
          </p:cNvSpPr>
          <p:nvPr>
            <p:ph type="subTitle" idx="1"/>
          </p:nvPr>
        </p:nvSpPr>
        <p:spPr/>
        <p:txBody>
          <a:bodyPr/>
          <a:lstStyle/>
          <a:p>
            <a:r>
              <a:rPr lang="es-CO" dirty="0"/>
              <a:t>Mg. Claudia Stephania Naranjo Guzmán</a:t>
            </a:r>
          </a:p>
          <a:p>
            <a:endParaRPr lang="es-CO" dirty="0"/>
          </a:p>
          <a:p>
            <a:r>
              <a:rPr lang="es-CO" dirty="0"/>
              <a:t>Universidad de Nariño</a:t>
            </a:r>
          </a:p>
        </p:txBody>
      </p:sp>
      <p:pic>
        <p:nvPicPr>
          <p:cNvPr id="5122" name="Picture 2" descr="Calculadora de Integrales Online: Indefinidas, Definidas e Impropias">
            <a:extLst>
              <a:ext uri="{FF2B5EF4-FFF2-40B4-BE49-F238E27FC236}">
                <a16:creationId xmlns:a16="http://schemas.microsoft.com/office/drawing/2014/main" id="{BB7E6B26-A1EA-E3B2-FD15-1EEC24891D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30778" y="4049712"/>
            <a:ext cx="3761453" cy="23442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3880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C650D1-2DB6-2785-0173-1DB8AB8702E0}"/>
              </a:ext>
            </a:extLst>
          </p:cNvPr>
          <p:cNvSpPr>
            <a:spLocks noGrp="1"/>
          </p:cNvSpPr>
          <p:nvPr>
            <p:ph type="title"/>
          </p:nvPr>
        </p:nvSpPr>
        <p:spPr/>
        <p:txBody>
          <a:bodyPr/>
          <a:lstStyle/>
          <a:p>
            <a:r>
              <a:rPr kumimoji="0" lang="es-CO" altLang="es-CO" sz="4400" b="1" i="0" u="none" strike="noStrike" cap="none" normalizeH="0" baseline="0" dirty="0">
                <a:ln>
                  <a:noFill/>
                </a:ln>
                <a:solidFill>
                  <a:srgbClr val="333333"/>
                </a:solidFill>
                <a:effectLst/>
                <a:latin typeface="Lato" panose="020F0502020204030203" pitchFamily="34" charset="0"/>
              </a:rPr>
              <a:t>1. ¿Qué es la integral indefinida?</a:t>
            </a:r>
            <a:endParaRPr lang="es-CO" dirty="0"/>
          </a:p>
        </p:txBody>
      </p:sp>
      <mc:AlternateContent xmlns:mc="http://schemas.openxmlformats.org/markup-compatibility/2006">
        <mc:Choice xmlns:a14="http://schemas.microsoft.com/office/drawing/2010/main" Requires="a14">
          <p:sp>
            <p:nvSpPr>
              <p:cNvPr id="3" name="Marcador de contenido 2">
                <a:extLst>
                  <a:ext uri="{FF2B5EF4-FFF2-40B4-BE49-F238E27FC236}">
                    <a16:creationId xmlns:a16="http://schemas.microsoft.com/office/drawing/2014/main" id="{6F9EA7B6-593B-833A-9151-CA86EC1F8628}"/>
                  </a:ext>
                </a:extLst>
              </p:cNvPr>
              <p:cNvSpPr>
                <a:spLocks noGrp="1"/>
              </p:cNvSpPr>
              <p:nvPr>
                <p:ph idx="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CO" altLang="es-CO" sz="2800" b="0" i="0" u="none" strike="noStrike" cap="none" normalizeH="0" baseline="0" dirty="0">
                    <a:ln>
                      <a:noFill/>
                    </a:ln>
                    <a:solidFill>
                      <a:srgbClr val="333333"/>
                    </a:solidFill>
                    <a:effectLst/>
                    <a:latin typeface="Lato" panose="020F0502020204030203" pitchFamily="34" charset="0"/>
                  </a:rPr>
                  <a:t>Recordamos al lector que el resultado de la integral indefinida de la función </a:t>
                </a:r>
                <a14:m>
                  <m:oMath xmlns:m="http://schemas.openxmlformats.org/officeDocument/2006/math">
                    <m:r>
                      <a:rPr kumimoji="0" lang="es-CO" altLang="es-CO" sz="2800" b="0" i="1" u="none" strike="noStrike" cap="none" normalizeH="0" baseline="0" dirty="0" smtClean="0">
                        <a:ln>
                          <a:noFill/>
                        </a:ln>
                        <a:solidFill>
                          <a:srgbClr val="333333"/>
                        </a:solidFill>
                        <a:effectLst/>
                        <a:latin typeface="Cambria Math" panose="02040503050406030204" pitchFamily="18" charset="0"/>
                      </a:rPr>
                      <m:t>𝑓</m:t>
                    </m:r>
                    <m:r>
                      <a:rPr kumimoji="0" lang="es-CO" altLang="es-CO" sz="2800" b="0" i="1" u="none" strike="noStrike" cap="none" normalizeH="0" baseline="0" dirty="0" smtClean="0">
                        <a:ln>
                          <a:noFill/>
                        </a:ln>
                        <a:solidFill>
                          <a:srgbClr val="333333"/>
                        </a:solidFill>
                        <a:effectLst/>
                        <a:latin typeface="Cambria Math" panose="02040503050406030204" pitchFamily="18" charset="0"/>
                      </a:rPr>
                      <m:t>(</m:t>
                    </m:r>
                    <m:r>
                      <a:rPr kumimoji="0" lang="es-CO" altLang="es-CO" sz="2800" b="0" i="1" u="none" strike="noStrike" cap="none" normalizeH="0" baseline="0" dirty="0" smtClean="0">
                        <a:ln>
                          <a:noFill/>
                        </a:ln>
                        <a:solidFill>
                          <a:srgbClr val="333333"/>
                        </a:solidFill>
                        <a:effectLst/>
                        <a:latin typeface="Cambria Math" panose="02040503050406030204" pitchFamily="18" charset="0"/>
                      </a:rPr>
                      <m:t>𝑥</m:t>
                    </m:r>
                    <m:r>
                      <a:rPr kumimoji="0" lang="es-CO" altLang="es-CO" sz="2800" b="0" i="1" u="none" strike="noStrike" cap="none" normalizeH="0" baseline="0" dirty="0" smtClean="0">
                        <a:ln>
                          <a:noFill/>
                        </a:ln>
                        <a:solidFill>
                          <a:srgbClr val="333333"/>
                        </a:solidFill>
                        <a:effectLst/>
                        <a:latin typeface="Cambria Math" panose="02040503050406030204" pitchFamily="18" charset="0"/>
                      </a:rPr>
                      <m:t>)</m:t>
                    </m:r>
                  </m:oMath>
                </a14:m>
                <a:r>
                  <a:rPr kumimoji="0" lang="es-CO" altLang="es-CO" sz="2800" b="0" i="0" u="none" strike="noStrike" cap="none" normalizeH="0" baseline="0" dirty="0">
                    <a:ln>
                      <a:noFill/>
                    </a:ln>
                    <a:solidFill>
                      <a:srgbClr val="333333"/>
                    </a:solidFill>
                    <a:effectLst/>
                    <a:latin typeface="Lato" panose="020F0502020204030203" pitchFamily="34" charset="0"/>
                  </a:rPr>
                  <a:t> es cualquier función </a:t>
                </a:r>
                <a14:m>
                  <m:oMath xmlns:m="http://schemas.openxmlformats.org/officeDocument/2006/math">
                    <m:r>
                      <a:rPr kumimoji="0" lang="es-CO" altLang="es-CO" sz="2800" b="0" i="1" u="none" strike="noStrike" cap="none" normalizeH="0" baseline="0" dirty="0" smtClean="0">
                        <a:ln>
                          <a:noFill/>
                        </a:ln>
                        <a:solidFill>
                          <a:srgbClr val="333333"/>
                        </a:solidFill>
                        <a:effectLst/>
                        <a:latin typeface="Cambria Math" panose="02040503050406030204" pitchFamily="18" charset="0"/>
                      </a:rPr>
                      <m:t>𝐹</m:t>
                    </m:r>
                    <m:r>
                      <a:rPr kumimoji="0" lang="es-CO" altLang="es-CO" sz="2800" b="0" i="1" u="none" strike="noStrike" cap="none" normalizeH="0" baseline="0" dirty="0" smtClean="0">
                        <a:ln>
                          <a:noFill/>
                        </a:ln>
                        <a:solidFill>
                          <a:srgbClr val="333333"/>
                        </a:solidFill>
                        <a:effectLst/>
                        <a:latin typeface="Cambria Math" panose="02040503050406030204" pitchFamily="18" charset="0"/>
                      </a:rPr>
                      <m:t>(</m:t>
                    </m:r>
                    <m:r>
                      <a:rPr kumimoji="0" lang="es-CO" altLang="es-CO" sz="2800" b="0" i="1" u="none" strike="noStrike" cap="none" normalizeH="0" baseline="0" dirty="0" smtClean="0">
                        <a:ln>
                          <a:noFill/>
                        </a:ln>
                        <a:solidFill>
                          <a:srgbClr val="333333"/>
                        </a:solidFill>
                        <a:effectLst/>
                        <a:latin typeface="Cambria Math" panose="02040503050406030204" pitchFamily="18" charset="0"/>
                      </a:rPr>
                      <m:t>𝑥</m:t>
                    </m:r>
                    <m:r>
                      <a:rPr kumimoji="0" lang="es-CO" altLang="es-CO" sz="2800" b="0" i="1" u="none" strike="noStrike" cap="none" normalizeH="0" baseline="0" dirty="0" smtClean="0">
                        <a:ln>
                          <a:noFill/>
                        </a:ln>
                        <a:solidFill>
                          <a:srgbClr val="333333"/>
                        </a:solidFill>
                        <a:effectLst/>
                        <a:latin typeface="Cambria Math" panose="02040503050406030204" pitchFamily="18" charset="0"/>
                      </a:rPr>
                      <m:t>)</m:t>
                    </m:r>
                  </m:oMath>
                </a14:m>
                <a:r>
                  <a:rPr kumimoji="0" lang="es-CO" altLang="es-CO" sz="2800" b="0" i="0" u="none" strike="noStrike" cap="none" normalizeH="0" baseline="0" dirty="0">
                    <a:ln>
                      <a:noFill/>
                    </a:ln>
                    <a:solidFill>
                      <a:srgbClr val="333333"/>
                    </a:solidFill>
                    <a:effectLst/>
                    <a:latin typeface="Lato" panose="020F0502020204030203" pitchFamily="34" charset="0"/>
                  </a:rPr>
                  <a:t> cuya derivada sea </a:t>
                </a:r>
                <a14:m>
                  <m:oMath xmlns:m="http://schemas.openxmlformats.org/officeDocument/2006/math">
                    <m:r>
                      <a:rPr kumimoji="0" lang="es-CO" altLang="es-CO" sz="2800" b="0" i="1" u="none" strike="noStrike" cap="none" normalizeH="0" baseline="0" dirty="0" smtClean="0">
                        <a:ln>
                          <a:noFill/>
                        </a:ln>
                        <a:solidFill>
                          <a:srgbClr val="333333"/>
                        </a:solidFill>
                        <a:effectLst/>
                        <a:latin typeface="Cambria Math" panose="02040503050406030204" pitchFamily="18" charset="0"/>
                      </a:rPr>
                      <m:t>𝑓</m:t>
                    </m:r>
                    <m:r>
                      <a:rPr kumimoji="0" lang="es-CO" altLang="es-CO" sz="2800" b="0" i="1" u="none" strike="noStrike" cap="none" normalizeH="0" baseline="0" dirty="0" smtClean="0">
                        <a:ln>
                          <a:noFill/>
                        </a:ln>
                        <a:solidFill>
                          <a:srgbClr val="333333"/>
                        </a:solidFill>
                        <a:effectLst/>
                        <a:latin typeface="Cambria Math" panose="02040503050406030204" pitchFamily="18" charset="0"/>
                      </a:rPr>
                      <m:t>(</m:t>
                    </m:r>
                    <m:r>
                      <a:rPr kumimoji="0" lang="es-CO" altLang="es-CO" sz="2800" b="0" i="1" u="none" strike="noStrike" cap="none" normalizeH="0" baseline="0" dirty="0" smtClean="0">
                        <a:ln>
                          <a:noFill/>
                        </a:ln>
                        <a:solidFill>
                          <a:srgbClr val="333333"/>
                        </a:solidFill>
                        <a:effectLst/>
                        <a:latin typeface="Cambria Math" panose="02040503050406030204" pitchFamily="18" charset="0"/>
                      </a:rPr>
                      <m:t>𝑥</m:t>
                    </m:r>
                    <m:r>
                      <a:rPr kumimoji="0" lang="es-CO" altLang="es-CO" sz="2800" b="0" i="1" u="none" strike="noStrike" cap="none" normalizeH="0" baseline="0" dirty="0" smtClean="0">
                        <a:ln>
                          <a:noFill/>
                        </a:ln>
                        <a:solidFill>
                          <a:srgbClr val="333333"/>
                        </a:solidFill>
                        <a:effectLst/>
                        <a:latin typeface="Cambria Math" panose="02040503050406030204" pitchFamily="18" charset="0"/>
                      </a:rPr>
                      <m:t>)</m:t>
                    </m:r>
                  </m:oMath>
                </a14:m>
                <a:r>
                  <a:rPr kumimoji="0" lang="es-CO" altLang="es-CO" sz="2800" b="0" i="0" u="none" strike="noStrike" cap="none" normalizeH="0" baseline="0" dirty="0">
                    <a:ln>
                      <a:noFill/>
                    </a:ln>
                    <a:solidFill>
                      <a:srgbClr val="333333"/>
                    </a:solidFill>
                    <a:effectLst/>
                    <a:latin typeface="Lato" panose="020F0502020204030203" pitchFamily="34" charset="0"/>
                  </a:rPr>
                  <a:t>. Es decir,</a:t>
                </a:r>
                <a:endParaRPr kumimoji="0" lang="es-CO" altLang="es-CO"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CO" altLang="es-CO" sz="2800" b="0" i="0" u="none" strike="noStrike" cap="none" normalizeH="0" baseline="0" dirty="0">
                    <a:ln>
                      <a:noFill/>
                    </a:ln>
                    <a:solidFill>
                      <a:srgbClr val="333333"/>
                    </a:solidFill>
                    <a:effectLst/>
                    <a:latin typeface="Lato" panose="020F0502020204030203" pitchFamily="34" charset="0"/>
                  </a:rPr>
                  <a:t>  </a:t>
                </a:r>
                <a:r>
                  <a:rPr kumimoji="0" lang="es-CO" altLang="es-CO" sz="9600" b="0" i="0" u="none" strike="noStrike" cap="none" normalizeH="0" baseline="0" dirty="0">
                    <a:ln>
                      <a:noFill/>
                    </a:ln>
                    <a:solidFill>
                      <a:srgbClr val="333333"/>
                    </a:solidFill>
                    <a:effectLst/>
                    <a:latin typeface="Lato" panose="020F0502020204030203" pitchFamily="34" charset="0"/>
                  </a:rPr>
                  <a:t>          </a:t>
                </a:r>
                <a:endParaRPr kumimoji="0" lang="es-CO" altLang="es-CO"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CO" altLang="es-CO" sz="2800" b="0" i="0" u="none" strike="noStrike" cap="none" normalizeH="0" baseline="0" dirty="0">
                    <a:ln>
                      <a:noFill/>
                    </a:ln>
                    <a:solidFill>
                      <a:srgbClr val="333333"/>
                    </a:solidFill>
                    <a:effectLst/>
                    <a:latin typeface="Lato" panose="020F0502020204030203" pitchFamily="34" charset="0"/>
                  </a:rPr>
                  <a:t>La función </a:t>
                </a:r>
                <a14:m>
                  <m:oMath xmlns:m="http://schemas.openxmlformats.org/officeDocument/2006/math">
                    <m:r>
                      <a:rPr kumimoji="0" lang="es-CO" altLang="es-CO" sz="2800" b="0" i="1" u="none" strike="noStrike" cap="none" normalizeH="0" baseline="0" dirty="0" smtClean="0">
                        <a:ln>
                          <a:noFill/>
                        </a:ln>
                        <a:solidFill>
                          <a:srgbClr val="333333"/>
                        </a:solidFill>
                        <a:effectLst/>
                        <a:latin typeface="Cambria Math" panose="02040503050406030204" pitchFamily="18" charset="0"/>
                      </a:rPr>
                      <m:t>𝐹</m:t>
                    </m:r>
                    <m:r>
                      <a:rPr kumimoji="0" lang="es-CO" altLang="es-CO" sz="2800" b="0" i="1" u="none" strike="noStrike" cap="none" normalizeH="0" baseline="0" dirty="0" smtClean="0">
                        <a:ln>
                          <a:noFill/>
                        </a:ln>
                        <a:solidFill>
                          <a:srgbClr val="333333"/>
                        </a:solidFill>
                        <a:effectLst/>
                        <a:latin typeface="Cambria Math" panose="02040503050406030204" pitchFamily="18" charset="0"/>
                      </a:rPr>
                      <m:t>(</m:t>
                    </m:r>
                    <m:r>
                      <a:rPr kumimoji="0" lang="es-CO" altLang="es-CO" sz="2800" b="0" i="1" u="none" strike="noStrike" cap="none" normalizeH="0" baseline="0" dirty="0" smtClean="0">
                        <a:ln>
                          <a:noFill/>
                        </a:ln>
                        <a:solidFill>
                          <a:srgbClr val="333333"/>
                        </a:solidFill>
                        <a:effectLst/>
                        <a:latin typeface="Cambria Math" panose="02040503050406030204" pitchFamily="18" charset="0"/>
                      </a:rPr>
                      <m:t>𝑥</m:t>
                    </m:r>
                    <m:r>
                      <a:rPr kumimoji="0" lang="es-CO" altLang="es-CO" sz="2800" b="0" i="1" u="none" strike="noStrike" cap="none" normalizeH="0" baseline="0" dirty="0" smtClean="0">
                        <a:ln>
                          <a:noFill/>
                        </a:ln>
                        <a:solidFill>
                          <a:srgbClr val="333333"/>
                        </a:solidFill>
                        <a:effectLst/>
                        <a:latin typeface="Cambria Math" panose="02040503050406030204" pitchFamily="18" charset="0"/>
                      </a:rPr>
                      <m:t>)</m:t>
                    </m:r>
                  </m:oMath>
                </a14:m>
                <a:r>
                  <a:rPr kumimoji="0" lang="es-CO" altLang="es-CO" sz="2800" b="0" i="0" u="none" strike="noStrike" cap="none" normalizeH="0" baseline="0" dirty="0">
                    <a:ln>
                      <a:noFill/>
                    </a:ln>
                    <a:solidFill>
                      <a:srgbClr val="333333"/>
                    </a:solidFill>
                    <a:effectLst/>
                    <a:latin typeface="Lato" panose="020F0502020204030203" pitchFamily="34" charset="0"/>
                  </a:rPr>
                  <a:t> se llama </a:t>
                </a:r>
                <a:r>
                  <a:rPr kumimoji="0" lang="es-CO" altLang="es-CO" sz="2800" b="1" i="0" u="none" strike="noStrike" cap="none" normalizeH="0" baseline="0" dirty="0">
                    <a:ln>
                      <a:noFill/>
                    </a:ln>
                    <a:solidFill>
                      <a:srgbClr val="333333"/>
                    </a:solidFill>
                    <a:effectLst/>
                    <a:latin typeface="Lato" panose="020F0502020204030203" pitchFamily="34" charset="0"/>
                  </a:rPr>
                  <a:t>primitiva</a:t>
                </a:r>
                <a:r>
                  <a:rPr kumimoji="0" lang="es-CO" altLang="es-CO" sz="2800" b="0" i="0" u="none" strike="noStrike" cap="none" normalizeH="0" baseline="0" dirty="0">
                    <a:ln>
                      <a:noFill/>
                    </a:ln>
                    <a:solidFill>
                      <a:srgbClr val="333333"/>
                    </a:solidFill>
                    <a:effectLst/>
                    <a:latin typeface="Lato" panose="020F0502020204030203" pitchFamily="34" charset="0"/>
                  </a:rPr>
                  <a:t> o </a:t>
                </a:r>
                <a:r>
                  <a:rPr kumimoji="0" lang="es-CO" altLang="es-CO" sz="2800" b="1" i="0" u="none" strike="noStrike" cap="none" normalizeH="0" baseline="0" dirty="0">
                    <a:ln>
                      <a:noFill/>
                    </a:ln>
                    <a:solidFill>
                      <a:srgbClr val="333333"/>
                    </a:solidFill>
                    <a:effectLst/>
                    <a:latin typeface="Lato" panose="020F0502020204030203" pitchFamily="34" charset="0"/>
                  </a:rPr>
                  <a:t>antiderivada</a:t>
                </a:r>
                <a:r>
                  <a:rPr kumimoji="0" lang="es-CO" altLang="es-CO" sz="2800" b="0" i="0" u="none" strike="noStrike" cap="none" normalizeH="0" baseline="0" dirty="0">
                    <a:ln>
                      <a:noFill/>
                    </a:ln>
                    <a:solidFill>
                      <a:srgbClr val="333333"/>
                    </a:solidFill>
                    <a:effectLst/>
                    <a:latin typeface="Lato" panose="020F0502020204030203" pitchFamily="34" charset="0"/>
                  </a:rPr>
                  <a:t> de </a:t>
                </a:r>
                <a14:m>
                  <m:oMath xmlns:m="http://schemas.openxmlformats.org/officeDocument/2006/math">
                    <m:r>
                      <a:rPr kumimoji="0" lang="es-CO" altLang="es-CO" sz="2800" b="0" i="1" u="none" strike="noStrike" cap="none" normalizeH="0" baseline="0" dirty="0" smtClean="0">
                        <a:ln>
                          <a:noFill/>
                        </a:ln>
                        <a:solidFill>
                          <a:srgbClr val="333333"/>
                        </a:solidFill>
                        <a:effectLst/>
                        <a:latin typeface="Cambria Math" panose="02040503050406030204" pitchFamily="18" charset="0"/>
                      </a:rPr>
                      <m:t>𝑓</m:t>
                    </m:r>
                    <m:r>
                      <a:rPr kumimoji="0" lang="es-CO" altLang="es-CO" sz="2800" b="0" i="1" u="none" strike="noStrike" cap="none" normalizeH="0" baseline="0" dirty="0" smtClean="0">
                        <a:ln>
                          <a:noFill/>
                        </a:ln>
                        <a:solidFill>
                          <a:srgbClr val="333333"/>
                        </a:solidFill>
                        <a:effectLst/>
                        <a:latin typeface="Cambria Math" panose="02040503050406030204" pitchFamily="18" charset="0"/>
                      </a:rPr>
                      <m:t>(</m:t>
                    </m:r>
                    <m:r>
                      <a:rPr kumimoji="0" lang="es-CO" altLang="es-CO" sz="2800" b="0" i="1" u="none" strike="noStrike" cap="none" normalizeH="0" baseline="0" dirty="0" smtClean="0">
                        <a:ln>
                          <a:noFill/>
                        </a:ln>
                        <a:solidFill>
                          <a:srgbClr val="333333"/>
                        </a:solidFill>
                        <a:effectLst/>
                        <a:latin typeface="Cambria Math" panose="02040503050406030204" pitchFamily="18" charset="0"/>
                      </a:rPr>
                      <m:t>𝑥</m:t>
                    </m:r>
                    <m:r>
                      <a:rPr kumimoji="0" lang="es-CO" altLang="es-CO" sz="2800" b="0" i="1" u="none" strike="noStrike" cap="none" normalizeH="0" baseline="0" dirty="0" smtClean="0">
                        <a:ln>
                          <a:noFill/>
                        </a:ln>
                        <a:solidFill>
                          <a:srgbClr val="333333"/>
                        </a:solidFill>
                        <a:effectLst/>
                        <a:latin typeface="Cambria Math" panose="02040503050406030204" pitchFamily="18" charset="0"/>
                      </a:rPr>
                      <m:t>)</m:t>
                    </m:r>
                  </m:oMath>
                </a14:m>
                <a:r>
                  <a:rPr kumimoji="0" lang="es-CO" altLang="es-CO" sz="2800" b="0" i="0" u="none" strike="noStrike" cap="none" normalizeH="0" baseline="0" dirty="0">
                    <a:ln>
                      <a:noFill/>
                    </a:ln>
                    <a:solidFill>
                      <a:srgbClr val="333333"/>
                    </a:solidFill>
                    <a:effectLst/>
                    <a:latin typeface="Lato" panose="020F0502020204030203" pitchFamily="34" charset="0"/>
                  </a:rPr>
                  <a:t>.</a:t>
                </a:r>
                <a:endParaRPr kumimoji="0" lang="es-CO" altLang="es-CO"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CO" altLang="es-CO" sz="2800" b="0" i="0" u="none" strike="noStrike" cap="none" normalizeH="0" baseline="0" dirty="0">
                    <a:ln>
                      <a:noFill/>
                    </a:ln>
                    <a:solidFill>
                      <a:srgbClr val="333333"/>
                    </a:solidFill>
                    <a:effectLst/>
                    <a:latin typeface="Lato" panose="020F0502020204030203" pitchFamily="34" charset="0"/>
                  </a:rPr>
                  <a:t>Obviamente, la integración y la derivación son operaciones inversas (aunque históricamente fueron estudiadas por separado).</a:t>
                </a:r>
                <a:endParaRPr kumimoji="0" lang="es-CO" altLang="es-CO" sz="4000" b="0" i="0" u="none" strike="noStrike" cap="none" normalizeH="0" baseline="0" dirty="0">
                  <a:ln>
                    <a:noFill/>
                  </a:ln>
                  <a:solidFill>
                    <a:schemeClr val="tx1"/>
                  </a:solidFill>
                  <a:effectLst/>
                  <a:latin typeface="Arial" panose="020B0604020202020204" pitchFamily="34" charset="0"/>
                </a:endParaRPr>
              </a:p>
              <a:p>
                <a:endParaRPr lang="es-CO" dirty="0"/>
              </a:p>
            </p:txBody>
          </p:sp>
        </mc:Choice>
        <mc:Fallback>
          <p:sp>
            <p:nvSpPr>
              <p:cNvPr id="3" name="Marcador de contenido 2">
                <a:extLst>
                  <a:ext uri="{FF2B5EF4-FFF2-40B4-BE49-F238E27FC236}">
                    <a16:creationId xmlns:a16="http://schemas.microsoft.com/office/drawing/2014/main" id="{6F9EA7B6-593B-833A-9151-CA86EC1F8628}"/>
                  </a:ext>
                </a:extLst>
              </p:cNvPr>
              <p:cNvSpPr>
                <a:spLocks noGrp="1" noRot="1" noChangeAspect="1" noMove="1" noResize="1" noEditPoints="1" noAdjustHandles="1" noChangeArrowheads="1" noChangeShapeType="1" noTextEdit="1"/>
              </p:cNvSpPr>
              <p:nvPr>
                <p:ph idx="1"/>
              </p:nvPr>
            </p:nvSpPr>
            <p:spPr>
              <a:blipFill>
                <a:blip r:embed="rId2"/>
                <a:stretch>
                  <a:fillRect l="-1217" t="-1401"/>
                </a:stretch>
              </a:blipFill>
            </p:spPr>
            <p:txBody>
              <a:bodyPr/>
              <a:lstStyle/>
              <a:p>
                <a:r>
                  <a:rPr lang="es-CO">
                    <a:noFill/>
                  </a:rPr>
                  <a:t> </a:t>
                </a:r>
              </a:p>
            </p:txBody>
          </p:sp>
        </mc:Fallback>
      </mc:AlternateContent>
      <p:sp>
        <p:nvSpPr>
          <p:cNvPr id="7" name="Rectangle 7">
            <a:extLst>
              <a:ext uri="{FF2B5EF4-FFF2-40B4-BE49-F238E27FC236}">
                <a16:creationId xmlns:a16="http://schemas.microsoft.com/office/drawing/2014/main" id="{5F61B931-9F7A-50DD-64B8-801CE3E14406}"/>
              </a:ext>
            </a:extLst>
          </p:cNvPr>
          <p:cNvSpPr>
            <a:spLocks noChangeArrowheads="1"/>
          </p:cNvSpPr>
          <p:nvPr/>
        </p:nvSpPr>
        <p:spPr bwMode="auto">
          <a:xfrm>
            <a:off x="835744" y="3790897"/>
            <a:ext cx="65" cy="38726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6348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s-CO" altLang="es-CO" sz="2100" b="1" i="0" u="none" strike="noStrike" cap="none" normalizeH="0" baseline="0" dirty="0">
              <a:ln>
                <a:noFill/>
              </a:ln>
              <a:solidFill>
                <a:srgbClr val="333333"/>
              </a:solidFill>
              <a:effectLst/>
              <a:latin typeface="Lato" panose="020F0502020204030203" pitchFamily="34" charset="0"/>
            </a:endParaRPr>
          </a:p>
        </p:txBody>
      </p:sp>
      <p:pic>
        <p:nvPicPr>
          <p:cNvPr id="1032" name="Picture 8" descr="Explicamos cómo resolver 10 integrales directas, pero antes recordamos los conceptos y las propiedades que necesitamos. Integrales inmediatas resueltas. Análisis de una variable real. Bachillerato. ">
            <a:extLst>
              <a:ext uri="{FF2B5EF4-FFF2-40B4-BE49-F238E27FC236}">
                <a16:creationId xmlns:a16="http://schemas.microsoft.com/office/drawing/2014/main" id="{ED0051BC-E1D9-FF03-BAD6-1D331250F4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21880" y="2999452"/>
            <a:ext cx="2575332" cy="13190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9513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2616B9-810A-EE65-A90B-CEE36929C46F}"/>
              </a:ext>
            </a:extLst>
          </p:cNvPr>
          <p:cNvSpPr>
            <a:spLocks noGrp="1"/>
          </p:cNvSpPr>
          <p:nvPr>
            <p:ph type="title"/>
          </p:nvPr>
        </p:nvSpPr>
        <p:spPr/>
        <p:txBody>
          <a:bodyPr/>
          <a:lstStyle/>
          <a:p>
            <a:r>
              <a:rPr lang="es-ES" b="1" i="0" dirty="0">
                <a:solidFill>
                  <a:srgbClr val="1E048A"/>
                </a:solidFill>
                <a:effectLst/>
                <a:highlight>
                  <a:srgbClr val="FFFFFF"/>
                </a:highlight>
                <a:latin typeface="Alegreya Sans"/>
              </a:rPr>
              <a:t>2. ¿Qué es la constante de integración?</a:t>
            </a:r>
            <a:endParaRPr lang="es-CO" dirty="0"/>
          </a:p>
        </p:txBody>
      </p:sp>
      <mc:AlternateContent xmlns:mc="http://schemas.openxmlformats.org/markup-compatibility/2006">
        <mc:Choice xmlns:a14="http://schemas.microsoft.com/office/drawing/2010/main" Requires="a14">
          <p:sp>
            <p:nvSpPr>
              <p:cNvPr id="3" name="Marcador de contenido 2">
                <a:extLst>
                  <a:ext uri="{FF2B5EF4-FFF2-40B4-BE49-F238E27FC236}">
                    <a16:creationId xmlns:a16="http://schemas.microsoft.com/office/drawing/2014/main" id="{D380D24E-D187-0240-1D33-6758D59EE58C}"/>
                  </a:ext>
                </a:extLst>
              </p:cNvPr>
              <p:cNvSpPr>
                <a:spLocks noGrp="1"/>
              </p:cNvSpPr>
              <p:nvPr>
                <p:ph idx="1"/>
              </p:nvPr>
            </p:nvSpPr>
            <p:spPr>
              <a:xfrm>
                <a:off x="838200" y="1579820"/>
                <a:ext cx="10515600" cy="4351338"/>
              </a:xfrm>
            </p:spPr>
            <p:txBody>
              <a:bodyPr>
                <a:normAutofit fontScale="70000" lnSpcReduction="20000"/>
              </a:bodyPr>
              <a:lstStyle/>
              <a:p>
                <a:pPr marL="0" indent="0" algn="just">
                  <a:buNone/>
                </a:pPr>
                <a:r>
                  <a:rPr lang="es-ES" b="0" i="0" dirty="0">
                    <a:solidFill>
                      <a:srgbClr val="000000"/>
                    </a:solidFill>
                    <a:effectLst/>
                    <a:highlight>
                      <a:srgbClr val="FFFFFF"/>
                    </a:highlight>
                    <a:latin typeface="Alegreya Sans"/>
                  </a:rPr>
                  <a:t>El resultado de todas las integrales indefinidas debe contener la llamada constante de integración, normalmente escrita como K o C.</a:t>
                </a:r>
              </a:p>
              <a:p>
                <a:pPr marL="0" indent="0" algn="just">
                  <a:buNone/>
                </a:pPr>
                <a:r>
                  <a:rPr lang="es-ES" b="0" i="0" dirty="0">
                    <a:solidFill>
                      <a:srgbClr val="000000"/>
                    </a:solidFill>
                    <a:effectLst/>
                    <a:highlight>
                      <a:srgbClr val="FFFFFF"/>
                    </a:highlight>
                    <a:latin typeface="Alegreya Sans"/>
                  </a:rPr>
                  <a:t>Veamos un ejemplo muy explicativo:</a:t>
                </a:r>
              </a:p>
              <a:p>
                <a:pPr marL="0" indent="0" algn="just">
                  <a:buNone/>
                </a:pPr>
                <a:r>
                  <a:rPr lang="es-ES" b="0" i="0" dirty="0">
                    <a:solidFill>
                      <a:srgbClr val="000000"/>
                    </a:solidFill>
                    <a:effectLst/>
                    <a:highlight>
                      <a:srgbClr val="FFFFFF"/>
                    </a:highlight>
                    <a:latin typeface="Alegreya Sans"/>
                  </a:rPr>
                  <a:t>La derivada de la función </a:t>
                </a:r>
                <a14:m>
                  <m:oMath xmlns:m="http://schemas.openxmlformats.org/officeDocument/2006/math">
                    <m:r>
                      <a:rPr lang="es-ES" b="0" i="1" dirty="0" smtClean="0">
                        <a:solidFill>
                          <a:srgbClr val="000000"/>
                        </a:solidFill>
                        <a:effectLst/>
                        <a:highlight>
                          <a:srgbClr val="FFFFFF"/>
                        </a:highlight>
                        <a:latin typeface="Cambria Math" panose="02040503050406030204" pitchFamily="18" charset="0"/>
                      </a:rPr>
                      <m:t>𝐹</m:t>
                    </m:r>
                    <m:r>
                      <a:rPr lang="es-ES" b="0" i="1" dirty="0" smtClean="0">
                        <a:solidFill>
                          <a:srgbClr val="000000"/>
                        </a:solidFill>
                        <a:effectLst/>
                        <a:highlight>
                          <a:srgbClr val="FFFFFF"/>
                        </a:highlight>
                        <a:latin typeface="Cambria Math" panose="02040503050406030204" pitchFamily="18" charset="0"/>
                      </a:rPr>
                      <m:t>(</m:t>
                    </m:r>
                    <m:r>
                      <a:rPr lang="es-ES" b="0" i="1" dirty="0" smtClean="0">
                        <a:solidFill>
                          <a:srgbClr val="000000"/>
                        </a:solidFill>
                        <a:effectLst/>
                        <a:highlight>
                          <a:srgbClr val="FFFFFF"/>
                        </a:highlight>
                        <a:latin typeface="Cambria Math" panose="02040503050406030204" pitchFamily="18" charset="0"/>
                      </a:rPr>
                      <m:t>𝑥</m:t>
                    </m:r>
                    <m:r>
                      <a:rPr lang="es-ES" b="0" i="1" dirty="0" smtClean="0">
                        <a:solidFill>
                          <a:srgbClr val="000000"/>
                        </a:solidFill>
                        <a:effectLst/>
                        <a:highlight>
                          <a:srgbClr val="FFFFFF"/>
                        </a:highlight>
                        <a:latin typeface="Cambria Math" panose="02040503050406030204" pitchFamily="18" charset="0"/>
                      </a:rPr>
                      <m:t>)=</m:t>
                    </m:r>
                    <m:sSup>
                      <m:sSupPr>
                        <m:ctrlPr>
                          <a:rPr lang="es-ES" b="0" i="1" dirty="0" smtClean="0">
                            <a:solidFill>
                              <a:srgbClr val="000000"/>
                            </a:solidFill>
                            <a:effectLst/>
                            <a:highlight>
                              <a:srgbClr val="FFFFFF"/>
                            </a:highlight>
                            <a:latin typeface="Cambria Math" panose="02040503050406030204" pitchFamily="18" charset="0"/>
                          </a:rPr>
                        </m:ctrlPr>
                      </m:sSupPr>
                      <m:e>
                        <m:r>
                          <a:rPr lang="es-CO" b="0" i="1" dirty="0" smtClean="0">
                            <a:solidFill>
                              <a:srgbClr val="000000"/>
                            </a:solidFill>
                            <a:effectLst/>
                            <a:highlight>
                              <a:srgbClr val="FFFFFF"/>
                            </a:highlight>
                            <a:latin typeface="Cambria Math" panose="02040503050406030204" pitchFamily="18" charset="0"/>
                          </a:rPr>
                          <m:t>𝑥</m:t>
                        </m:r>
                      </m:e>
                      <m:sup>
                        <m:r>
                          <a:rPr lang="es-CO" b="0" i="1" dirty="0" smtClean="0">
                            <a:solidFill>
                              <a:srgbClr val="000000"/>
                            </a:solidFill>
                            <a:effectLst/>
                            <a:highlight>
                              <a:srgbClr val="FFFFFF"/>
                            </a:highlight>
                            <a:latin typeface="Cambria Math" panose="02040503050406030204" pitchFamily="18" charset="0"/>
                          </a:rPr>
                          <m:t>2</m:t>
                        </m:r>
                      </m:sup>
                    </m:sSup>
                  </m:oMath>
                </a14:m>
                <a:r>
                  <a:rPr lang="es-ES" b="0" i="0" dirty="0">
                    <a:solidFill>
                      <a:srgbClr val="000000"/>
                    </a:solidFill>
                    <a:effectLst/>
                    <a:highlight>
                      <a:srgbClr val="FFFFFF"/>
                    </a:highlight>
                    <a:latin typeface="Alegreya Sans"/>
                  </a:rPr>
                  <a:t> es </a:t>
                </a:r>
                <a14:m>
                  <m:oMath xmlns:m="http://schemas.openxmlformats.org/officeDocument/2006/math">
                    <m:r>
                      <a:rPr lang="es-ES" b="0" i="1" dirty="0" smtClean="0">
                        <a:solidFill>
                          <a:srgbClr val="000000"/>
                        </a:solidFill>
                        <a:effectLst/>
                        <a:highlight>
                          <a:srgbClr val="FFFFFF"/>
                        </a:highlight>
                        <a:latin typeface="Cambria Math" panose="02040503050406030204" pitchFamily="18" charset="0"/>
                      </a:rPr>
                      <m:t>𝐹</m:t>
                    </m:r>
                    <m:r>
                      <a:rPr lang="es-ES" b="0" i="1" dirty="0" smtClean="0">
                        <a:solidFill>
                          <a:srgbClr val="000000"/>
                        </a:solidFill>
                        <a:effectLst/>
                        <a:highlight>
                          <a:srgbClr val="FFFFFF"/>
                        </a:highlight>
                        <a:latin typeface="Cambria Math" panose="02040503050406030204" pitchFamily="18" charset="0"/>
                      </a:rPr>
                      <m:t>′(</m:t>
                    </m:r>
                    <m:r>
                      <a:rPr lang="es-ES" b="0" i="1" dirty="0" smtClean="0">
                        <a:solidFill>
                          <a:srgbClr val="000000"/>
                        </a:solidFill>
                        <a:effectLst/>
                        <a:highlight>
                          <a:srgbClr val="FFFFFF"/>
                        </a:highlight>
                        <a:latin typeface="Cambria Math" panose="02040503050406030204" pitchFamily="18" charset="0"/>
                      </a:rPr>
                      <m:t>𝑥</m:t>
                    </m:r>
                    <m:r>
                      <a:rPr lang="es-ES" b="0" i="1" dirty="0" smtClean="0">
                        <a:solidFill>
                          <a:srgbClr val="000000"/>
                        </a:solidFill>
                        <a:effectLst/>
                        <a:highlight>
                          <a:srgbClr val="FFFFFF"/>
                        </a:highlight>
                        <a:latin typeface="Cambria Math" panose="02040503050406030204" pitchFamily="18" charset="0"/>
                      </a:rPr>
                      <m:t>)=2</m:t>
                    </m:r>
                    <m:r>
                      <a:rPr lang="es-ES" b="0" i="1" dirty="0" smtClean="0">
                        <a:solidFill>
                          <a:srgbClr val="000000"/>
                        </a:solidFill>
                        <a:effectLst/>
                        <a:highlight>
                          <a:srgbClr val="FFFFFF"/>
                        </a:highlight>
                        <a:latin typeface="Cambria Math" panose="02040503050406030204" pitchFamily="18" charset="0"/>
                      </a:rPr>
                      <m:t>𝑥</m:t>
                    </m:r>
                  </m:oMath>
                </a14:m>
                <a:r>
                  <a:rPr lang="es-ES" b="0" i="0" dirty="0">
                    <a:solidFill>
                      <a:srgbClr val="000000"/>
                    </a:solidFill>
                    <a:effectLst/>
                    <a:highlight>
                      <a:srgbClr val="FFFFFF"/>
                    </a:highlight>
                    <a:latin typeface="Alegreya Sans"/>
                  </a:rPr>
                  <a:t>. Esto significa, por tanto, que </a:t>
                </a:r>
                <a14:m>
                  <m:oMath xmlns:m="http://schemas.openxmlformats.org/officeDocument/2006/math">
                    <m:r>
                      <a:rPr lang="es-ES" b="0" i="1" dirty="0" smtClean="0">
                        <a:solidFill>
                          <a:srgbClr val="000000"/>
                        </a:solidFill>
                        <a:effectLst/>
                        <a:highlight>
                          <a:srgbClr val="FFFFFF"/>
                        </a:highlight>
                        <a:latin typeface="Cambria Math" panose="02040503050406030204" pitchFamily="18" charset="0"/>
                      </a:rPr>
                      <m:t>𝐹</m:t>
                    </m:r>
                    <m:r>
                      <a:rPr lang="es-ES" b="0" i="1" dirty="0" smtClean="0">
                        <a:solidFill>
                          <a:srgbClr val="000000"/>
                        </a:solidFill>
                        <a:effectLst/>
                        <a:highlight>
                          <a:srgbClr val="FFFFFF"/>
                        </a:highlight>
                        <a:latin typeface="Cambria Math" panose="02040503050406030204" pitchFamily="18" charset="0"/>
                      </a:rPr>
                      <m:t>(</m:t>
                    </m:r>
                    <m:r>
                      <a:rPr lang="es-ES" b="0" i="1" dirty="0" smtClean="0">
                        <a:solidFill>
                          <a:srgbClr val="000000"/>
                        </a:solidFill>
                        <a:effectLst/>
                        <a:highlight>
                          <a:srgbClr val="FFFFFF"/>
                        </a:highlight>
                        <a:latin typeface="Cambria Math" panose="02040503050406030204" pitchFamily="18" charset="0"/>
                      </a:rPr>
                      <m:t>𝑥</m:t>
                    </m:r>
                    <m:r>
                      <a:rPr lang="es-ES" b="0" i="1" dirty="0" smtClean="0">
                        <a:solidFill>
                          <a:srgbClr val="000000"/>
                        </a:solidFill>
                        <a:effectLst/>
                        <a:highlight>
                          <a:srgbClr val="FFFFFF"/>
                        </a:highlight>
                        <a:latin typeface="Cambria Math" panose="02040503050406030204" pitchFamily="18" charset="0"/>
                      </a:rPr>
                      <m:t>)</m:t>
                    </m:r>
                  </m:oMath>
                </a14:m>
                <a:r>
                  <a:rPr lang="es-ES" b="0" i="0" dirty="0">
                    <a:solidFill>
                      <a:srgbClr val="000000"/>
                    </a:solidFill>
                    <a:effectLst/>
                    <a:highlight>
                      <a:srgbClr val="FFFFFF"/>
                    </a:highlight>
                    <a:latin typeface="Alegreya Sans"/>
                  </a:rPr>
                  <a:t> es la integral de </a:t>
                </a:r>
                <a14:m>
                  <m:oMath xmlns:m="http://schemas.openxmlformats.org/officeDocument/2006/math">
                    <m:r>
                      <a:rPr lang="es-ES" b="0" i="1" dirty="0" smtClean="0">
                        <a:solidFill>
                          <a:srgbClr val="000000"/>
                        </a:solidFill>
                        <a:effectLst/>
                        <a:highlight>
                          <a:srgbClr val="FFFFFF"/>
                        </a:highlight>
                        <a:latin typeface="Cambria Math" panose="02040503050406030204" pitchFamily="18" charset="0"/>
                      </a:rPr>
                      <m:t>𝑓</m:t>
                    </m:r>
                    <m:r>
                      <a:rPr lang="es-ES" b="0" i="1" dirty="0" smtClean="0">
                        <a:solidFill>
                          <a:srgbClr val="000000"/>
                        </a:solidFill>
                        <a:effectLst/>
                        <a:highlight>
                          <a:srgbClr val="FFFFFF"/>
                        </a:highlight>
                        <a:latin typeface="Cambria Math" panose="02040503050406030204" pitchFamily="18" charset="0"/>
                      </a:rPr>
                      <m:t>(</m:t>
                    </m:r>
                    <m:r>
                      <a:rPr lang="es-ES" b="0" i="1" dirty="0" smtClean="0">
                        <a:solidFill>
                          <a:srgbClr val="000000"/>
                        </a:solidFill>
                        <a:effectLst/>
                        <a:highlight>
                          <a:srgbClr val="FFFFFF"/>
                        </a:highlight>
                        <a:latin typeface="Cambria Math" panose="02040503050406030204" pitchFamily="18" charset="0"/>
                      </a:rPr>
                      <m:t>𝑥</m:t>
                    </m:r>
                    <m:r>
                      <a:rPr lang="es-ES" b="0" i="1" dirty="0" smtClean="0">
                        <a:solidFill>
                          <a:srgbClr val="000000"/>
                        </a:solidFill>
                        <a:effectLst/>
                        <a:highlight>
                          <a:srgbClr val="FFFFFF"/>
                        </a:highlight>
                        <a:latin typeface="Cambria Math" panose="02040503050406030204" pitchFamily="18" charset="0"/>
                      </a:rPr>
                      <m:t>)=2</m:t>
                    </m:r>
                    <m:r>
                      <a:rPr lang="es-ES" b="0" i="1" dirty="0" smtClean="0">
                        <a:solidFill>
                          <a:srgbClr val="000000"/>
                        </a:solidFill>
                        <a:effectLst/>
                        <a:highlight>
                          <a:srgbClr val="FFFFFF"/>
                        </a:highlight>
                        <a:latin typeface="Cambria Math" panose="02040503050406030204" pitchFamily="18" charset="0"/>
                      </a:rPr>
                      <m:t>𝑥</m:t>
                    </m:r>
                  </m:oMath>
                </a14:m>
                <a:r>
                  <a:rPr lang="es-ES" b="0" i="0" dirty="0">
                    <a:solidFill>
                      <a:srgbClr val="000000"/>
                    </a:solidFill>
                    <a:effectLst/>
                    <a:highlight>
                      <a:srgbClr val="FFFFFF"/>
                    </a:highlight>
                    <a:latin typeface="Alegreya Sans"/>
                  </a:rPr>
                  <a:t>.</a:t>
                </a:r>
              </a:p>
              <a:p>
                <a:pPr marL="0" indent="0" algn="just">
                  <a:buNone/>
                </a:pPr>
                <a:r>
                  <a:rPr lang="es-ES" b="0" i="0" dirty="0">
                    <a:solidFill>
                      <a:srgbClr val="000000"/>
                    </a:solidFill>
                    <a:effectLst/>
                    <a:highlight>
                      <a:srgbClr val="FFFFFF"/>
                    </a:highlight>
                    <a:latin typeface="Alegreya Sans"/>
                  </a:rPr>
                  <a:t>Sin embargo, como la derivada de una constante es 0, las siguientes funciones también son primitivas de </a:t>
                </a:r>
                <a14:m>
                  <m:oMath xmlns:m="http://schemas.openxmlformats.org/officeDocument/2006/math">
                    <m:r>
                      <a:rPr lang="es-ES" b="0" i="1" dirty="0" smtClean="0">
                        <a:solidFill>
                          <a:srgbClr val="000000"/>
                        </a:solidFill>
                        <a:effectLst/>
                        <a:highlight>
                          <a:srgbClr val="FFFFFF"/>
                        </a:highlight>
                        <a:latin typeface="Cambria Math" panose="02040503050406030204" pitchFamily="18" charset="0"/>
                      </a:rPr>
                      <m:t>𝑓</m:t>
                    </m:r>
                    <m:r>
                      <a:rPr lang="es-ES" b="0" i="1" dirty="0" smtClean="0">
                        <a:solidFill>
                          <a:srgbClr val="000000"/>
                        </a:solidFill>
                        <a:effectLst/>
                        <a:highlight>
                          <a:srgbClr val="FFFFFF"/>
                        </a:highlight>
                        <a:latin typeface="Cambria Math" panose="02040503050406030204" pitchFamily="18" charset="0"/>
                      </a:rPr>
                      <m:t>(</m:t>
                    </m:r>
                    <m:r>
                      <a:rPr lang="es-ES" b="0" i="1" dirty="0" smtClean="0">
                        <a:solidFill>
                          <a:srgbClr val="000000"/>
                        </a:solidFill>
                        <a:effectLst/>
                        <a:highlight>
                          <a:srgbClr val="FFFFFF"/>
                        </a:highlight>
                        <a:latin typeface="Cambria Math" panose="02040503050406030204" pitchFamily="18" charset="0"/>
                      </a:rPr>
                      <m:t>𝑥</m:t>
                    </m:r>
                    <m:r>
                      <a:rPr lang="es-ES" b="0" i="1" dirty="0" smtClean="0">
                        <a:solidFill>
                          <a:srgbClr val="000000"/>
                        </a:solidFill>
                        <a:effectLst/>
                        <a:highlight>
                          <a:srgbClr val="FFFFFF"/>
                        </a:highlight>
                        <a:latin typeface="Cambria Math" panose="02040503050406030204" pitchFamily="18" charset="0"/>
                      </a:rPr>
                      <m:t>)=2</m:t>
                    </m:r>
                    <m:r>
                      <a:rPr lang="es-ES" b="0" i="1" dirty="0" smtClean="0">
                        <a:solidFill>
                          <a:srgbClr val="000000"/>
                        </a:solidFill>
                        <a:effectLst/>
                        <a:highlight>
                          <a:srgbClr val="FFFFFF"/>
                        </a:highlight>
                        <a:latin typeface="Cambria Math" panose="02040503050406030204" pitchFamily="18" charset="0"/>
                      </a:rPr>
                      <m:t>𝑥</m:t>
                    </m:r>
                  </m:oMath>
                </a14:m>
                <a:r>
                  <a:rPr lang="es-ES" b="0" i="0" dirty="0">
                    <a:solidFill>
                      <a:srgbClr val="000000"/>
                    </a:solidFill>
                    <a:effectLst/>
                    <a:highlight>
                      <a:srgbClr val="FFFFFF"/>
                    </a:highlight>
                    <a:latin typeface="Alegreya Sans"/>
                  </a:rPr>
                  <a:t>:</a:t>
                </a:r>
              </a:p>
              <a:p>
                <a:pPr marL="0" indent="0" algn="just">
                  <a:buNone/>
                </a:pPr>
                <a:endParaRPr lang="es-ES" b="0" i="0" dirty="0">
                  <a:solidFill>
                    <a:srgbClr val="000000"/>
                  </a:solidFill>
                  <a:effectLst/>
                  <a:highlight>
                    <a:srgbClr val="FFFFFF"/>
                  </a:highlight>
                  <a:latin typeface="Alegreya Sans"/>
                </a:endParaRPr>
              </a:p>
              <a:p>
                <a:pPr marL="0" indent="0" algn="just">
                  <a:buNone/>
                </a:pPr>
                <a:endParaRPr lang="es-ES" b="0" i="0" dirty="0">
                  <a:solidFill>
                    <a:srgbClr val="000000"/>
                  </a:solidFill>
                  <a:effectLst/>
                  <a:highlight>
                    <a:srgbClr val="FFFFFF"/>
                  </a:highlight>
                  <a:latin typeface="Alegreya Sans"/>
                </a:endParaRPr>
              </a:p>
              <a:p>
                <a:pPr marL="0" indent="0" algn="just">
                  <a:buNone/>
                </a:pPr>
                <a:endParaRPr lang="es-ES" b="0" i="0" dirty="0">
                  <a:solidFill>
                    <a:srgbClr val="000000"/>
                  </a:solidFill>
                  <a:effectLst/>
                  <a:highlight>
                    <a:srgbClr val="FFFFFF"/>
                  </a:highlight>
                  <a:latin typeface="Alegreya Sans"/>
                </a:endParaRPr>
              </a:p>
              <a:p>
                <a:pPr marL="0" indent="0" algn="just">
                  <a:buNone/>
                </a:pPr>
                <a:endParaRPr lang="es-ES" b="0" i="0" dirty="0">
                  <a:solidFill>
                    <a:srgbClr val="000000"/>
                  </a:solidFill>
                  <a:effectLst/>
                  <a:highlight>
                    <a:srgbClr val="FFFFFF"/>
                  </a:highlight>
                  <a:latin typeface="Alegreya Sans"/>
                </a:endParaRPr>
              </a:p>
              <a:p>
                <a:pPr marL="0" indent="0" algn="just">
                  <a:buNone/>
                </a:pPr>
                <a:r>
                  <a:rPr lang="es-ES" b="0" i="0" dirty="0">
                    <a:solidFill>
                      <a:srgbClr val="000000"/>
                    </a:solidFill>
                    <a:effectLst/>
                    <a:highlight>
                      <a:srgbClr val="FFFFFF"/>
                    </a:highlight>
                    <a:latin typeface="Alegreya Sans"/>
                  </a:rPr>
                  <a:t>Queda claro que la función tiene infinitas primitivas.</a:t>
                </a:r>
              </a:p>
              <a:p>
                <a:pPr marL="0" indent="0" algn="just">
                  <a:buNone/>
                </a:pPr>
                <a:r>
                  <a:rPr lang="es-ES" b="0" i="0" dirty="0">
                    <a:solidFill>
                      <a:srgbClr val="000000"/>
                    </a:solidFill>
                    <a:effectLst/>
                    <a:highlight>
                      <a:srgbClr val="FFFFFF"/>
                    </a:highlight>
                    <a:latin typeface="Alegreya Sans"/>
                  </a:rPr>
                  <a:t>En el ejemplo vemos que la diferencia entre las primitivas es una constante. Esta constante se representa en las integrales mediante la constante de integración </a:t>
                </a:r>
                <a:r>
                  <a:rPr lang="es-ES" b="0" i="0" dirty="0">
                    <a:solidFill>
                      <a:srgbClr val="000000"/>
                    </a:solidFill>
                    <a:effectLst/>
                    <a:highlight>
                      <a:srgbClr val="FFFFFF"/>
                    </a:highlight>
                    <a:latin typeface="MJXc-TeX-math-I"/>
                  </a:rPr>
                  <a:t>K</a:t>
                </a:r>
                <a:r>
                  <a:rPr lang="es-ES" b="0" i="0" dirty="0">
                    <a:solidFill>
                      <a:srgbClr val="000000"/>
                    </a:solidFill>
                    <a:effectLst/>
                    <a:highlight>
                      <a:srgbClr val="FFFFFF"/>
                    </a:highlight>
                    <a:latin typeface="Alegreya Sans"/>
                  </a:rPr>
                  <a:t>:</a:t>
                </a:r>
              </a:p>
              <a:p>
                <a:endParaRPr lang="es-CO" dirty="0"/>
              </a:p>
            </p:txBody>
          </p:sp>
        </mc:Choice>
        <mc:Fallback>
          <p:sp>
            <p:nvSpPr>
              <p:cNvPr id="3" name="Marcador de contenido 2">
                <a:extLst>
                  <a:ext uri="{FF2B5EF4-FFF2-40B4-BE49-F238E27FC236}">
                    <a16:creationId xmlns:a16="http://schemas.microsoft.com/office/drawing/2014/main" id="{D380D24E-D187-0240-1D33-6758D59EE58C}"/>
                  </a:ext>
                </a:extLst>
              </p:cNvPr>
              <p:cNvSpPr>
                <a:spLocks noGrp="1" noRot="1" noChangeAspect="1" noMove="1" noResize="1" noEditPoints="1" noAdjustHandles="1" noChangeArrowheads="1" noChangeShapeType="1" noTextEdit="1"/>
              </p:cNvSpPr>
              <p:nvPr>
                <p:ph idx="1"/>
              </p:nvPr>
            </p:nvSpPr>
            <p:spPr>
              <a:xfrm>
                <a:off x="838200" y="1579820"/>
                <a:ext cx="10515600" cy="4351338"/>
              </a:xfrm>
              <a:blipFill>
                <a:blip r:embed="rId2"/>
                <a:stretch>
                  <a:fillRect l="-638" t="-2521" r="-1101"/>
                </a:stretch>
              </a:blipFill>
            </p:spPr>
            <p:txBody>
              <a:bodyPr/>
              <a:lstStyle/>
              <a:p>
                <a:r>
                  <a:rPr lang="es-CO">
                    <a:noFill/>
                  </a:rPr>
                  <a:t> </a:t>
                </a:r>
              </a:p>
            </p:txBody>
          </p:sp>
        </mc:Fallback>
      </mc:AlternateContent>
      <p:pic>
        <p:nvPicPr>
          <p:cNvPr id="2052" name="Picture 4" descr="Explicamos cómo resolver 10 integrales directas, pero antes recordamos los conceptos y las propiedades que necesitamos. Integrales inmediatas resueltas. Análisis de una variable real. Bachillerato. ">
            <a:extLst>
              <a:ext uri="{FF2B5EF4-FFF2-40B4-BE49-F238E27FC236}">
                <a16:creationId xmlns:a16="http://schemas.microsoft.com/office/drawing/2014/main" id="{0F517E4A-174F-71C8-6518-E657EE97087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19725" y="3676807"/>
            <a:ext cx="1352550" cy="103822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Explicamos cómo resolver 10 integrales directas, pero antes recordamos los conceptos y las propiedades que necesitamos. Integrales inmediatas resueltas. Análisis de una variable real. Bachillerato. ">
            <a:extLst>
              <a:ext uri="{FF2B5EF4-FFF2-40B4-BE49-F238E27FC236}">
                <a16:creationId xmlns:a16="http://schemas.microsoft.com/office/drawing/2014/main" id="{AC3F569D-736D-0C93-4AB8-3BD0BC7C459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14950" y="5960629"/>
            <a:ext cx="1562100" cy="466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2886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ítulo 1">
                <a:extLst>
                  <a:ext uri="{FF2B5EF4-FFF2-40B4-BE49-F238E27FC236}">
                    <a16:creationId xmlns:a16="http://schemas.microsoft.com/office/drawing/2014/main" id="{023A0AD6-0AE7-22B5-6D90-F726BBC950D1}"/>
                  </a:ext>
                </a:extLst>
              </p:cNvPr>
              <p:cNvSpPr>
                <a:spLocks noGrp="1"/>
              </p:cNvSpPr>
              <p:nvPr>
                <p:ph type="title"/>
              </p:nvPr>
            </p:nvSpPr>
            <p:spPr>
              <a:xfrm>
                <a:off x="838200" y="70617"/>
                <a:ext cx="10515600" cy="1325563"/>
              </a:xfrm>
            </p:spPr>
            <p:txBody>
              <a:bodyPr/>
              <a:lstStyle/>
              <a:p>
                <a:r>
                  <a:rPr lang="es-CO" b="1" i="0" dirty="0">
                    <a:solidFill>
                      <a:srgbClr val="1E048A"/>
                    </a:solidFill>
                    <a:effectLst/>
                    <a:highlight>
                      <a:srgbClr val="FFFFFF"/>
                    </a:highlight>
                    <a:latin typeface="Alegreya Sans"/>
                  </a:rPr>
                  <a:t>3. ¿Qué es </a:t>
                </a:r>
                <a14:m>
                  <m:oMath xmlns:m="http://schemas.openxmlformats.org/officeDocument/2006/math">
                    <m:r>
                      <a:rPr lang="es-CO" b="0" i="1" dirty="0" smtClean="0">
                        <a:solidFill>
                          <a:srgbClr val="1E048A"/>
                        </a:solidFill>
                        <a:effectLst/>
                        <a:highlight>
                          <a:srgbClr val="FFFFFF"/>
                        </a:highlight>
                        <a:latin typeface="Cambria Math" panose="02040503050406030204" pitchFamily="18" charset="0"/>
                      </a:rPr>
                      <m:t>𝑑𝑥</m:t>
                    </m:r>
                  </m:oMath>
                </a14:m>
                <a:r>
                  <a:rPr lang="es-CO" b="1" i="0" dirty="0">
                    <a:solidFill>
                      <a:srgbClr val="1E048A"/>
                    </a:solidFill>
                    <a:effectLst/>
                    <a:highlight>
                      <a:srgbClr val="FFFFFF"/>
                    </a:highlight>
                    <a:latin typeface="Alegreya Sans"/>
                  </a:rPr>
                  <a:t>?</a:t>
                </a:r>
                <a:endParaRPr lang="es-CO" dirty="0"/>
              </a:p>
            </p:txBody>
          </p:sp>
        </mc:Choice>
        <mc:Fallback>
          <p:sp>
            <p:nvSpPr>
              <p:cNvPr id="2" name="Título 1">
                <a:extLst>
                  <a:ext uri="{FF2B5EF4-FFF2-40B4-BE49-F238E27FC236}">
                    <a16:creationId xmlns:a16="http://schemas.microsoft.com/office/drawing/2014/main" id="{023A0AD6-0AE7-22B5-6D90-F726BBC950D1}"/>
                  </a:ext>
                </a:extLst>
              </p:cNvPr>
              <p:cNvSpPr>
                <a:spLocks noGrp="1" noRot="1" noChangeAspect="1" noMove="1" noResize="1" noEditPoints="1" noAdjustHandles="1" noChangeArrowheads="1" noChangeShapeType="1" noTextEdit="1"/>
              </p:cNvSpPr>
              <p:nvPr>
                <p:ph type="title"/>
              </p:nvPr>
            </p:nvSpPr>
            <p:spPr>
              <a:xfrm>
                <a:off x="838200" y="70617"/>
                <a:ext cx="10515600" cy="1325563"/>
              </a:xfrm>
              <a:blipFill>
                <a:blip r:embed="rId2"/>
                <a:stretch>
                  <a:fillRect l="-2377"/>
                </a:stretch>
              </a:blipFill>
            </p:spPr>
            <p:txBody>
              <a:bodyPr/>
              <a:lstStyle/>
              <a:p>
                <a:r>
                  <a:rPr lang="es-CO">
                    <a:noFill/>
                  </a:rPr>
                  <a:t> </a:t>
                </a:r>
              </a:p>
            </p:txBody>
          </p:sp>
        </mc:Fallback>
      </mc:AlternateContent>
      <mc:AlternateContent xmlns:mc="http://schemas.openxmlformats.org/markup-compatibility/2006">
        <mc:Choice xmlns:a14="http://schemas.microsoft.com/office/drawing/2010/main" Requires="a14">
          <p:sp>
            <p:nvSpPr>
              <p:cNvPr id="3" name="Marcador de contenido 2">
                <a:extLst>
                  <a:ext uri="{FF2B5EF4-FFF2-40B4-BE49-F238E27FC236}">
                    <a16:creationId xmlns:a16="http://schemas.microsoft.com/office/drawing/2014/main" id="{4426EACB-94EF-53A7-EA9A-6F3A3513A34F}"/>
                  </a:ext>
                </a:extLst>
              </p:cNvPr>
              <p:cNvSpPr>
                <a:spLocks noGrp="1"/>
              </p:cNvSpPr>
              <p:nvPr>
                <p:ph idx="1"/>
              </p:nvPr>
            </p:nvSpPr>
            <p:spPr>
              <a:xfrm>
                <a:off x="838200" y="1219198"/>
                <a:ext cx="10515600" cy="5034117"/>
              </a:xfrm>
            </p:spPr>
            <p:txBody>
              <a:bodyPr>
                <a:normAutofit fontScale="62500" lnSpcReduction="20000"/>
              </a:bodyPr>
              <a:lstStyle/>
              <a:p>
                <a:pPr marL="0" indent="0" algn="just">
                  <a:buNone/>
                </a:pPr>
                <a:r>
                  <a:rPr lang="es-ES" b="0" i="0" dirty="0">
                    <a:solidFill>
                      <a:srgbClr val="000000"/>
                    </a:solidFill>
                    <a:effectLst/>
                    <a:highlight>
                      <a:srgbClr val="FFFFFF"/>
                    </a:highlight>
                    <a:latin typeface="Alegreya Sans"/>
                  </a:rPr>
                  <a:t>En una integral es imprescindible indicar cuál es la variable de integración, es decir, la variable de la función que se integra.</a:t>
                </a:r>
              </a:p>
              <a:p>
                <a:pPr marL="0" indent="0" algn="just">
                  <a:buNone/>
                </a:pPr>
                <a:r>
                  <a:rPr lang="es-ES" b="0" i="0" dirty="0">
                    <a:solidFill>
                      <a:srgbClr val="000000"/>
                    </a:solidFill>
                    <a:effectLst/>
                    <a:highlight>
                      <a:srgbClr val="FFFFFF"/>
                    </a:highlight>
                    <a:latin typeface="Alegreya Sans"/>
                  </a:rPr>
                  <a:t>En el integrando (función que deseamos integrar) pueden aparecer varias letras (variables, parámetros, constantes, etc.), por lo que siempre es necesario indicar la variable de integración, esto es, la variable de la función a integrar.</a:t>
                </a:r>
              </a:p>
              <a:p>
                <a:pPr marL="0" indent="0" algn="just">
                  <a:buNone/>
                </a:pPr>
                <a:r>
                  <a:rPr lang="es-ES" b="0" i="0" dirty="0">
                    <a:solidFill>
                      <a:srgbClr val="000000"/>
                    </a:solidFill>
                    <a:effectLst/>
                    <a:highlight>
                      <a:srgbClr val="FFFFFF"/>
                    </a:highlight>
                    <a:latin typeface="Alegreya Sans"/>
                  </a:rPr>
                  <a:t>Veamos algunos ejemplos:</a:t>
                </a:r>
              </a:p>
              <a:p>
                <a:pPr marL="0" indent="0" algn="just">
                  <a:buNone/>
                </a:pPr>
                <a:r>
                  <a:rPr lang="es-ES" b="0" i="0" dirty="0">
                    <a:solidFill>
                      <a:srgbClr val="000000"/>
                    </a:solidFill>
                    <a:effectLst/>
                    <a:highlight>
                      <a:srgbClr val="FFFFFF"/>
                    </a:highlight>
                    <a:latin typeface="Alegreya Sans"/>
                  </a:rPr>
                  <a:t>La integral de </a:t>
                </a:r>
                <a14:m>
                  <m:oMath xmlns:m="http://schemas.openxmlformats.org/officeDocument/2006/math">
                    <m:r>
                      <a:rPr lang="es-ES" b="0" i="1" dirty="0" smtClean="0">
                        <a:solidFill>
                          <a:srgbClr val="000000"/>
                        </a:solidFill>
                        <a:effectLst/>
                        <a:highlight>
                          <a:srgbClr val="FFFFFF"/>
                        </a:highlight>
                        <a:latin typeface="Cambria Math" panose="02040503050406030204" pitchFamily="18" charset="0"/>
                      </a:rPr>
                      <m:t>2</m:t>
                    </m:r>
                    <m:r>
                      <a:rPr lang="es-ES" b="0" i="1" dirty="0" smtClean="0">
                        <a:solidFill>
                          <a:srgbClr val="000000"/>
                        </a:solidFill>
                        <a:effectLst/>
                        <a:highlight>
                          <a:srgbClr val="FFFFFF"/>
                        </a:highlight>
                        <a:latin typeface="Cambria Math" panose="02040503050406030204" pitchFamily="18" charset="0"/>
                      </a:rPr>
                      <m:t>𝑥𝑦</m:t>
                    </m:r>
                  </m:oMath>
                </a14:m>
                <a:r>
                  <a:rPr lang="es-ES" b="0" i="0" dirty="0">
                    <a:solidFill>
                      <a:srgbClr val="000000"/>
                    </a:solidFill>
                    <a:effectLst/>
                    <a:highlight>
                      <a:srgbClr val="FFFFFF"/>
                    </a:highlight>
                    <a:latin typeface="Alegreya Sans"/>
                  </a:rPr>
                  <a:t> respecto de </a:t>
                </a:r>
                <a14:m>
                  <m:oMath xmlns:m="http://schemas.openxmlformats.org/officeDocument/2006/math">
                    <m:r>
                      <a:rPr lang="es-ES" b="0" i="1" dirty="0" smtClean="0">
                        <a:solidFill>
                          <a:srgbClr val="000000"/>
                        </a:solidFill>
                        <a:effectLst/>
                        <a:highlight>
                          <a:srgbClr val="FFFFFF"/>
                        </a:highlight>
                        <a:latin typeface="Cambria Math" panose="02040503050406030204" pitchFamily="18" charset="0"/>
                      </a:rPr>
                      <m:t>𝑥</m:t>
                    </m:r>
                  </m:oMath>
                </a14:m>
                <a:r>
                  <a:rPr lang="es-ES" b="0" i="0" dirty="0">
                    <a:solidFill>
                      <a:srgbClr val="000000"/>
                    </a:solidFill>
                    <a:effectLst/>
                    <a:highlight>
                      <a:srgbClr val="FFFFFF"/>
                    </a:highlight>
                    <a:latin typeface="Alegreya Sans"/>
                  </a:rPr>
                  <a:t> es</a:t>
                </a:r>
              </a:p>
              <a:p>
                <a:pPr marL="0" indent="0" algn="just">
                  <a:buNone/>
                </a:pPr>
                <a:endParaRPr lang="es-ES" dirty="0">
                  <a:solidFill>
                    <a:srgbClr val="000000"/>
                  </a:solidFill>
                  <a:highlight>
                    <a:srgbClr val="FFFFFF"/>
                  </a:highlight>
                  <a:latin typeface="Alegreya Sans"/>
                </a:endParaRPr>
              </a:p>
              <a:p>
                <a:pPr marL="0" indent="0" algn="just">
                  <a:buNone/>
                </a:pPr>
                <a:r>
                  <a:rPr lang="es-ES" b="0" i="0" dirty="0">
                    <a:solidFill>
                      <a:srgbClr val="000000"/>
                    </a:solidFill>
                    <a:effectLst/>
                    <a:highlight>
                      <a:srgbClr val="FFFFFF"/>
                    </a:highlight>
                    <a:latin typeface="Alegreya Sans"/>
                  </a:rPr>
                  <a:t>La integral de </a:t>
                </a:r>
                <a14:m>
                  <m:oMath xmlns:m="http://schemas.openxmlformats.org/officeDocument/2006/math">
                    <m:r>
                      <a:rPr lang="es-ES" b="0" i="1" dirty="0" smtClean="0">
                        <a:solidFill>
                          <a:srgbClr val="000000"/>
                        </a:solidFill>
                        <a:effectLst/>
                        <a:highlight>
                          <a:srgbClr val="FFFFFF"/>
                        </a:highlight>
                        <a:latin typeface="Cambria Math" panose="02040503050406030204" pitchFamily="18" charset="0"/>
                      </a:rPr>
                      <m:t>2</m:t>
                    </m:r>
                    <m:r>
                      <a:rPr lang="es-ES" b="0" i="1" dirty="0" smtClean="0">
                        <a:solidFill>
                          <a:srgbClr val="000000"/>
                        </a:solidFill>
                        <a:effectLst/>
                        <a:highlight>
                          <a:srgbClr val="FFFFFF"/>
                        </a:highlight>
                        <a:latin typeface="Cambria Math" panose="02040503050406030204" pitchFamily="18" charset="0"/>
                      </a:rPr>
                      <m:t>𝑥𝑦</m:t>
                    </m:r>
                  </m:oMath>
                </a14:m>
                <a:r>
                  <a:rPr lang="es-ES" b="0" i="0" dirty="0">
                    <a:solidFill>
                      <a:srgbClr val="000000"/>
                    </a:solidFill>
                    <a:effectLst/>
                    <a:highlight>
                      <a:srgbClr val="FFFFFF"/>
                    </a:highlight>
                    <a:latin typeface="Alegreya Sans"/>
                  </a:rPr>
                  <a:t> respecto de </a:t>
                </a:r>
                <a14:m>
                  <m:oMath xmlns:m="http://schemas.openxmlformats.org/officeDocument/2006/math">
                    <m:r>
                      <a:rPr lang="es-ES" b="0" i="1" dirty="0" smtClean="0">
                        <a:solidFill>
                          <a:srgbClr val="000000"/>
                        </a:solidFill>
                        <a:effectLst/>
                        <a:highlight>
                          <a:srgbClr val="FFFFFF"/>
                        </a:highlight>
                        <a:latin typeface="Cambria Math" panose="02040503050406030204" pitchFamily="18" charset="0"/>
                      </a:rPr>
                      <m:t>𝑦</m:t>
                    </m:r>
                  </m:oMath>
                </a14:m>
                <a:r>
                  <a:rPr lang="es-ES" b="0" i="0" dirty="0">
                    <a:solidFill>
                      <a:srgbClr val="000000"/>
                    </a:solidFill>
                    <a:effectLst/>
                    <a:highlight>
                      <a:srgbClr val="FFFFFF"/>
                    </a:highlight>
                    <a:latin typeface="Alegreya Sans"/>
                  </a:rPr>
                  <a:t> es</a:t>
                </a:r>
              </a:p>
              <a:p>
                <a:pPr marL="0" indent="0" algn="just">
                  <a:buNone/>
                </a:pPr>
                <a:endParaRPr lang="es-ES" dirty="0">
                  <a:solidFill>
                    <a:srgbClr val="000000"/>
                  </a:solidFill>
                  <a:highlight>
                    <a:srgbClr val="FFFFFF"/>
                  </a:highlight>
                  <a:latin typeface="Alegreya Sans"/>
                </a:endParaRPr>
              </a:p>
              <a:p>
                <a:pPr marL="0" indent="0" algn="just">
                  <a:buNone/>
                </a:pPr>
                <a:r>
                  <a:rPr lang="es-ES" b="0" i="0" dirty="0">
                    <a:solidFill>
                      <a:srgbClr val="000000"/>
                    </a:solidFill>
                    <a:effectLst/>
                    <a:highlight>
                      <a:srgbClr val="FFFFFF"/>
                    </a:highlight>
                    <a:latin typeface="Alegreya Sans"/>
                  </a:rPr>
                  <a:t>La integral de </a:t>
                </a:r>
                <a14:m>
                  <m:oMath xmlns:m="http://schemas.openxmlformats.org/officeDocument/2006/math">
                    <m:r>
                      <a:rPr lang="es-ES" b="0" i="1" dirty="0" smtClean="0">
                        <a:solidFill>
                          <a:srgbClr val="000000"/>
                        </a:solidFill>
                        <a:effectLst/>
                        <a:highlight>
                          <a:srgbClr val="FFFFFF"/>
                        </a:highlight>
                        <a:latin typeface="Cambria Math" panose="02040503050406030204" pitchFamily="18" charset="0"/>
                      </a:rPr>
                      <m:t>2</m:t>
                    </m:r>
                    <m:r>
                      <a:rPr lang="es-ES" b="0" i="1" dirty="0" smtClean="0">
                        <a:solidFill>
                          <a:srgbClr val="000000"/>
                        </a:solidFill>
                        <a:effectLst/>
                        <a:highlight>
                          <a:srgbClr val="FFFFFF"/>
                        </a:highlight>
                        <a:latin typeface="Cambria Math" panose="02040503050406030204" pitchFamily="18" charset="0"/>
                      </a:rPr>
                      <m:t>𝑥</m:t>
                    </m:r>
                    <m:sSup>
                      <m:sSupPr>
                        <m:ctrlPr>
                          <a:rPr lang="es-ES" b="0" i="1" dirty="0" smtClean="0">
                            <a:solidFill>
                              <a:srgbClr val="000000"/>
                            </a:solidFill>
                            <a:effectLst/>
                            <a:highlight>
                              <a:srgbClr val="FFFFFF"/>
                            </a:highlight>
                            <a:latin typeface="Cambria Math" panose="02040503050406030204" pitchFamily="18" charset="0"/>
                          </a:rPr>
                        </m:ctrlPr>
                      </m:sSupPr>
                      <m:e>
                        <m:r>
                          <a:rPr lang="es-CO" b="0" i="1" dirty="0" smtClean="0">
                            <a:solidFill>
                              <a:srgbClr val="000000"/>
                            </a:solidFill>
                            <a:effectLst/>
                            <a:highlight>
                              <a:srgbClr val="FFFFFF"/>
                            </a:highlight>
                            <a:latin typeface="Cambria Math" panose="02040503050406030204" pitchFamily="18" charset="0"/>
                          </a:rPr>
                          <m:t>𝑦</m:t>
                        </m:r>
                      </m:e>
                      <m:sup>
                        <m:r>
                          <a:rPr lang="es-CO" b="0" i="1" dirty="0" smtClean="0">
                            <a:solidFill>
                              <a:srgbClr val="000000"/>
                            </a:solidFill>
                            <a:effectLst/>
                            <a:highlight>
                              <a:srgbClr val="FFFFFF"/>
                            </a:highlight>
                            <a:latin typeface="Cambria Math" panose="02040503050406030204" pitchFamily="18" charset="0"/>
                          </a:rPr>
                          <m:t>2</m:t>
                        </m:r>
                      </m:sup>
                    </m:sSup>
                  </m:oMath>
                </a14:m>
                <a:r>
                  <a:rPr lang="es-ES" b="0" i="0" dirty="0">
                    <a:solidFill>
                      <a:srgbClr val="000000"/>
                    </a:solidFill>
                    <a:effectLst/>
                    <a:highlight>
                      <a:srgbClr val="FFFFFF"/>
                    </a:highlight>
                    <a:latin typeface="Alegreya Sans"/>
                  </a:rPr>
                  <a:t> respecto de </a:t>
                </a:r>
                <a14:m>
                  <m:oMath xmlns:m="http://schemas.openxmlformats.org/officeDocument/2006/math">
                    <m:r>
                      <a:rPr lang="es-ES" b="0" i="1" dirty="0" smtClean="0">
                        <a:solidFill>
                          <a:srgbClr val="000000"/>
                        </a:solidFill>
                        <a:effectLst/>
                        <a:highlight>
                          <a:srgbClr val="FFFFFF"/>
                        </a:highlight>
                        <a:latin typeface="Cambria Math" panose="02040503050406030204" pitchFamily="18" charset="0"/>
                      </a:rPr>
                      <m:t>𝑦</m:t>
                    </m:r>
                  </m:oMath>
                </a14:m>
                <a:r>
                  <a:rPr lang="es-ES" b="0" i="0" dirty="0">
                    <a:solidFill>
                      <a:srgbClr val="000000"/>
                    </a:solidFill>
                    <a:effectLst/>
                    <a:highlight>
                      <a:srgbClr val="FFFFFF"/>
                    </a:highlight>
                    <a:latin typeface="Alegreya Sans"/>
                  </a:rPr>
                  <a:t> es</a:t>
                </a:r>
              </a:p>
              <a:p>
                <a:pPr marL="0" indent="0" algn="just">
                  <a:buNone/>
                </a:pPr>
                <a:endParaRPr lang="es-ES" dirty="0">
                  <a:solidFill>
                    <a:srgbClr val="000000"/>
                  </a:solidFill>
                  <a:highlight>
                    <a:srgbClr val="FFFFFF"/>
                  </a:highlight>
                  <a:latin typeface="Alegreya Sans"/>
                </a:endParaRPr>
              </a:p>
              <a:p>
                <a:pPr marL="0" indent="0" algn="just">
                  <a:buNone/>
                </a:pPr>
                <a:r>
                  <a:rPr lang="es-ES" b="0" i="0" dirty="0">
                    <a:solidFill>
                      <a:srgbClr val="000000"/>
                    </a:solidFill>
                    <a:effectLst/>
                    <a:highlight>
                      <a:srgbClr val="FFFFFF"/>
                    </a:highlight>
                    <a:latin typeface="Alegreya Sans"/>
                  </a:rPr>
                  <a:t>La integral de </a:t>
                </a:r>
                <a14:m>
                  <m:oMath xmlns:m="http://schemas.openxmlformats.org/officeDocument/2006/math">
                    <m:r>
                      <a:rPr lang="es-ES" b="0" i="1" dirty="0" smtClean="0">
                        <a:solidFill>
                          <a:srgbClr val="000000"/>
                        </a:solidFill>
                        <a:effectLst/>
                        <a:highlight>
                          <a:srgbClr val="FFFFFF"/>
                        </a:highlight>
                        <a:latin typeface="Cambria Math" panose="02040503050406030204" pitchFamily="18" charset="0"/>
                      </a:rPr>
                      <m:t>2</m:t>
                    </m:r>
                    <m:r>
                      <a:rPr lang="es-ES" b="0" i="1" dirty="0" smtClean="0">
                        <a:solidFill>
                          <a:srgbClr val="000000"/>
                        </a:solidFill>
                        <a:effectLst/>
                        <a:highlight>
                          <a:srgbClr val="FFFFFF"/>
                        </a:highlight>
                        <a:latin typeface="Cambria Math" panose="02040503050406030204" pitchFamily="18" charset="0"/>
                      </a:rPr>
                      <m:t>𝑥</m:t>
                    </m:r>
                    <m:sSup>
                      <m:sSupPr>
                        <m:ctrlPr>
                          <a:rPr lang="es-ES" b="0" i="1" dirty="0" smtClean="0">
                            <a:solidFill>
                              <a:srgbClr val="000000"/>
                            </a:solidFill>
                            <a:effectLst/>
                            <a:highlight>
                              <a:srgbClr val="FFFFFF"/>
                            </a:highlight>
                            <a:latin typeface="Cambria Math" panose="02040503050406030204" pitchFamily="18" charset="0"/>
                          </a:rPr>
                        </m:ctrlPr>
                      </m:sSupPr>
                      <m:e>
                        <m:r>
                          <a:rPr lang="es-CO" b="0" i="1" dirty="0" smtClean="0">
                            <a:solidFill>
                              <a:srgbClr val="000000"/>
                            </a:solidFill>
                            <a:effectLst/>
                            <a:highlight>
                              <a:srgbClr val="FFFFFF"/>
                            </a:highlight>
                            <a:latin typeface="Cambria Math" panose="02040503050406030204" pitchFamily="18" charset="0"/>
                          </a:rPr>
                          <m:t>𝑦</m:t>
                        </m:r>
                      </m:e>
                      <m:sup>
                        <m:r>
                          <a:rPr lang="es-CO" b="0" i="1" dirty="0" smtClean="0">
                            <a:solidFill>
                              <a:srgbClr val="000000"/>
                            </a:solidFill>
                            <a:effectLst/>
                            <a:highlight>
                              <a:srgbClr val="FFFFFF"/>
                            </a:highlight>
                            <a:latin typeface="Cambria Math" panose="02040503050406030204" pitchFamily="18" charset="0"/>
                          </a:rPr>
                          <m:t>2</m:t>
                        </m:r>
                      </m:sup>
                    </m:sSup>
                  </m:oMath>
                </a14:m>
                <a:r>
                  <a:rPr lang="es-ES" b="0" i="0" dirty="0">
                    <a:solidFill>
                      <a:srgbClr val="000000"/>
                    </a:solidFill>
                    <a:effectLst/>
                    <a:highlight>
                      <a:srgbClr val="FFFFFF"/>
                    </a:highlight>
                    <a:latin typeface="Alegreya Sans"/>
                  </a:rPr>
                  <a:t> respecto de </a:t>
                </a:r>
                <a14:m>
                  <m:oMath xmlns:m="http://schemas.openxmlformats.org/officeDocument/2006/math">
                    <m:r>
                      <a:rPr lang="es-ES" b="0" i="1" dirty="0" smtClean="0">
                        <a:solidFill>
                          <a:srgbClr val="000000"/>
                        </a:solidFill>
                        <a:effectLst/>
                        <a:highlight>
                          <a:srgbClr val="FFFFFF"/>
                        </a:highlight>
                        <a:latin typeface="Cambria Math" panose="02040503050406030204" pitchFamily="18" charset="0"/>
                      </a:rPr>
                      <m:t>𝑥</m:t>
                    </m:r>
                  </m:oMath>
                </a14:m>
                <a:r>
                  <a:rPr lang="es-ES" b="0" i="0" dirty="0">
                    <a:solidFill>
                      <a:srgbClr val="000000"/>
                    </a:solidFill>
                    <a:effectLst/>
                    <a:highlight>
                      <a:srgbClr val="FFFFFF"/>
                    </a:highlight>
                    <a:latin typeface="Alegreya Sans"/>
                  </a:rPr>
                  <a:t> es</a:t>
                </a:r>
              </a:p>
              <a:p>
                <a:pPr marL="0" indent="0" algn="just">
                  <a:buNone/>
                </a:pPr>
                <a:endParaRPr lang="es-ES" dirty="0">
                  <a:solidFill>
                    <a:srgbClr val="000000"/>
                  </a:solidFill>
                  <a:highlight>
                    <a:srgbClr val="FFFFFF"/>
                  </a:highlight>
                  <a:latin typeface="Alegreya Sans"/>
                </a:endParaRPr>
              </a:p>
              <a:p>
                <a:pPr marL="0" indent="0" algn="just">
                  <a:buNone/>
                </a:pPr>
                <a:r>
                  <a:rPr lang="es-ES" b="0" i="0" dirty="0">
                    <a:solidFill>
                      <a:srgbClr val="000000"/>
                    </a:solidFill>
                    <a:effectLst/>
                    <a:highlight>
                      <a:srgbClr val="FFFFFF"/>
                    </a:highlight>
                    <a:latin typeface="Alegreya Sans"/>
                  </a:rPr>
                  <a:t>Queda claro que no es lo mismo integrar respecto de una variable que de otra.</a:t>
                </a:r>
              </a:p>
              <a:p>
                <a:pPr marL="0" indent="0" algn="just">
                  <a:buNone/>
                </a:pPr>
                <a:r>
                  <a:rPr lang="es-ES" b="0" i="0" dirty="0">
                    <a:solidFill>
                      <a:srgbClr val="000000"/>
                    </a:solidFill>
                    <a:effectLst/>
                    <a:highlight>
                      <a:srgbClr val="FFFFFF"/>
                    </a:highlight>
                    <a:latin typeface="Alegreya Sans"/>
                  </a:rPr>
                  <a:t>Además de esto, el símbolo </a:t>
                </a:r>
                <a:r>
                  <a:rPr lang="es-ES" b="0" i="0" dirty="0" err="1">
                    <a:solidFill>
                      <a:srgbClr val="000000"/>
                    </a:solidFill>
                    <a:effectLst/>
                    <a:highlight>
                      <a:srgbClr val="FFFFFF"/>
                    </a:highlight>
                    <a:latin typeface="MJXc-TeX-math-I"/>
                  </a:rPr>
                  <a:t>dx</a:t>
                </a:r>
                <a:r>
                  <a:rPr lang="es-ES" b="0" i="0" dirty="0" err="1">
                    <a:solidFill>
                      <a:srgbClr val="000000"/>
                    </a:solidFill>
                    <a:effectLst/>
                    <a:highlight>
                      <a:srgbClr val="FFFFFF"/>
                    </a:highlight>
                    <a:latin typeface="Alegreya Sans"/>
                  </a:rPr>
                  <a:t>dx</a:t>
                </a:r>
                <a:r>
                  <a:rPr lang="es-ES" b="0" i="0" dirty="0">
                    <a:solidFill>
                      <a:srgbClr val="000000"/>
                    </a:solidFill>
                    <a:effectLst/>
                    <a:highlight>
                      <a:srgbClr val="FFFFFF"/>
                    </a:highlight>
                    <a:latin typeface="Alegreya Sans"/>
                  </a:rPr>
                  <a:t> </a:t>
                </a:r>
                <a:r>
                  <a:rPr lang="es-ES" b="1" i="0" dirty="0">
                    <a:solidFill>
                      <a:srgbClr val="000000"/>
                    </a:solidFill>
                    <a:effectLst/>
                    <a:highlight>
                      <a:srgbClr val="FFFFFF"/>
                    </a:highlight>
                    <a:latin typeface="Alegreya Sans"/>
                  </a:rPr>
                  <a:t>no</a:t>
                </a:r>
                <a:r>
                  <a:rPr lang="es-ES" b="0" i="0" dirty="0">
                    <a:solidFill>
                      <a:srgbClr val="000000"/>
                    </a:solidFill>
                    <a:effectLst/>
                    <a:highlight>
                      <a:srgbClr val="FFFFFF"/>
                    </a:highlight>
                    <a:latin typeface="Alegreya Sans"/>
                  </a:rPr>
                  <a:t> es un factor del integrando y, por tanto, es incorrecto tratarlo como a tal. Hay que evitar escribir expresiones como</a:t>
                </a:r>
              </a:p>
            </p:txBody>
          </p:sp>
        </mc:Choice>
        <mc:Fallback>
          <p:sp>
            <p:nvSpPr>
              <p:cNvPr id="3" name="Marcador de contenido 2">
                <a:extLst>
                  <a:ext uri="{FF2B5EF4-FFF2-40B4-BE49-F238E27FC236}">
                    <a16:creationId xmlns:a16="http://schemas.microsoft.com/office/drawing/2014/main" id="{4426EACB-94EF-53A7-EA9A-6F3A3513A34F}"/>
                  </a:ext>
                </a:extLst>
              </p:cNvPr>
              <p:cNvSpPr>
                <a:spLocks noGrp="1" noRot="1" noChangeAspect="1" noMove="1" noResize="1" noEditPoints="1" noAdjustHandles="1" noChangeArrowheads="1" noChangeShapeType="1" noTextEdit="1"/>
              </p:cNvSpPr>
              <p:nvPr>
                <p:ph idx="1"/>
              </p:nvPr>
            </p:nvSpPr>
            <p:spPr>
              <a:xfrm>
                <a:off x="838200" y="1219198"/>
                <a:ext cx="10515600" cy="5034117"/>
              </a:xfrm>
              <a:blipFill>
                <a:blip r:embed="rId3"/>
                <a:stretch>
                  <a:fillRect l="-522" t="-1937" r="-928"/>
                </a:stretch>
              </a:blipFill>
            </p:spPr>
            <p:txBody>
              <a:bodyPr/>
              <a:lstStyle/>
              <a:p>
                <a:r>
                  <a:rPr lang="es-CO">
                    <a:noFill/>
                  </a:rPr>
                  <a:t> </a:t>
                </a:r>
              </a:p>
            </p:txBody>
          </p:sp>
        </mc:Fallback>
      </mc:AlternateContent>
      <p:pic>
        <p:nvPicPr>
          <p:cNvPr id="3074" name="Picture 2" descr="Explicamos cómo resolver 10 integrales directas, pero antes recordamos los conceptos y las propiedades que necesitamos. Integrales inmediatas resueltas. Análisis de una variable real. Bachillerato. ">
            <a:extLst>
              <a:ext uri="{FF2B5EF4-FFF2-40B4-BE49-F238E27FC236}">
                <a16:creationId xmlns:a16="http://schemas.microsoft.com/office/drawing/2014/main" id="{D41F02B4-71B4-2124-12AA-55030941CFF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1965" y="2856272"/>
            <a:ext cx="1809750" cy="4572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Explicamos cómo resolver 10 integrales directas, pero antes recordamos los conceptos y las propiedades que necesitamos. Integrales inmediatas resueltas. Análisis de una variable real. Bachillerato. ">
            <a:extLst>
              <a:ext uri="{FF2B5EF4-FFF2-40B4-BE49-F238E27FC236}">
                <a16:creationId xmlns:a16="http://schemas.microsoft.com/office/drawing/2014/main" id="{45489BA3-C070-FB6D-AD26-E984A46759D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41965" y="3534693"/>
            <a:ext cx="1809750" cy="457200"/>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Explicamos cómo resolver 10 integrales directas, pero antes recordamos los conceptos y las propiedades que necesitamos. Integrales inmediatas resueltas. Análisis de una variable real. Bachillerato. ">
            <a:extLst>
              <a:ext uri="{FF2B5EF4-FFF2-40B4-BE49-F238E27FC236}">
                <a16:creationId xmlns:a16="http://schemas.microsoft.com/office/drawing/2014/main" id="{BE56534C-D7A4-370B-11DD-1155D5A1FF0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62538" y="4159200"/>
            <a:ext cx="2066925" cy="46672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Explicamos cómo resolver 10 integrales directas, pero antes recordamos los conceptos y las propiedades que necesitamos. Integrales inmediatas resueltas. Análisis de una variable real. Bachillerato. ">
            <a:extLst>
              <a:ext uri="{FF2B5EF4-FFF2-40B4-BE49-F238E27FC236}">
                <a16:creationId xmlns:a16="http://schemas.microsoft.com/office/drawing/2014/main" id="{F3DEA1D6-6545-EB7E-68E4-1FECFA2FE29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56547" y="4744063"/>
            <a:ext cx="2000250" cy="457200"/>
          </a:xfrm>
          <a:prstGeom prst="rect">
            <a:avLst/>
          </a:prstGeom>
          <a:noFill/>
          <a:extLst>
            <a:ext uri="{909E8E84-426E-40DD-AFC4-6F175D3DCCD1}">
              <a14:hiddenFill xmlns:a14="http://schemas.microsoft.com/office/drawing/2010/main">
                <a:solidFill>
                  <a:srgbClr val="FFFFFF"/>
                </a:solidFill>
              </a14:hiddenFill>
            </a:ext>
          </a:extLst>
        </p:spPr>
      </p:pic>
      <p:pic>
        <p:nvPicPr>
          <p:cNvPr id="3082" name="Picture 10" descr="Explicamos cómo resolver 10 integrales directas, pero antes recordamos los conceptos y las propiedades que necesitamos. Integrales inmediatas resueltas. Análisis de una variable real. Bachillerato. ">
            <a:extLst>
              <a:ext uri="{FF2B5EF4-FFF2-40B4-BE49-F238E27FC236}">
                <a16:creationId xmlns:a16="http://schemas.microsoft.com/office/drawing/2014/main" id="{F38C5F94-84FF-0803-27A0-DFEC0387043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15566" y="5916563"/>
            <a:ext cx="1600200" cy="60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0341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9182D5-13D2-3D5A-3228-1D40E1FD1BEE}"/>
              </a:ext>
            </a:extLst>
          </p:cNvPr>
          <p:cNvSpPr>
            <a:spLocks noGrp="1"/>
          </p:cNvSpPr>
          <p:nvPr>
            <p:ph type="title"/>
          </p:nvPr>
        </p:nvSpPr>
        <p:spPr/>
        <p:txBody>
          <a:bodyPr/>
          <a:lstStyle/>
          <a:p>
            <a:r>
              <a:rPr lang="es-ES" b="1" i="0" dirty="0">
                <a:solidFill>
                  <a:srgbClr val="1E048A"/>
                </a:solidFill>
                <a:effectLst/>
                <a:highlight>
                  <a:srgbClr val="FFFFFF"/>
                </a:highlight>
                <a:latin typeface="Alegreya Sans"/>
              </a:rPr>
              <a:t>4. Propiedades de las integrales</a:t>
            </a:r>
            <a:endParaRPr lang="es-CO" dirty="0"/>
          </a:p>
        </p:txBody>
      </p:sp>
      <p:sp>
        <p:nvSpPr>
          <p:cNvPr id="3" name="Marcador de contenido 2">
            <a:extLst>
              <a:ext uri="{FF2B5EF4-FFF2-40B4-BE49-F238E27FC236}">
                <a16:creationId xmlns:a16="http://schemas.microsoft.com/office/drawing/2014/main" id="{3821B314-7739-EA36-74D5-39DFD68D1FFE}"/>
              </a:ext>
            </a:extLst>
          </p:cNvPr>
          <p:cNvSpPr>
            <a:spLocks noGrp="1"/>
          </p:cNvSpPr>
          <p:nvPr>
            <p:ph idx="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CO" altLang="es-CO" sz="2800" b="0" i="0" u="none" strike="noStrike" cap="none" normalizeH="0" baseline="0" dirty="0">
                <a:ln>
                  <a:noFill/>
                </a:ln>
                <a:solidFill>
                  <a:srgbClr val="000000"/>
                </a:solidFill>
                <a:effectLst/>
                <a:latin typeface="Alegreya Sans"/>
              </a:rPr>
              <a:t>Las propiedades básicas de las integrales son imprescindibles para el cálculo integral y son muy sencillas:</a:t>
            </a:r>
            <a:endParaRPr kumimoji="0" lang="es-CO" altLang="es-CO"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CO" altLang="es-CO" sz="2800" b="0" i="0" u="none" strike="noStrike" cap="none" normalizeH="0" baseline="0" dirty="0">
                <a:ln>
                  <a:noFill/>
                </a:ln>
                <a:solidFill>
                  <a:srgbClr val="000000"/>
                </a:solidFill>
                <a:effectLst/>
                <a:latin typeface="Alegreya Sans"/>
              </a:rPr>
              <a:t>Integral de una función por una constante:</a:t>
            </a:r>
          </a:p>
          <a:p>
            <a:pPr marL="0" marR="0" lvl="0" indent="0" algn="l" defTabSz="914400" rtl="0" eaLnBrk="0" fontAlgn="base" latinLnBrk="0" hangingPunct="0">
              <a:lnSpc>
                <a:spcPct val="100000"/>
              </a:lnSpc>
              <a:spcBef>
                <a:spcPct val="0"/>
              </a:spcBef>
              <a:spcAft>
                <a:spcPct val="0"/>
              </a:spcAft>
              <a:buClrTx/>
              <a:buSzTx/>
              <a:buFontTx/>
              <a:buChar char="•"/>
              <a:tabLst/>
            </a:pPr>
            <a:endParaRPr lang="es-CO" dirty="0">
              <a:solidFill>
                <a:srgbClr val="000000"/>
              </a:solidFill>
              <a:latin typeface="Alegreya Sans"/>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s-CO" dirty="0">
              <a:solidFill>
                <a:srgbClr val="000000"/>
              </a:solidFill>
              <a:latin typeface="Alegreya Sans"/>
            </a:endParaRPr>
          </a:p>
          <a:p>
            <a:pPr marL="0" indent="0" eaLnBrk="0" fontAlgn="base" hangingPunct="0">
              <a:lnSpc>
                <a:spcPct val="100000"/>
              </a:lnSpc>
              <a:spcBef>
                <a:spcPct val="0"/>
              </a:spcBef>
              <a:spcAft>
                <a:spcPct val="0"/>
              </a:spcAft>
              <a:buFontTx/>
              <a:buChar char="•"/>
            </a:pPr>
            <a:r>
              <a:rPr kumimoji="0" lang="es-CO" altLang="es-CO" sz="2800" b="0" i="0" u="none" strike="noStrike" cap="none" normalizeH="0" baseline="0" dirty="0">
                <a:ln>
                  <a:noFill/>
                </a:ln>
                <a:solidFill>
                  <a:srgbClr val="000000"/>
                </a:solidFill>
                <a:effectLst/>
                <a:latin typeface="Alegreya Sans"/>
              </a:rPr>
              <a:t>Integral de una suma de funciones:</a:t>
            </a:r>
          </a:p>
          <a:p>
            <a:pPr marL="0" marR="0" lvl="0" indent="0" algn="l" defTabSz="914400" rtl="0" eaLnBrk="0" fontAlgn="base" latinLnBrk="0" hangingPunct="0">
              <a:lnSpc>
                <a:spcPct val="100000"/>
              </a:lnSpc>
              <a:spcBef>
                <a:spcPct val="0"/>
              </a:spcBef>
              <a:spcAft>
                <a:spcPct val="0"/>
              </a:spcAft>
              <a:buClrTx/>
              <a:buSzTx/>
              <a:buFontTx/>
              <a:buChar char="•"/>
              <a:tabLst/>
            </a:pPr>
            <a:endParaRPr lang="es-CO" dirty="0">
              <a:solidFill>
                <a:srgbClr val="000000"/>
              </a:solidFill>
              <a:latin typeface="Alegreya Sans"/>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s-CO" dirty="0"/>
          </a:p>
        </p:txBody>
      </p:sp>
      <p:pic>
        <p:nvPicPr>
          <p:cNvPr id="4101" name="Picture 5" descr="Explicamos cómo resolver 10 integrales directas, pero antes recordamos los conceptos y las propiedades que necesitamos. Integrales inmediatas resueltas. Análisis de una variable real. Bachillerato. ">
            <a:extLst>
              <a:ext uri="{FF2B5EF4-FFF2-40B4-BE49-F238E27FC236}">
                <a16:creationId xmlns:a16="http://schemas.microsoft.com/office/drawing/2014/main" id="{EE8D285D-27E1-4B23-595A-980093ADE8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29187" y="3200399"/>
            <a:ext cx="3287150" cy="644013"/>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Explicamos cómo resolver 10 integrales directas, pero antes recordamos los conceptos y las propiedades que necesitamos. Integrales inmediatas resueltas. Análisis de una variable real. Bachillerato. ">
            <a:extLst>
              <a:ext uri="{FF2B5EF4-FFF2-40B4-BE49-F238E27FC236}">
                <a16:creationId xmlns:a16="http://schemas.microsoft.com/office/drawing/2014/main" id="{6EB840E5-6699-35C5-1ADC-140FD21875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95874" y="4491575"/>
            <a:ext cx="2740435" cy="14224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2322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6DEA58F-A147-7E28-25FA-EC75EADE4BD9}"/>
              </a:ext>
            </a:extLst>
          </p:cNvPr>
          <p:cNvSpPr>
            <a:spLocks noGrp="1"/>
          </p:cNvSpPr>
          <p:nvPr>
            <p:ph type="title"/>
          </p:nvPr>
        </p:nvSpPr>
        <p:spPr/>
        <p:txBody>
          <a:bodyPr/>
          <a:lstStyle/>
          <a:p>
            <a:r>
              <a:rPr lang="es-ES" b="1" i="0" dirty="0">
                <a:solidFill>
                  <a:srgbClr val="000000"/>
                </a:solidFill>
                <a:effectLst/>
                <a:latin typeface="Open Sans" panose="020B0606030504020204" pitchFamily="34" charset="0"/>
              </a:rPr>
              <a:t>Regla de la cadena:</a:t>
            </a:r>
            <a:endParaRPr lang="es-CO" dirty="0"/>
          </a:p>
        </p:txBody>
      </p:sp>
      <mc:AlternateContent xmlns:mc="http://schemas.openxmlformats.org/markup-compatibility/2006">
        <mc:Choice xmlns:a14="http://schemas.microsoft.com/office/drawing/2010/main" Requires="a14">
          <p:sp>
            <p:nvSpPr>
              <p:cNvPr id="3" name="Marcador de contenido 2">
                <a:extLst>
                  <a:ext uri="{FF2B5EF4-FFF2-40B4-BE49-F238E27FC236}">
                    <a16:creationId xmlns:a16="http://schemas.microsoft.com/office/drawing/2014/main" id="{218D0E46-1BCB-553D-6BF0-8799F9DE29CB}"/>
                  </a:ext>
                </a:extLst>
              </p:cNvPr>
              <p:cNvSpPr>
                <a:spLocks noGrp="1"/>
              </p:cNvSpPr>
              <p:nvPr>
                <p:ph idx="1"/>
              </p:nvPr>
            </p:nvSpPr>
            <p:spPr/>
            <p:txBody>
              <a:bodyPr/>
              <a:lstStyle/>
              <a:p>
                <a:pPr algn="just"/>
                <a:r>
                  <a:rPr lang="es-ES" b="0" i="0" dirty="0">
                    <a:solidFill>
                      <a:srgbClr val="000000"/>
                    </a:solidFill>
                    <a:effectLst/>
                    <a:latin typeface="Open Sans" panose="020B0606030504020204" pitchFamily="34" charset="0"/>
                  </a:rPr>
                  <a:t>Si f y g son dos funciones, entonces</a:t>
                </a:r>
              </a:p>
              <a:p>
                <a:pPr marL="0" indent="0" algn="just">
                  <a:buNone/>
                </a:pPr>
                <a:endParaRPr lang="es-ES" b="0" i="0" dirty="0">
                  <a:solidFill>
                    <a:srgbClr val="000000"/>
                  </a:solidFill>
                  <a:effectLst/>
                  <a:latin typeface="Open Sans" panose="020B0606030504020204" pitchFamily="34" charset="0"/>
                </a:endParaRPr>
              </a:p>
              <a:p>
                <a:pPr marL="0" indent="0" algn="ctr">
                  <a:buNone/>
                </a:pPr>
                <a14:m>
                  <m:oMathPara xmlns:m="http://schemas.openxmlformats.org/officeDocument/2006/math">
                    <m:oMathParaPr>
                      <m:jc m:val="centerGroup"/>
                    </m:oMathParaPr>
                    <m:oMath xmlns:m="http://schemas.openxmlformats.org/officeDocument/2006/math">
                      <m:r>
                        <a:rPr lang="es-ES" b="0" i="1" dirty="0" smtClean="0">
                          <a:solidFill>
                            <a:srgbClr val="000000"/>
                          </a:solidFill>
                          <a:effectLst/>
                          <a:latin typeface="Cambria Math" panose="02040503050406030204" pitchFamily="18" charset="0"/>
                        </a:rPr>
                        <m:t>(</m:t>
                      </m:r>
                      <m:r>
                        <a:rPr lang="es-ES" b="0" i="1" dirty="0" smtClean="0">
                          <a:solidFill>
                            <a:srgbClr val="000000"/>
                          </a:solidFill>
                          <a:effectLst/>
                          <a:latin typeface="Cambria Math" panose="02040503050406030204" pitchFamily="18" charset="0"/>
                        </a:rPr>
                        <m:t>𝑓</m:t>
                      </m:r>
                      <m:r>
                        <a:rPr lang="es-ES" b="0" i="1" dirty="0" smtClean="0">
                          <a:solidFill>
                            <a:srgbClr val="000000"/>
                          </a:solidFill>
                          <a:effectLst/>
                          <a:latin typeface="Cambria Math" panose="02040503050406030204" pitchFamily="18" charset="0"/>
                        </a:rPr>
                        <m:t>(</m:t>
                      </m:r>
                      <m:r>
                        <a:rPr lang="es-ES" b="0" i="1" dirty="0" smtClean="0">
                          <a:solidFill>
                            <a:srgbClr val="000000"/>
                          </a:solidFill>
                          <a:effectLst/>
                          <a:latin typeface="Cambria Math" panose="02040503050406030204" pitchFamily="18" charset="0"/>
                        </a:rPr>
                        <m:t>𝑔</m:t>
                      </m:r>
                      <m:r>
                        <a:rPr lang="es-ES" b="0" i="1" dirty="0" smtClean="0">
                          <a:solidFill>
                            <a:srgbClr val="000000"/>
                          </a:solidFill>
                          <a:effectLst/>
                          <a:latin typeface="Cambria Math" panose="02040503050406030204" pitchFamily="18" charset="0"/>
                        </a:rPr>
                        <m:t>(</m:t>
                      </m:r>
                      <m:r>
                        <a:rPr lang="es-ES" b="0" i="1" dirty="0" smtClean="0">
                          <a:solidFill>
                            <a:srgbClr val="000000"/>
                          </a:solidFill>
                          <a:effectLst/>
                          <a:latin typeface="Cambria Math" panose="02040503050406030204" pitchFamily="18" charset="0"/>
                        </a:rPr>
                        <m:t>𝑥</m:t>
                      </m:r>
                      <m:r>
                        <a:rPr lang="es-ES" b="0" i="1" dirty="0" smtClean="0">
                          <a:solidFill>
                            <a:srgbClr val="000000"/>
                          </a:solidFill>
                          <a:effectLst/>
                          <a:latin typeface="Cambria Math" panose="02040503050406030204" pitchFamily="18" charset="0"/>
                        </a:rPr>
                        <m:t>)))′=</m:t>
                      </m:r>
                      <m:r>
                        <a:rPr lang="es-ES" b="0" i="1" dirty="0" smtClean="0">
                          <a:solidFill>
                            <a:srgbClr val="000000"/>
                          </a:solidFill>
                          <a:effectLst/>
                          <a:latin typeface="Cambria Math" panose="02040503050406030204" pitchFamily="18" charset="0"/>
                        </a:rPr>
                        <m:t>𝑓</m:t>
                      </m:r>
                      <m:r>
                        <a:rPr lang="es-ES" b="0" i="1" dirty="0" smtClean="0">
                          <a:solidFill>
                            <a:srgbClr val="000000"/>
                          </a:solidFill>
                          <a:effectLst/>
                          <a:latin typeface="Cambria Math" panose="02040503050406030204" pitchFamily="18" charset="0"/>
                        </a:rPr>
                        <m:t>′(</m:t>
                      </m:r>
                      <m:r>
                        <a:rPr lang="es-ES" b="0" i="1" dirty="0" smtClean="0">
                          <a:solidFill>
                            <a:srgbClr val="000000"/>
                          </a:solidFill>
                          <a:effectLst/>
                          <a:latin typeface="Cambria Math" panose="02040503050406030204" pitchFamily="18" charset="0"/>
                        </a:rPr>
                        <m:t>𝑔</m:t>
                      </m:r>
                      <m:r>
                        <a:rPr lang="es-ES" b="0" i="1" dirty="0" smtClean="0">
                          <a:solidFill>
                            <a:srgbClr val="000000"/>
                          </a:solidFill>
                          <a:effectLst/>
                          <a:latin typeface="Cambria Math" panose="02040503050406030204" pitchFamily="18" charset="0"/>
                        </a:rPr>
                        <m:t>(</m:t>
                      </m:r>
                      <m:r>
                        <a:rPr lang="es-ES" b="0" i="1" dirty="0" smtClean="0">
                          <a:solidFill>
                            <a:srgbClr val="000000"/>
                          </a:solidFill>
                          <a:effectLst/>
                          <a:latin typeface="Cambria Math" panose="02040503050406030204" pitchFamily="18" charset="0"/>
                        </a:rPr>
                        <m:t>𝑥</m:t>
                      </m:r>
                      <m:r>
                        <a:rPr lang="es-ES" b="0" i="1" dirty="0" smtClean="0">
                          <a:solidFill>
                            <a:srgbClr val="000000"/>
                          </a:solidFill>
                          <a:effectLst/>
                          <a:latin typeface="Cambria Math" panose="02040503050406030204" pitchFamily="18" charset="0"/>
                        </a:rPr>
                        <m:t>))⋅</m:t>
                      </m:r>
                      <m:r>
                        <a:rPr lang="es-ES" b="0" i="1" dirty="0" smtClean="0">
                          <a:solidFill>
                            <a:srgbClr val="000000"/>
                          </a:solidFill>
                          <a:effectLst/>
                          <a:latin typeface="Cambria Math" panose="02040503050406030204" pitchFamily="18" charset="0"/>
                        </a:rPr>
                        <m:t>𝑔</m:t>
                      </m:r>
                      <m:r>
                        <a:rPr lang="es-ES" b="0" i="1" dirty="0" smtClean="0">
                          <a:solidFill>
                            <a:srgbClr val="000000"/>
                          </a:solidFill>
                          <a:effectLst/>
                          <a:latin typeface="Cambria Math" panose="02040503050406030204" pitchFamily="18" charset="0"/>
                        </a:rPr>
                        <m:t>′(</m:t>
                      </m:r>
                      <m:r>
                        <a:rPr lang="es-ES" b="0" i="1" dirty="0" smtClean="0">
                          <a:solidFill>
                            <a:srgbClr val="000000"/>
                          </a:solidFill>
                          <a:effectLst/>
                          <a:latin typeface="Cambria Math" panose="02040503050406030204" pitchFamily="18" charset="0"/>
                        </a:rPr>
                        <m:t>𝑥</m:t>
                      </m:r>
                      <m:r>
                        <a:rPr lang="es-ES" b="0" i="1" dirty="0" smtClean="0">
                          <a:solidFill>
                            <a:srgbClr val="000000"/>
                          </a:solidFill>
                          <a:effectLst/>
                          <a:latin typeface="Cambria Math" panose="02040503050406030204" pitchFamily="18" charset="0"/>
                        </a:rPr>
                        <m:t>)(</m:t>
                      </m:r>
                      <m:r>
                        <a:rPr lang="es-ES" b="0" i="1" dirty="0" smtClean="0">
                          <a:solidFill>
                            <a:srgbClr val="000000"/>
                          </a:solidFill>
                          <a:effectLst/>
                          <a:latin typeface="Cambria Math" panose="02040503050406030204" pitchFamily="18" charset="0"/>
                        </a:rPr>
                        <m:t>𝑓</m:t>
                      </m:r>
                      <m:r>
                        <a:rPr lang="es-ES" b="0" i="1" dirty="0" smtClean="0">
                          <a:solidFill>
                            <a:srgbClr val="000000"/>
                          </a:solidFill>
                          <a:effectLst/>
                          <a:latin typeface="Cambria Math" panose="02040503050406030204" pitchFamily="18" charset="0"/>
                        </a:rPr>
                        <m:t>(</m:t>
                      </m:r>
                      <m:r>
                        <a:rPr lang="es-ES" b="0" i="1" dirty="0" smtClean="0">
                          <a:solidFill>
                            <a:srgbClr val="000000"/>
                          </a:solidFill>
                          <a:effectLst/>
                          <a:latin typeface="Cambria Math" panose="02040503050406030204" pitchFamily="18" charset="0"/>
                        </a:rPr>
                        <m:t>𝑔</m:t>
                      </m:r>
                      <m:r>
                        <a:rPr lang="es-ES" b="0" i="1" dirty="0" smtClean="0">
                          <a:solidFill>
                            <a:srgbClr val="000000"/>
                          </a:solidFill>
                          <a:effectLst/>
                          <a:latin typeface="Cambria Math" panose="02040503050406030204" pitchFamily="18" charset="0"/>
                        </a:rPr>
                        <m:t>(</m:t>
                      </m:r>
                      <m:r>
                        <a:rPr lang="es-ES" b="0" i="1" dirty="0" smtClean="0">
                          <a:solidFill>
                            <a:srgbClr val="000000"/>
                          </a:solidFill>
                          <a:effectLst/>
                          <a:latin typeface="Cambria Math" panose="02040503050406030204" pitchFamily="18" charset="0"/>
                        </a:rPr>
                        <m:t>𝑥</m:t>
                      </m:r>
                      <m:r>
                        <a:rPr lang="es-ES" b="0" i="1" dirty="0" smtClean="0">
                          <a:solidFill>
                            <a:srgbClr val="000000"/>
                          </a:solidFill>
                          <a:effectLst/>
                          <a:latin typeface="Cambria Math" panose="02040503050406030204" pitchFamily="18" charset="0"/>
                        </a:rPr>
                        <m:t>)))′=</m:t>
                      </m:r>
                      <m:r>
                        <a:rPr lang="es-ES" b="0" i="1" dirty="0" smtClean="0">
                          <a:solidFill>
                            <a:srgbClr val="000000"/>
                          </a:solidFill>
                          <a:effectLst/>
                          <a:latin typeface="Cambria Math" panose="02040503050406030204" pitchFamily="18" charset="0"/>
                        </a:rPr>
                        <m:t>𝑓</m:t>
                      </m:r>
                      <m:r>
                        <a:rPr lang="es-ES" b="0" i="1" dirty="0" smtClean="0">
                          <a:solidFill>
                            <a:srgbClr val="000000"/>
                          </a:solidFill>
                          <a:effectLst/>
                          <a:latin typeface="Cambria Math" panose="02040503050406030204" pitchFamily="18" charset="0"/>
                        </a:rPr>
                        <m:t>′(</m:t>
                      </m:r>
                      <m:r>
                        <a:rPr lang="es-ES" b="0" i="1" dirty="0" smtClean="0">
                          <a:solidFill>
                            <a:srgbClr val="000000"/>
                          </a:solidFill>
                          <a:effectLst/>
                          <a:latin typeface="Cambria Math" panose="02040503050406030204" pitchFamily="18" charset="0"/>
                        </a:rPr>
                        <m:t>𝑔</m:t>
                      </m:r>
                      <m:r>
                        <a:rPr lang="es-ES" b="0" i="1" dirty="0" smtClean="0">
                          <a:solidFill>
                            <a:srgbClr val="000000"/>
                          </a:solidFill>
                          <a:effectLst/>
                          <a:latin typeface="Cambria Math" panose="02040503050406030204" pitchFamily="18" charset="0"/>
                        </a:rPr>
                        <m:t>(</m:t>
                      </m:r>
                      <m:r>
                        <a:rPr lang="es-ES" b="0" i="1" dirty="0" smtClean="0">
                          <a:solidFill>
                            <a:srgbClr val="000000"/>
                          </a:solidFill>
                          <a:effectLst/>
                          <a:latin typeface="Cambria Math" panose="02040503050406030204" pitchFamily="18" charset="0"/>
                        </a:rPr>
                        <m:t>𝑥</m:t>
                      </m:r>
                      <m:r>
                        <a:rPr lang="es-ES" b="0" i="1" dirty="0" smtClean="0">
                          <a:solidFill>
                            <a:srgbClr val="000000"/>
                          </a:solidFill>
                          <a:effectLst/>
                          <a:latin typeface="Cambria Math" panose="02040503050406030204" pitchFamily="18" charset="0"/>
                        </a:rPr>
                        <m:t>))⋅</m:t>
                      </m:r>
                      <m:r>
                        <a:rPr lang="es-ES" b="0" i="1" dirty="0" smtClean="0">
                          <a:solidFill>
                            <a:srgbClr val="000000"/>
                          </a:solidFill>
                          <a:effectLst/>
                          <a:latin typeface="Cambria Math" panose="02040503050406030204" pitchFamily="18" charset="0"/>
                        </a:rPr>
                        <m:t>𝑔</m:t>
                      </m:r>
                      <m:r>
                        <a:rPr lang="es-ES" b="0" i="1" dirty="0" smtClean="0">
                          <a:solidFill>
                            <a:srgbClr val="000000"/>
                          </a:solidFill>
                          <a:effectLst/>
                          <a:latin typeface="Cambria Math" panose="02040503050406030204" pitchFamily="18" charset="0"/>
                        </a:rPr>
                        <m:t>′(</m:t>
                      </m:r>
                      <m:r>
                        <a:rPr lang="es-ES" b="0" i="1" dirty="0" smtClean="0">
                          <a:solidFill>
                            <a:srgbClr val="000000"/>
                          </a:solidFill>
                          <a:effectLst/>
                          <a:latin typeface="Cambria Math" panose="02040503050406030204" pitchFamily="18" charset="0"/>
                        </a:rPr>
                        <m:t>𝑥</m:t>
                      </m:r>
                      <m:r>
                        <a:rPr lang="es-ES" b="0" i="1" dirty="0" smtClean="0">
                          <a:solidFill>
                            <a:srgbClr val="000000"/>
                          </a:solidFill>
                          <a:effectLst/>
                          <a:latin typeface="Cambria Math" panose="02040503050406030204" pitchFamily="18" charset="0"/>
                        </a:rPr>
                        <m:t>)</m:t>
                      </m:r>
                    </m:oMath>
                  </m:oMathPara>
                </a14:m>
                <a:endParaRPr lang="es-ES" b="0" i="0" dirty="0">
                  <a:solidFill>
                    <a:srgbClr val="000000"/>
                  </a:solidFill>
                  <a:effectLst/>
                  <a:latin typeface="Open Sans" panose="020B0606030504020204" pitchFamily="34" charset="0"/>
                </a:endParaRPr>
              </a:p>
              <a:p>
                <a:pPr algn="just"/>
                <a:endParaRPr lang="es-ES" b="0" i="0" dirty="0">
                  <a:solidFill>
                    <a:srgbClr val="000000"/>
                  </a:solidFill>
                  <a:effectLst/>
                  <a:latin typeface="Open Sans" panose="020B0606030504020204" pitchFamily="34" charset="0"/>
                </a:endParaRPr>
              </a:p>
              <a:p>
                <a:pPr algn="just"/>
                <a:r>
                  <a:rPr lang="es-ES" b="0" i="0" dirty="0">
                    <a:solidFill>
                      <a:srgbClr val="000000"/>
                    </a:solidFill>
                    <a:effectLst/>
                    <a:latin typeface="Open Sans" panose="020B0606030504020204" pitchFamily="34" charset="0"/>
                  </a:rPr>
                  <a:t>De ahí lo de "la derivada por la derivada de lo de dentro por la derivada de lo dentro por..."</a:t>
                </a:r>
              </a:p>
              <a:p>
                <a:endParaRPr lang="es-CO" dirty="0"/>
              </a:p>
            </p:txBody>
          </p:sp>
        </mc:Choice>
        <mc:Fallback>
          <p:sp>
            <p:nvSpPr>
              <p:cNvPr id="3" name="Marcador de contenido 2">
                <a:extLst>
                  <a:ext uri="{FF2B5EF4-FFF2-40B4-BE49-F238E27FC236}">
                    <a16:creationId xmlns:a16="http://schemas.microsoft.com/office/drawing/2014/main" id="{218D0E46-1BCB-553D-6BF0-8799F9DE29CB}"/>
                  </a:ext>
                </a:extLst>
              </p:cNvPr>
              <p:cNvSpPr>
                <a:spLocks noGrp="1" noRot="1" noChangeAspect="1" noMove="1" noResize="1" noEditPoints="1" noAdjustHandles="1" noChangeArrowheads="1" noChangeShapeType="1" noTextEdit="1"/>
              </p:cNvSpPr>
              <p:nvPr>
                <p:ph idx="1"/>
              </p:nvPr>
            </p:nvSpPr>
            <p:spPr>
              <a:blipFill>
                <a:blip r:embed="rId2"/>
                <a:stretch>
                  <a:fillRect l="-1043" t="-2381" r="-1159"/>
                </a:stretch>
              </a:blipFill>
            </p:spPr>
            <p:txBody>
              <a:bodyPr/>
              <a:lstStyle/>
              <a:p>
                <a:r>
                  <a:rPr lang="es-CO">
                    <a:noFill/>
                  </a:rPr>
                  <a:t> </a:t>
                </a:r>
              </a:p>
            </p:txBody>
          </p:sp>
        </mc:Fallback>
      </mc:AlternateContent>
    </p:spTree>
    <p:extLst>
      <p:ext uri="{BB962C8B-B14F-4D97-AF65-F5344CB8AC3E}">
        <p14:creationId xmlns:p14="http://schemas.microsoft.com/office/powerpoint/2010/main" val="2885354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902214-76CE-1AC3-D722-B34FE77D6EEB}"/>
              </a:ext>
            </a:extLst>
          </p:cNvPr>
          <p:cNvSpPr>
            <a:spLocks noGrp="1"/>
          </p:cNvSpPr>
          <p:nvPr>
            <p:ph type="title"/>
          </p:nvPr>
        </p:nvSpPr>
        <p:spPr/>
        <p:txBody>
          <a:bodyPr/>
          <a:lstStyle/>
          <a:p>
            <a:r>
              <a:rPr lang="es-CO" dirty="0"/>
              <a:t>Referencias Bibliográficas</a:t>
            </a:r>
          </a:p>
        </p:txBody>
      </p:sp>
      <p:sp>
        <p:nvSpPr>
          <p:cNvPr id="3" name="Marcador de contenido 2">
            <a:extLst>
              <a:ext uri="{FF2B5EF4-FFF2-40B4-BE49-F238E27FC236}">
                <a16:creationId xmlns:a16="http://schemas.microsoft.com/office/drawing/2014/main" id="{4F0AF200-F253-928C-4DBA-12FB72F6FA80}"/>
              </a:ext>
            </a:extLst>
          </p:cNvPr>
          <p:cNvSpPr>
            <a:spLocks noGrp="1"/>
          </p:cNvSpPr>
          <p:nvPr>
            <p:ph idx="1"/>
          </p:nvPr>
        </p:nvSpPr>
        <p:spPr/>
        <p:txBody>
          <a:bodyPr/>
          <a:lstStyle/>
          <a:p>
            <a:r>
              <a:rPr lang="es-CO" dirty="0">
                <a:hlinkClick r:id="rId2"/>
              </a:rPr>
              <a:t>https://www.problemasyecuaciones.com/integrales/directas/integrales-directas-inmediatas-resueltas-explicadas-propiedades-ejemplos-primitivas.html</a:t>
            </a:r>
          </a:p>
          <a:p>
            <a:r>
              <a:rPr lang="es-CO" dirty="0">
                <a:hlinkClick r:id="rId2"/>
              </a:rPr>
              <a:t>https://www.matesfacil.com/ejercicios-resueltos-integrales-inmediatas.htm</a:t>
            </a:r>
            <a:endParaRPr lang="es-CO" dirty="0"/>
          </a:p>
          <a:p>
            <a:r>
              <a:rPr lang="es-CO" b="0" i="0" dirty="0">
                <a:solidFill>
                  <a:srgbClr val="333333"/>
                </a:solidFill>
                <a:effectLst/>
                <a:highlight>
                  <a:srgbClr val="FFFFFF"/>
                </a:highlight>
                <a:latin typeface="Lato" panose="020F0502020204030203" pitchFamily="34" charset="0"/>
                <a:hlinkClick r:id="rId3"/>
              </a:rPr>
              <a:t>https://www.youtube.com/playlist?list=PLuph9OrdxiK6tgoHLi4AHwo6T40BQFWF3</a:t>
            </a:r>
            <a:endParaRPr lang="es-CO" b="0" i="0" dirty="0">
              <a:solidFill>
                <a:srgbClr val="333333"/>
              </a:solidFill>
              <a:effectLst/>
              <a:highlight>
                <a:srgbClr val="FFFFFF"/>
              </a:highlight>
              <a:latin typeface="Lato" panose="020F0502020204030203" pitchFamily="34" charset="0"/>
            </a:endParaRPr>
          </a:p>
          <a:p>
            <a:endParaRPr lang="es-CO" b="0" i="0" dirty="0">
              <a:solidFill>
                <a:srgbClr val="333333"/>
              </a:solidFill>
              <a:effectLst/>
              <a:highlight>
                <a:srgbClr val="FFFFFF"/>
              </a:highlight>
              <a:latin typeface="Lato" panose="020F0502020204030203" pitchFamily="34" charset="0"/>
            </a:endParaRPr>
          </a:p>
        </p:txBody>
      </p:sp>
    </p:spTree>
    <p:extLst>
      <p:ext uri="{BB962C8B-B14F-4D97-AF65-F5344CB8AC3E}">
        <p14:creationId xmlns:p14="http://schemas.microsoft.com/office/powerpoint/2010/main" val="417521020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550</Words>
  <Application>Microsoft Office PowerPoint</Application>
  <PresentationFormat>Panorámica</PresentationFormat>
  <Paragraphs>50</Paragraphs>
  <Slides>7</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7</vt:i4>
      </vt:variant>
    </vt:vector>
  </HeadingPairs>
  <TitlesOfParts>
    <vt:vector size="16" baseType="lpstr">
      <vt:lpstr>Alegreya Sans</vt:lpstr>
      <vt:lpstr>Arial</vt:lpstr>
      <vt:lpstr>Calibri</vt:lpstr>
      <vt:lpstr>Calibri Light</vt:lpstr>
      <vt:lpstr>Cambria Math</vt:lpstr>
      <vt:lpstr>Lato</vt:lpstr>
      <vt:lpstr>MJXc-TeX-math-I</vt:lpstr>
      <vt:lpstr>Open Sans</vt:lpstr>
      <vt:lpstr>Tema de Office</vt:lpstr>
      <vt:lpstr>INTEGRACIÓN DIRECTA Y LA INTEGRAL INDEFINIDA</vt:lpstr>
      <vt:lpstr>1. ¿Qué es la integral indefinida?</vt:lpstr>
      <vt:lpstr>2. ¿Qué es la constante de integración?</vt:lpstr>
      <vt:lpstr>3. ¿Qué es dx?</vt:lpstr>
      <vt:lpstr>4. Propiedades de las integrales</vt:lpstr>
      <vt:lpstr>Regla de la cadena:</vt:lpstr>
      <vt:lpstr>Referencias Bibliográficas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CLAUDIA STEPHANIA NARANJO GUZMAN</dc:creator>
  <cp:lastModifiedBy>CLAUDIA STEPHANIA NARANJO GUZMAN</cp:lastModifiedBy>
  <cp:revision>5</cp:revision>
  <dcterms:created xsi:type="dcterms:W3CDTF">2024-07-29T15:23:43Z</dcterms:created>
  <dcterms:modified xsi:type="dcterms:W3CDTF">2024-07-29T15:49:45Z</dcterms:modified>
</cp:coreProperties>
</file>