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5" r:id="rId9"/>
    <p:sldId id="261" r:id="rId10"/>
    <p:sldId id="266" r:id="rId11"/>
    <p:sldId id="263" r:id="rId1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FE77B-07E7-4C65-839A-B3B0264C00F6}" type="datetimeFigureOut">
              <a:rPr lang="es-ES_tradnl" smtClean="0"/>
              <a:t>16/05/2011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74640-5AE2-494B-8450-1CC4FF3D476E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D26203-49B8-4078-9F5D-302647867829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s-ES_tradnl" smtClean="0"/>
              <a:t>COES - 2011</a:t>
            </a:r>
            <a:endParaRPr lang="es-ES_tradn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89C-5D0F-4E21-8836-506D9C218188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COES - 2011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BDE7-AF39-475C-A6FA-0BDC2BCA8997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COES - 2011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2C0B24-D916-49FB-AA86-DF81685E6D44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s-ES_tradnl" smtClean="0"/>
              <a:t>COES - 2011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DE4E88-58C9-42A4-8401-92A1E71C6B7E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s-ES_tradnl" smtClean="0"/>
              <a:t>COES - 2011</a:t>
            </a:r>
            <a:endParaRPr lang="es-ES_tradn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7DBE-D4D4-47C1-8B69-488224B2DBB7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COES - 2011</a:t>
            </a: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633B-FB03-4F5E-B560-29560AFC3344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COES - 2011</a:t>
            </a: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C0D219-107E-477D-95A0-A1963043D389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ES_tradnl" smtClean="0"/>
              <a:t>COES - 2011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97ED-1C98-4996-BB9F-AAD96FDDCC98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COES - 2011</a:t>
            </a: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557D63-92A0-40BD-A627-4C9FD1464549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s-ES_tradnl" smtClean="0"/>
              <a:t>COES - 2011</a:t>
            </a:r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2B9B7A-E09F-4236-9E7D-E363C80FF8AF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ES_tradnl" smtClean="0"/>
              <a:t>COES - 2011</a:t>
            </a: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B63269-4CE0-40A9-A899-EE457C122572}" type="datetime1">
              <a:rPr lang="es-ES_tradnl" smtClean="0"/>
              <a:t>16/05/2011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COES - 2011</a:t>
            </a:r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1AA21C-23C6-44B9-B069-BA8A4EEEBBCE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8742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S_tradnl" sz="4400" dirty="0" smtClean="0">
                <a:latin typeface="Arial" pitchFamily="34" charset="0"/>
                <a:cs typeface="Arial" pitchFamily="34" charset="0"/>
              </a:rPr>
              <a:t>INFORMÁTICA APLICADA </a:t>
            </a:r>
            <a:br>
              <a:rPr lang="es-ES_tradnl" sz="4400" dirty="0" smtClean="0">
                <a:latin typeface="Arial" pitchFamily="34" charset="0"/>
                <a:cs typeface="Arial" pitchFamily="34" charset="0"/>
              </a:rPr>
            </a:br>
            <a:r>
              <a:rPr lang="es-ES_tradnl" sz="4400" dirty="0" smtClean="0">
                <a:latin typeface="Arial" pitchFamily="34" charset="0"/>
                <a:cs typeface="Arial" pitchFamily="34" charset="0"/>
              </a:rPr>
              <a:t>A LA ESTADÍSTICA</a:t>
            </a:r>
            <a:endParaRPr lang="es-ES_tradn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COES - 2011</a:t>
            </a:r>
            <a:endParaRPr lang="es-ES_trad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21484" r="69238" b="16992"/>
          <a:stretch>
            <a:fillRect/>
          </a:stretch>
        </p:blipFill>
        <p:spPr bwMode="auto">
          <a:xfrm>
            <a:off x="1571604" y="1232258"/>
            <a:ext cx="2786082" cy="41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57200" y="214290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 desviación media se calcula de la siguiente manera: 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2197" t="79102" r="74365" b="17969"/>
          <a:stretch>
            <a:fillRect/>
          </a:stretch>
        </p:blipFill>
        <p:spPr bwMode="auto">
          <a:xfrm>
            <a:off x="5214942" y="3147713"/>
            <a:ext cx="3000397" cy="2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3071802" y="5143512"/>
            <a:ext cx="1214446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7" name="6 Conector recto de flecha"/>
          <p:cNvCxnSpPr/>
          <p:nvPr/>
        </p:nvCxnSpPr>
        <p:spPr>
          <a:xfrm rot="5400000" flipH="1" flipV="1">
            <a:off x="4125512" y="3661174"/>
            <a:ext cx="1678794" cy="1357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3 Marcador de pie de página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0" y="6643710"/>
            <a:ext cx="1285860" cy="214290"/>
          </a:xfrm>
          <a:prstGeom prst="rect">
            <a:avLst/>
          </a:prstGeom>
        </p:spPr>
        <p:txBody>
          <a:bodyPr/>
          <a:lstStyle/>
          <a:p>
            <a:r>
              <a:rPr lang="es-ES_tradnl" sz="1200" dirty="0" smtClean="0"/>
              <a:t>COES - 2011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5334" y="2357430"/>
            <a:ext cx="7958166" cy="1470025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>
                <a:latin typeface="Arial" pitchFamily="34" charset="0"/>
                <a:cs typeface="Arial" pitchFamily="34" charset="0"/>
              </a:rPr>
              <a:t>CENTRO OPERADOR DE EDUCACIÓN SUPERIOR (COES)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0" y="6643710"/>
            <a:ext cx="1285860" cy="214290"/>
          </a:xfrm>
          <a:prstGeom prst="rect">
            <a:avLst/>
          </a:prstGeom>
        </p:spPr>
        <p:txBody>
          <a:bodyPr/>
          <a:lstStyle/>
          <a:p>
            <a:r>
              <a:rPr lang="es-ES_tradnl" sz="1200" dirty="0" smtClean="0"/>
              <a:t>COES - 2011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4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smtClean="0">
                <a:cs typeface="Arial" pitchFamily="34" charset="0"/>
              </a:rPr>
              <a:t>MEDIDAS</a:t>
            </a:r>
            <a:r>
              <a:rPr lang="es-ES_tradnl" b="1" dirty="0" smtClean="0"/>
              <a:t> DE DISPERSIÓN EN</a:t>
            </a:r>
            <a:br>
              <a:rPr lang="es-ES_tradnl" b="1" dirty="0" smtClean="0"/>
            </a:br>
            <a:r>
              <a:rPr lang="es-ES_tradnl" b="1" dirty="0" smtClean="0"/>
              <a:t> MS EXCEL 2007</a:t>
            </a:r>
            <a:endParaRPr lang="es-ES_tradnl" b="1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0" y="6643710"/>
            <a:ext cx="1285860" cy="214290"/>
          </a:xfrm>
          <a:prstGeom prst="rect">
            <a:avLst/>
          </a:prstGeom>
        </p:spPr>
        <p:txBody>
          <a:bodyPr/>
          <a:lstStyle/>
          <a:p>
            <a:r>
              <a:rPr lang="es-ES_tradnl" sz="1200" dirty="0" smtClean="0"/>
              <a:t>COES - 2011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r"/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RANGO</a:t>
            </a:r>
            <a:endParaRPr lang="es-ES_tradn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b="46094"/>
          <a:stretch>
            <a:fillRect/>
          </a:stretch>
        </p:blipFill>
        <p:spPr bwMode="auto">
          <a:xfrm>
            <a:off x="2106183" y="1142984"/>
            <a:ext cx="653778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 redondeado"/>
          <p:cNvSpPr/>
          <p:nvPr/>
        </p:nvSpPr>
        <p:spPr>
          <a:xfrm>
            <a:off x="2538398" y="2296470"/>
            <a:ext cx="390528" cy="13573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Llamada rectangular redondeada"/>
          <p:cNvSpPr/>
          <p:nvPr/>
        </p:nvSpPr>
        <p:spPr>
          <a:xfrm>
            <a:off x="357158" y="2500306"/>
            <a:ext cx="1643074" cy="1071570"/>
          </a:xfrm>
          <a:prstGeom prst="wedgeRoundRectCallout">
            <a:avLst>
              <a:gd name="adj1" fmla="val 95105"/>
              <a:gd name="adj2" fmla="val 797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Tenemos un conjunto de datos  del cual deseamos obtener el rango</a:t>
            </a:r>
            <a:endParaRPr lang="es-ES_tradnl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5381" t="18750" r="44873" b="78320"/>
          <a:stretch>
            <a:fillRect/>
          </a:stretch>
        </p:blipFill>
        <p:spPr bwMode="auto">
          <a:xfrm>
            <a:off x="2633666" y="5715016"/>
            <a:ext cx="387666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57200" y="4429132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 MS Excel no existe una función directa para calcular el rango, pero existen las funciones de</a:t>
            </a:r>
            <a:b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Mínimo y Máximo, que nos permiten encontrar esta medida de dispersión.</a:t>
            </a:r>
            <a:b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Por ello vamos a la barra de formulas e insertamos las funciones necesarias para calcular el rango de los datos.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3 Marcador de pie de página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0" y="6643710"/>
            <a:ext cx="1285860" cy="214290"/>
          </a:xfrm>
          <a:prstGeom prst="rect">
            <a:avLst/>
          </a:prstGeom>
        </p:spPr>
        <p:txBody>
          <a:bodyPr/>
          <a:lstStyle/>
          <a:p>
            <a:r>
              <a:rPr lang="es-ES_tradnl" sz="1200" dirty="0" smtClean="0"/>
              <a:t>COES - 2011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21572" r="66487" b="41448"/>
          <a:stretch>
            <a:fillRect/>
          </a:stretch>
        </p:blipFill>
        <p:spPr bwMode="auto">
          <a:xfrm>
            <a:off x="1500166" y="3857627"/>
            <a:ext cx="2661066" cy="220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l="21429" t="18182" r="49350" b="77922"/>
          <a:stretch>
            <a:fillRect/>
          </a:stretch>
        </p:blipFill>
        <p:spPr bwMode="auto">
          <a:xfrm>
            <a:off x="3178959" y="1000108"/>
            <a:ext cx="3643338" cy="36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214290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 introducir las</a:t>
            </a:r>
            <a:r>
              <a:rPr kumimoji="0" lang="es-ES_tradnl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funciones se observará algo similar a lo siguiente: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1643042" y="1428736"/>
            <a:ext cx="1571636" cy="928694"/>
          </a:xfrm>
          <a:prstGeom prst="wedgeRoundRectCallout">
            <a:avLst>
              <a:gd name="adj1" fmla="val 82979"/>
              <a:gd name="adj2" fmla="val -54750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MAX encuentra el número mayor del rango</a:t>
            </a:r>
            <a:endParaRPr lang="es-ES_tradnl" sz="14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3643306" y="1071546"/>
            <a:ext cx="360000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Rectángulo redondeado"/>
          <p:cNvSpPr/>
          <p:nvPr/>
        </p:nvSpPr>
        <p:spPr>
          <a:xfrm>
            <a:off x="4700113" y="1071546"/>
            <a:ext cx="324000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9 Llamada rectangular redondeada"/>
          <p:cNvSpPr/>
          <p:nvPr/>
        </p:nvSpPr>
        <p:spPr>
          <a:xfrm>
            <a:off x="5357818" y="1428736"/>
            <a:ext cx="1500198" cy="857256"/>
          </a:xfrm>
          <a:prstGeom prst="wedgeRoundRectCallout">
            <a:avLst>
              <a:gd name="adj1" fmla="val -79801"/>
              <a:gd name="adj2" fmla="val -5297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MIN  encuentra el número menor del rango</a:t>
            </a:r>
            <a:endParaRPr lang="es-ES_tradnl" sz="14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56776" y="2857496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</a:t>
            </a:r>
            <a:r>
              <a:rPr kumimoji="0" lang="es-ES_tradnl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esta manera en la hoja de calculo se indicara el rango de datos y al finalizar se mostrara el resultado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197" t="52734" r="81690" b="43360"/>
          <a:stretch>
            <a:fillRect/>
          </a:stretch>
        </p:blipFill>
        <p:spPr bwMode="auto">
          <a:xfrm>
            <a:off x="5643570" y="4857760"/>
            <a:ext cx="157163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 redondeado"/>
          <p:cNvSpPr/>
          <p:nvPr/>
        </p:nvSpPr>
        <p:spPr>
          <a:xfrm>
            <a:off x="2285984" y="5715016"/>
            <a:ext cx="1428760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5" name="14 Conector recto de flecha"/>
          <p:cNvCxnSpPr>
            <a:stCxn id="13" idx="3"/>
            <a:endCxn id="2050" idx="1"/>
          </p:cNvCxnSpPr>
          <p:nvPr/>
        </p:nvCxnSpPr>
        <p:spPr>
          <a:xfrm flipV="1">
            <a:off x="3714744" y="5000636"/>
            <a:ext cx="1928826" cy="821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 Marcador de pie de página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0" y="6643710"/>
            <a:ext cx="1285860" cy="214290"/>
          </a:xfrm>
          <a:prstGeom prst="rect">
            <a:avLst/>
          </a:prstGeom>
        </p:spPr>
        <p:txBody>
          <a:bodyPr/>
          <a:lstStyle/>
          <a:p>
            <a:r>
              <a:rPr lang="es-ES_tradnl" sz="1200" dirty="0" smtClean="0"/>
              <a:t>COES - 2011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latin typeface="Arial" pitchFamily="34" charset="0"/>
                <a:ea typeface="+mj-ea"/>
                <a:cs typeface="Arial" pitchFamily="34" charset="0"/>
              </a:rPr>
              <a:t>DESVIACIÓN ESTÁNDAR O TÍPICA</a:t>
            </a: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42952" y="4929198"/>
            <a:ext cx="382904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500" dirty="0" smtClean="0">
                <a:latin typeface="Arial" pitchFamily="34" charset="0"/>
                <a:ea typeface="+mj-ea"/>
                <a:cs typeface="Arial" pitchFamily="34" charset="0"/>
              </a:rPr>
              <a:t>Existe la posibilidad de calcular la desviación estándar a la población total y a la muestra poblacional 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48242"/>
          <a:stretch>
            <a:fillRect/>
          </a:stretch>
        </p:blipFill>
        <p:spPr bwMode="auto">
          <a:xfrm>
            <a:off x="1167420" y="1285860"/>
            <a:ext cx="68091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Llamada rectangular redondeada"/>
          <p:cNvSpPr/>
          <p:nvPr/>
        </p:nvSpPr>
        <p:spPr>
          <a:xfrm>
            <a:off x="4572000" y="2928934"/>
            <a:ext cx="2143140" cy="1285884"/>
          </a:xfrm>
          <a:prstGeom prst="wedgeRoundRectCallout">
            <a:avLst>
              <a:gd name="adj1" fmla="val -97412"/>
              <a:gd name="adj2" fmla="val -2128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Supongamos que esta es nuestra población total y que tomamos una muestra para calcular la desviación estándar</a:t>
            </a:r>
            <a:endParaRPr lang="es-ES_tradnl" sz="1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2066907" y="2557456"/>
            <a:ext cx="390528" cy="13573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Rectángulo redondeado"/>
          <p:cNvSpPr/>
          <p:nvPr/>
        </p:nvSpPr>
        <p:spPr>
          <a:xfrm>
            <a:off x="3133715" y="2928934"/>
            <a:ext cx="390528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2473310" y="3214686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7761" t="60913" r="72351" b="24805"/>
          <a:stretch>
            <a:fillRect/>
          </a:stretch>
        </p:blipFill>
        <p:spPr bwMode="auto">
          <a:xfrm>
            <a:off x="5643570" y="4857760"/>
            <a:ext cx="1274894" cy="13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Rectángulo redondeado"/>
          <p:cNvSpPr/>
          <p:nvPr/>
        </p:nvSpPr>
        <p:spPr>
          <a:xfrm>
            <a:off x="5715008" y="4916498"/>
            <a:ext cx="1104908" cy="180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24 Rectángulo redondeado"/>
          <p:cNvSpPr/>
          <p:nvPr/>
        </p:nvSpPr>
        <p:spPr>
          <a:xfrm>
            <a:off x="5715008" y="5357826"/>
            <a:ext cx="1104908" cy="180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3 Marcador de pie de página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0" y="6643710"/>
            <a:ext cx="1285860" cy="214290"/>
          </a:xfrm>
          <a:prstGeom prst="rect">
            <a:avLst/>
          </a:prstGeom>
        </p:spPr>
        <p:txBody>
          <a:bodyPr/>
          <a:lstStyle/>
          <a:p>
            <a:r>
              <a:rPr lang="es-ES_tradnl" sz="1200" dirty="0" smtClean="0"/>
              <a:t>COES - 2011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t="20997" r="66535" b="35695"/>
          <a:stretch>
            <a:fillRect/>
          </a:stretch>
        </p:blipFill>
        <p:spPr bwMode="auto">
          <a:xfrm>
            <a:off x="1000100" y="857232"/>
            <a:ext cx="25024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14290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 desviación estándar para una muestra se calcula de la siguiente manera: 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3500438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 desviación estándar para la población total</a:t>
            </a:r>
            <a:r>
              <a:rPr kumimoji="0" lang="es-ES_tradnl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 calcula de la siguiente manera: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2197" t="57617" r="74365" b="36524"/>
          <a:stretch>
            <a:fillRect/>
          </a:stretch>
        </p:blipFill>
        <p:spPr bwMode="auto">
          <a:xfrm>
            <a:off x="5072066" y="1857364"/>
            <a:ext cx="228601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2252646" y="3071810"/>
            <a:ext cx="819156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3214678" y="2285992"/>
            <a:ext cx="1928826" cy="821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t="21484" r="65576" b="32617"/>
          <a:stretch>
            <a:fillRect/>
          </a:stretch>
        </p:blipFill>
        <p:spPr bwMode="auto">
          <a:xfrm>
            <a:off x="1928819" y="4000504"/>
            <a:ext cx="264318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 l="2197" t="57813" r="74365" b="33398"/>
          <a:stretch>
            <a:fillRect/>
          </a:stretch>
        </p:blipFill>
        <p:spPr bwMode="auto">
          <a:xfrm>
            <a:off x="5929322" y="4786322"/>
            <a:ext cx="228601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 redondeado"/>
          <p:cNvSpPr/>
          <p:nvPr/>
        </p:nvSpPr>
        <p:spPr>
          <a:xfrm>
            <a:off x="3252778" y="6429396"/>
            <a:ext cx="962032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4214810" y="5429264"/>
            <a:ext cx="1857388" cy="10358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Marcador de pie de página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0" y="6643710"/>
            <a:ext cx="1285860" cy="214290"/>
          </a:xfrm>
          <a:prstGeom prst="rect">
            <a:avLst/>
          </a:prstGeom>
        </p:spPr>
        <p:txBody>
          <a:bodyPr/>
          <a:lstStyle/>
          <a:p>
            <a:r>
              <a:rPr lang="es-ES_tradnl" sz="1200" dirty="0" smtClean="0"/>
              <a:t>COES - 2011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latin typeface="Arial" pitchFamily="34" charset="0"/>
                <a:ea typeface="+mj-ea"/>
                <a:cs typeface="Arial" pitchFamily="34" charset="0"/>
              </a:rPr>
              <a:t>VARIANZA</a:t>
            </a: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48242"/>
          <a:stretch>
            <a:fillRect/>
          </a:stretch>
        </p:blipFill>
        <p:spPr bwMode="auto">
          <a:xfrm>
            <a:off x="1167420" y="1285860"/>
            <a:ext cx="68091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Llamada rectangular redondeada"/>
          <p:cNvSpPr/>
          <p:nvPr/>
        </p:nvSpPr>
        <p:spPr>
          <a:xfrm>
            <a:off x="4572000" y="2928934"/>
            <a:ext cx="2143140" cy="1285884"/>
          </a:xfrm>
          <a:prstGeom prst="wedgeRoundRectCallout">
            <a:avLst>
              <a:gd name="adj1" fmla="val -97412"/>
              <a:gd name="adj2" fmla="val -2128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Supongamos que esta es nuestra población total y que tomamos una muestra para calcular la varianza.</a:t>
            </a:r>
            <a:endParaRPr lang="es-ES_tradnl" sz="14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2066907" y="2557456"/>
            <a:ext cx="390528" cy="13573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Rectángulo redondeado"/>
          <p:cNvSpPr/>
          <p:nvPr/>
        </p:nvSpPr>
        <p:spPr>
          <a:xfrm>
            <a:off x="3133715" y="2928934"/>
            <a:ext cx="390528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473310" y="3214686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1747" t="74220" r="50928" b="16015"/>
          <a:stretch>
            <a:fillRect/>
          </a:stretch>
        </p:blipFill>
        <p:spPr bwMode="auto">
          <a:xfrm>
            <a:off x="5715008" y="5072074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742952" y="4929198"/>
            <a:ext cx="382904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500" dirty="0" smtClean="0">
                <a:latin typeface="Arial" pitchFamily="34" charset="0"/>
                <a:ea typeface="+mj-ea"/>
                <a:cs typeface="Arial" pitchFamily="34" charset="0"/>
              </a:rPr>
              <a:t>Es posible calcular la varianza tanto a la población total, de igual manera que a una muestra de una población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715008" y="5072074"/>
            <a:ext cx="928694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13 Rectángulo redondeado"/>
          <p:cNvSpPr/>
          <p:nvPr/>
        </p:nvSpPr>
        <p:spPr>
          <a:xfrm>
            <a:off x="5715008" y="5572140"/>
            <a:ext cx="928694" cy="2016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3 Marcador de pie de página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0" y="6643710"/>
            <a:ext cx="1285860" cy="214290"/>
          </a:xfrm>
          <a:prstGeom prst="rect">
            <a:avLst/>
          </a:prstGeom>
        </p:spPr>
        <p:txBody>
          <a:bodyPr/>
          <a:lstStyle/>
          <a:p>
            <a:r>
              <a:rPr lang="es-ES_tradnl" sz="1200" dirty="0" smtClean="0"/>
              <a:t>COES - 2011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21484" r="65576" b="25781"/>
          <a:stretch>
            <a:fillRect/>
          </a:stretch>
        </p:blipFill>
        <p:spPr bwMode="auto">
          <a:xfrm>
            <a:off x="1500166" y="884603"/>
            <a:ext cx="2214546" cy="254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197" t="68360" r="74365" b="25780"/>
          <a:stretch>
            <a:fillRect/>
          </a:stretch>
        </p:blipFill>
        <p:spPr bwMode="auto">
          <a:xfrm>
            <a:off x="4786314" y="1928802"/>
            <a:ext cx="2000264" cy="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14290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 varianza para una muestra se calcula de la siguiente manera: 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3500438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 varianza para la población total</a:t>
            </a:r>
            <a:r>
              <a:rPr kumimoji="0" lang="es-ES_tradnl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 calcula de la siguiente manera: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l="2197" t="21679" r="66309" b="22656"/>
          <a:stretch>
            <a:fillRect/>
          </a:stretch>
        </p:blipFill>
        <p:spPr bwMode="auto">
          <a:xfrm>
            <a:off x="2357422" y="3929066"/>
            <a:ext cx="2428892" cy="26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 l="2392" t="68555" r="74903" b="22656"/>
          <a:stretch>
            <a:fillRect/>
          </a:stretch>
        </p:blipFill>
        <p:spPr bwMode="auto">
          <a:xfrm>
            <a:off x="5857884" y="5143512"/>
            <a:ext cx="1785950" cy="51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2571736" y="3286124"/>
            <a:ext cx="571504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3143240" y="2285992"/>
            <a:ext cx="2000264" cy="10358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3467092" y="6429396"/>
            <a:ext cx="819156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4286248" y="5643578"/>
            <a:ext cx="1928826" cy="821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3 Marcador de pie de página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0" y="6643710"/>
            <a:ext cx="1285860" cy="214290"/>
          </a:xfrm>
          <a:prstGeom prst="rect">
            <a:avLst/>
          </a:prstGeom>
        </p:spPr>
        <p:txBody>
          <a:bodyPr/>
          <a:lstStyle/>
          <a:p>
            <a:r>
              <a:rPr lang="es-ES_tradnl" sz="1200" dirty="0" smtClean="0"/>
              <a:t>COES - 2011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latin typeface="Arial" pitchFamily="34" charset="0"/>
                <a:ea typeface="+mj-ea"/>
                <a:cs typeface="Arial" pitchFamily="34" charset="0"/>
              </a:rPr>
              <a:t>DESVIACIÓN MEDIA</a:t>
            </a: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b="46094"/>
          <a:stretch>
            <a:fillRect/>
          </a:stretch>
        </p:blipFill>
        <p:spPr bwMode="auto">
          <a:xfrm>
            <a:off x="2000232" y="1428736"/>
            <a:ext cx="653778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2432447" y="2582222"/>
            <a:ext cx="390528" cy="13573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9 Llamada rectangular redondeada"/>
          <p:cNvSpPr/>
          <p:nvPr/>
        </p:nvSpPr>
        <p:spPr>
          <a:xfrm>
            <a:off x="142844" y="2643182"/>
            <a:ext cx="1677587" cy="1143008"/>
          </a:xfrm>
          <a:prstGeom prst="wedgeRoundRectCallout">
            <a:avLst>
              <a:gd name="adj1" fmla="val 95105"/>
              <a:gd name="adj2" fmla="val 7974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Este es el conjunto de datos del cual calcularemos la desviación media</a:t>
            </a:r>
            <a:endParaRPr lang="es-ES_tradnl" sz="14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742952" y="4929198"/>
            <a:ext cx="382904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</a:t>
            </a:r>
            <a:r>
              <a:rPr kumimoji="0" lang="es-ES_tradnl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calcular la desviación media o desviación promedio debemos utilizar la función DESVPROM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17761" t="60913" r="72351" b="24805"/>
          <a:stretch>
            <a:fillRect/>
          </a:stretch>
        </p:blipFill>
        <p:spPr bwMode="auto">
          <a:xfrm>
            <a:off x="5643570" y="4857760"/>
            <a:ext cx="1274894" cy="13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 redondeado"/>
          <p:cNvSpPr/>
          <p:nvPr/>
        </p:nvSpPr>
        <p:spPr>
          <a:xfrm>
            <a:off x="5715008" y="6000768"/>
            <a:ext cx="1104908" cy="180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3 Marcador de pie de página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0" y="6643710"/>
            <a:ext cx="1285860" cy="214290"/>
          </a:xfrm>
          <a:prstGeom prst="rect">
            <a:avLst/>
          </a:prstGeom>
        </p:spPr>
        <p:txBody>
          <a:bodyPr/>
          <a:lstStyle/>
          <a:p>
            <a:r>
              <a:rPr lang="es-ES_tradnl" sz="1200" dirty="0" smtClean="0"/>
              <a:t>COES - 2011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290</Words>
  <Application>Microsoft Office PowerPoint</Application>
  <PresentationFormat>Presentación en pantalla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INFORMÁTICA APLICADA  A LA ESTADÍSTICA</vt:lpstr>
      <vt:lpstr>MEDIDAS DE DISPERSIÓN EN  MS EXCEL 2007</vt:lpstr>
      <vt:lpstr>RANGO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CENTRO OPERADOR DE EDUCACIÓN SUPERIOR (COES)</vt:lpstr>
    </vt:vector>
  </TitlesOfParts>
  <Company>UDENAR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INFORMÁTICA APLICADA A LA ESTADÍSTICA</dc:title>
  <dc:creator>COES</dc:creator>
  <cp:lastModifiedBy>COES</cp:lastModifiedBy>
  <cp:revision>16</cp:revision>
  <dcterms:created xsi:type="dcterms:W3CDTF">2011-05-16T14:35:45Z</dcterms:created>
  <dcterms:modified xsi:type="dcterms:W3CDTF">2011-05-16T16:41:23Z</dcterms:modified>
</cp:coreProperties>
</file>