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howGuides="1">
      <p:cViewPr varScale="1">
        <p:scale>
          <a:sx n="64" d="100"/>
          <a:sy n="64" d="100"/>
        </p:scale>
        <p:origin x="-108"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CD6703-C6AF-4E88-8527-436ABA4C731D}" type="datetimeFigureOut">
              <a:rPr lang="es-ES_tradnl" smtClean="0"/>
              <a:t>25/03/2011</a:t>
            </a:fld>
            <a:endParaRPr lang="es-ES_tradn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485BA9-E366-42DE-83CA-B85DC7175ABC}" type="slidenum">
              <a:rPr lang="es-ES_tradnl" smtClean="0"/>
              <a:t>‹Nº›</a:t>
            </a:fld>
            <a:endParaRPr lang="es-ES_trad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7E864D02-5885-4203-BED5-78FD9973B444}" type="datetime1">
              <a:rPr lang="es-ES_tradnl" smtClean="0"/>
              <a:t>25/03/2011</a:t>
            </a:fld>
            <a:endParaRPr lang="es-ES_tradnl"/>
          </a:p>
        </p:txBody>
      </p:sp>
      <p:sp>
        <p:nvSpPr>
          <p:cNvPr id="19" name="18 Marcador de pie de página"/>
          <p:cNvSpPr>
            <a:spLocks noGrp="1"/>
          </p:cNvSpPr>
          <p:nvPr>
            <p:ph type="ftr" sz="quarter" idx="11"/>
          </p:nvPr>
        </p:nvSpPr>
        <p:spPr/>
        <p:txBody>
          <a:bodyPr/>
          <a:lstStyle/>
          <a:p>
            <a:r>
              <a:rPr lang="es-ES" smtClean="0"/>
              <a:t>Universidad de Nariño - Centro Operador de Educaión Superior</a:t>
            </a:r>
            <a:endParaRPr lang="es-ES_tradnl"/>
          </a:p>
        </p:txBody>
      </p:sp>
      <p:sp>
        <p:nvSpPr>
          <p:cNvPr id="27" name="26 Marcador de número de diapositiva"/>
          <p:cNvSpPr>
            <a:spLocks noGrp="1"/>
          </p:cNvSpPr>
          <p:nvPr>
            <p:ph type="sldNum" sz="quarter" idx="12"/>
          </p:nvPr>
        </p:nvSpPr>
        <p:spPr/>
        <p:txBody>
          <a:bodyPr/>
          <a:lstStyle/>
          <a:p>
            <a:fld id="{3F540E12-6131-473F-AAB1-68261AD796B0}" type="slidenum">
              <a:rPr lang="es-ES_tradnl" smtClean="0"/>
              <a:t>‹Nº›</a:t>
            </a:fld>
            <a:endParaRPr lang="es-ES_tradn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3A7B4DA-FC4D-426B-8D72-04DD8B048805}" type="datetime1">
              <a:rPr lang="es-ES_tradnl" smtClean="0"/>
              <a:t>25/03/2011</a:t>
            </a:fld>
            <a:endParaRPr lang="es-ES_tradnl"/>
          </a:p>
        </p:txBody>
      </p:sp>
      <p:sp>
        <p:nvSpPr>
          <p:cNvPr id="5" name="4 Marcador de pie de página"/>
          <p:cNvSpPr>
            <a:spLocks noGrp="1"/>
          </p:cNvSpPr>
          <p:nvPr>
            <p:ph type="ftr" sz="quarter" idx="11"/>
          </p:nvPr>
        </p:nvSpPr>
        <p:spPr/>
        <p:txBody>
          <a:bodyPr/>
          <a:lstStyle/>
          <a:p>
            <a:r>
              <a:rPr lang="es-ES" smtClean="0"/>
              <a:t>Universidad de Nariño - Centro Operador de Educaión Superior</a:t>
            </a:r>
            <a:endParaRPr lang="es-ES_tradnl"/>
          </a:p>
        </p:txBody>
      </p:sp>
      <p:sp>
        <p:nvSpPr>
          <p:cNvPr id="6" name="5 Marcador de número de diapositiva"/>
          <p:cNvSpPr>
            <a:spLocks noGrp="1"/>
          </p:cNvSpPr>
          <p:nvPr>
            <p:ph type="sldNum" sz="quarter" idx="12"/>
          </p:nvPr>
        </p:nvSpPr>
        <p:spPr/>
        <p:txBody>
          <a:bodyPr/>
          <a:lstStyle/>
          <a:p>
            <a:fld id="{3F540E12-6131-473F-AAB1-68261AD796B0}" type="slidenum">
              <a:rPr lang="es-ES_tradnl" smtClean="0"/>
              <a:t>‹Nº›</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1A61180-E5EA-4E23-B08A-04A1C056FDD2}" type="datetime1">
              <a:rPr lang="es-ES_tradnl" smtClean="0"/>
              <a:t>25/03/2011</a:t>
            </a:fld>
            <a:endParaRPr lang="es-ES_tradnl"/>
          </a:p>
        </p:txBody>
      </p:sp>
      <p:sp>
        <p:nvSpPr>
          <p:cNvPr id="5" name="4 Marcador de pie de página"/>
          <p:cNvSpPr>
            <a:spLocks noGrp="1"/>
          </p:cNvSpPr>
          <p:nvPr>
            <p:ph type="ftr" sz="quarter" idx="11"/>
          </p:nvPr>
        </p:nvSpPr>
        <p:spPr/>
        <p:txBody>
          <a:bodyPr/>
          <a:lstStyle/>
          <a:p>
            <a:r>
              <a:rPr lang="es-ES" smtClean="0"/>
              <a:t>Universidad de Nariño - Centro Operador de Educaión Superior</a:t>
            </a:r>
            <a:endParaRPr lang="es-ES_tradnl"/>
          </a:p>
        </p:txBody>
      </p:sp>
      <p:sp>
        <p:nvSpPr>
          <p:cNvPr id="6" name="5 Marcador de número de diapositiva"/>
          <p:cNvSpPr>
            <a:spLocks noGrp="1"/>
          </p:cNvSpPr>
          <p:nvPr>
            <p:ph type="sldNum" sz="quarter" idx="12"/>
          </p:nvPr>
        </p:nvSpPr>
        <p:spPr/>
        <p:txBody>
          <a:bodyPr/>
          <a:lstStyle/>
          <a:p>
            <a:fld id="{3F540E12-6131-473F-AAB1-68261AD796B0}" type="slidenum">
              <a:rPr lang="es-ES_tradnl" smtClean="0"/>
              <a:t>‹Nº›</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E0B377D-4881-4AB7-8E89-940AA54A6CCA}" type="datetime1">
              <a:rPr lang="es-ES_tradnl" smtClean="0"/>
              <a:t>25/03/2011</a:t>
            </a:fld>
            <a:endParaRPr lang="es-ES_tradnl"/>
          </a:p>
        </p:txBody>
      </p:sp>
      <p:sp>
        <p:nvSpPr>
          <p:cNvPr id="5" name="4 Marcador de pie de página"/>
          <p:cNvSpPr>
            <a:spLocks noGrp="1"/>
          </p:cNvSpPr>
          <p:nvPr>
            <p:ph type="ftr" sz="quarter" idx="11"/>
          </p:nvPr>
        </p:nvSpPr>
        <p:spPr/>
        <p:txBody>
          <a:bodyPr/>
          <a:lstStyle/>
          <a:p>
            <a:r>
              <a:rPr lang="es-ES" smtClean="0"/>
              <a:t>Universidad de Nariño - Centro Operador de Educaión Superior</a:t>
            </a:r>
            <a:endParaRPr lang="es-ES_tradnl"/>
          </a:p>
        </p:txBody>
      </p:sp>
      <p:sp>
        <p:nvSpPr>
          <p:cNvPr id="6" name="5 Marcador de número de diapositiva"/>
          <p:cNvSpPr>
            <a:spLocks noGrp="1"/>
          </p:cNvSpPr>
          <p:nvPr>
            <p:ph type="sldNum" sz="quarter" idx="12"/>
          </p:nvPr>
        </p:nvSpPr>
        <p:spPr/>
        <p:txBody>
          <a:bodyPr/>
          <a:lstStyle/>
          <a:p>
            <a:fld id="{3F540E12-6131-473F-AAB1-68261AD796B0}" type="slidenum">
              <a:rPr lang="es-ES_tradnl" smtClean="0"/>
              <a:t>‹Nº›</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EF5DAFAE-5800-43E8-97FC-FAF5BB02CA14}" type="datetime1">
              <a:rPr lang="es-ES_tradnl" smtClean="0"/>
              <a:t>25/03/2011</a:t>
            </a:fld>
            <a:endParaRPr lang="es-ES_tradnl"/>
          </a:p>
        </p:txBody>
      </p:sp>
      <p:sp>
        <p:nvSpPr>
          <p:cNvPr id="5" name="4 Marcador de pie de página"/>
          <p:cNvSpPr>
            <a:spLocks noGrp="1"/>
          </p:cNvSpPr>
          <p:nvPr>
            <p:ph type="ftr" sz="quarter" idx="11"/>
          </p:nvPr>
        </p:nvSpPr>
        <p:spPr/>
        <p:txBody>
          <a:bodyPr/>
          <a:lstStyle/>
          <a:p>
            <a:r>
              <a:rPr lang="es-ES" smtClean="0"/>
              <a:t>Universidad de Nariño - Centro Operador de Educaión Superior</a:t>
            </a:r>
            <a:endParaRPr lang="es-ES_tradnl"/>
          </a:p>
        </p:txBody>
      </p:sp>
      <p:sp>
        <p:nvSpPr>
          <p:cNvPr id="6" name="5 Marcador de número de diapositiva"/>
          <p:cNvSpPr>
            <a:spLocks noGrp="1"/>
          </p:cNvSpPr>
          <p:nvPr>
            <p:ph type="sldNum" sz="quarter" idx="12"/>
          </p:nvPr>
        </p:nvSpPr>
        <p:spPr/>
        <p:txBody>
          <a:bodyPr/>
          <a:lstStyle/>
          <a:p>
            <a:fld id="{3F540E12-6131-473F-AAB1-68261AD796B0}" type="slidenum">
              <a:rPr lang="es-ES_tradnl" smtClean="0"/>
              <a:t>‹Nº›</a:t>
            </a:fld>
            <a:endParaRPr lang="es-ES_trad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D87D732E-E745-4CDA-AFC7-05AF5F8C78DD}" type="datetime1">
              <a:rPr lang="es-ES_tradnl" smtClean="0"/>
              <a:t>25/03/2011</a:t>
            </a:fld>
            <a:endParaRPr lang="es-ES_tradnl"/>
          </a:p>
        </p:txBody>
      </p:sp>
      <p:sp>
        <p:nvSpPr>
          <p:cNvPr id="6" name="5 Marcador de pie de página"/>
          <p:cNvSpPr>
            <a:spLocks noGrp="1"/>
          </p:cNvSpPr>
          <p:nvPr>
            <p:ph type="ftr" sz="quarter" idx="11"/>
          </p:nvPr>
        </p:nvSpPr>
        <p:spPr/>
        <p:txBody>
          <a:bodyPr/>
          <a:lstStyle/>
          <a:p>
            <a:r>
              <a:rPr lang="es-ES" smtClean="0"/>
              <a:t>Universidad de Nariño - Centro Operador de Educaión Superior</a:t>
            </a:r>
            <a:endParaRPr lang="es-ES_tradnl"/>
          </a:p>
        </p:txBody>
      </p:sp>
      <p:sp>
        <p:nvSpPr>
          <p:cNvPr id="7" name="6 Marcador de número de diapositiva"/>
          <p:cNvSpPr>
            <a:spLocks noGrp="1"/>
          </p:cNvSpPr>
          <p:nvPr>
            <p:ph type="sldNum" sz="quarter" idx="12"/>
          </p:nvPr>
        </p:nvSpPr>
        <p:spPr/>
        <p:txBody>
          <a:bodyPr/>
          <a:lstStyle/>
          <a:p>
            <a:fld id="{3F540E12-6131-473F-AAB1-68261AD796B0}" type="slidenum">
              <a:rPr lang="es-ES_tradnl" smtClean="0"/>
              <a:t>‹Nº›</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A952CEC3-5905-4D65-B932-E118CEC98848}" type="datetime1">
              <a:rPr lang="es-ES_tradnl" smtClean="0"/>
              <a:t>25/03/2011</a:t>
            </a:fld>
            <a:endParaRPr lang="es-ES_tradnl"/>
          </a:p>
        </p:txBody>
      </p:sp>
      <p:sp>
        <p:nvSpPr>
          <p:cNvPr id="8" name="7 Marcador de pie de página"/>
          <p:cNvSpPr>
            <a:spLocks noGrp="1"/>
          </p:cNvSpPr>
          <p:nvPr>
            <p:ph type="ftr" sz="quarter" idx="11"/>
          </p:nvPr>
        </p:nvSpPr>
        <p:spPr/>
        <p:txBody>
          <a:bodyPr/>
          <a:lstStyle/>
          <a:p>
            <a:r>
              <a:rPr lang="es-ES" smtClean="0"/>
              <a:t>Universidad de Nariño - Centro Operador de Educaión Superior</a:t>
            </a:r>
            <a:endParaRPr lang="es-ES_tradnl"/>
          </a:p>
        </p:txBody>
      </p:sp>
      <p:sp>
        <p:nvSpPr>
          <p:cNvPr id="9" name="8 Marcador de número de diapositiva"/>
          <p:cNvSpPr>
            <a:spLocks noGrp="1"/>
          </p:cNvSpPr>
          <p:nvPr>
            <p:ph type="sldNum" sz="quarter" idx="12"/>
          </p:nvPr>
        </p:nvSpPr>
        <p:spPr/>
        <p:txBody>
          <a:bodyPr/>
          <a:lstStyle/>
          <a:p>
            <a:fld id="{3F540E12-6131-473F-AAB1-68261AD796B0}" type="slidenum">
              <a:rPr lang="es-ES_tradnl" smtClean="0"/>
              <a:t>‹Nº›</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98A9F04D-699C-4BF6-BC41-EB49326C7D49}" type="datetime1">
              <a:rPr lang="es-ES_tradnl" smtClean="0"/>
              <a:t>25/03/2011</a:t>
            </a:fld>
            <a:endParaRPr lang="es-ES_tradnl"/>
          </a:p>
        </p:txBody>
      </p:sp>
      <p:sp>
        <p:nvSpPr>
          <p:cNvPr id="4" name="3 Marcador de pie de página"/>
          <p:cNvSpPr>
            <a:spLocks noGrp="1"/>
          </p:cNvSpPr>
          <p:nvPr>
            <p:ph type="ftr" sz="quarter" idx="11"/>
          </p:nvPr>
        </p:nvSpPr>
        <p:spPr/>
        <p:txBody>
          <a:bodyPr/>
          <a:lstStyle/>
          <a:p>
            <a:r>
              <a:rPr lang="es-ES" smtClean="0"/>
              <a:t>Universidad de Nariño - Centro Operador de Educaión Superior</a:t>
            </a:r>
            <a:endParaRPr lang="es-ES_tradnl"/>
          </a:p>
        </p:txBody>
      </p:sp>
      <p:sp>
        <p:nvSpPr>
          <p:cNvPr id="5" name="4 Marcador de número de diapositiva"/>
          <p:cNvSpPr>
            <a:spLocks noGrp="1"/>
          </p:cNvSpPr>
          <p:nvPr>
            <p:ph type="sldNum" sz="quarter" idx="12"/>
          </p:nvPr>
        </p:nvSpPr>
        <p:spPr/>
        <p:txBody>
          <a:bodyPr/>
          <a:lstStyle/>
          <a:p>
            <a:fld id="{3F540E12-6131-473F-AAB1-68261AD796B0}" type="slidenum">
              <a:rPr lang="es-ES_tradnl" smtClean="0"/>
              <a:t>‹Nº›</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4C2FD0D-1608-42D3-AB7D-A6AFF3019338}" type="datetime1">
              <a:rPr lang="es-ES_tradnl" smtClean="0"/>
              <a:t>25/03/2011</a:t>
            </a:fld>
            <a:endParaRPr lang="es-ES_tradnl"/>
          </a:p>
        </p:txBody>
      </p:sp>
      <p:sp>
        <p:nvSpPr>
          <p:cNvPr id="3" name="2 Marcador de pie de página"/>
          <p:cNvSpPr>
            <a:spLocks noGrp="1"/>
          </p:cNvSpPr>
          <p:nvPr>
            <p:ph type="ftr" sz="quarter" idx="11"/>
          </p:nvPr>
        </p:nvSpPr>
        <p:spPr/>
        <p:txBody>
          <a:bodyPr/>
          <a:lstStyle/>
          <a:p>
            <a:r>
              <a:rPr lang="es-ES" smtClean="0"/>
              <a:t>Universidad de Nariño - Centro Operador de Educaión Superior</a:t>
            </a:r>
            <a:endParaRPr lang="es-ES_tradnl"/>
          </a:p>
        </p:txBody>
      </p:sp>
      <p:sp>
        <p:nvSpPr>
          <p:cNvPr id="4" name="3 Marcador de número de diapositiva"/>
          <p:cNvSpPr>
            <a:spLocks noGrp="1"/>
          </p:cNvSpPr>
          <p:nvPr>
            <p:ph type="sldNum" sz="quarter" idx="12"/>
          </p:nvPr>
        </p:nvSpPr>
        <p:spPr/>
        <p:txBody>
          <a:bodyPr/>
          <a:lstStyle/>
          <a:p>
            <a:fld id="{3F540E12-6131-473F-AAB1-68261AD796B0}" type="slidenum">
              <a:rPr lang="es-ES_tradnl" smtClean="0"/>
              <a:t>‹Nº›</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C7162CDA-3BF1-49F7-AC15-033BDC6FAFF9}" type="datetime1">
              <a:rPr lang="es-ES_tradnl" smtClean="0"/>
              <a:t>25/03/2011</a:t>
            </a:fld>
            <a:endParaRPr lang="es-ES_tradnl"/>
          </a:p>
        </p:txBody>
      </p:sp>
      <p:sp>
        <p:nvSpPr>
          <p:cNvPr id="6" name="5 Marcador de pie de página"/>
          <p:cNvSpPr>
            <a:spLocks noGrp="1"/>
          </p:cNvSpPr>
          <p:nvPr>
            <p:ph type="ftr" sz="quarter" idx="11"/>
          </p:nvPr>
        </p:nvSpPr>
        <p:spPr/>
        <p:txBody>
          <a:bodyPr/>
          <a:lstStyle/>
          <a:p>
            <a:r>
              <a:rPr lang="es-ES" smtClean="0"/>
              <a:t>Universidad de Nariño - Centro Operador de Educaión Superior</a:t>
            </a:r>
            <a:endParaRPr lang="es-ES_tradnl"/>
          </a:p>
        </p:txBody>
      </p:sp>
      <p:sp>
        <p:nvSpPr>
          <p:cNvPr id="7" name="6 Marcador de número de diapositiva"/>
          <p:cNvSpPr>
            <a:spLocks noGrp="1"/>
          </p:cNvSpPr>
          <p:nvPr>
            <p:ph type="sldNum" sz="quarter" idx="12"/>
          </p:nvPr>
        </p:nvSpPr>
        <p:spPr/>
        <p:txBody>
          <a:bodyPr/>
          <a:lstStyle/>
          <a:p>
            <a:fld id="{3F540E12-6131-473F-AAB1-68261AD796B0}" type="slidenum">
              <a:rPr lang="es-ES_tradnl" smtClean="0"/>
              <a:t>‹Nº›</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4A494766-2958-42E8-B6D6-8D429754FE91}" type="datetime1">
              <a:rPr lang="es-ES_tradnl" smtClean="0"/>
              <a:t>25/03/2011</a:t>
            </a:fld>
            <a:endParaRPr lang="es-ES_tradnl"/>
          </a:p>
        </p:txBody>
      </p:sp>
      <p:sp>
        <p:nvSpPr>
          <p:cNvPr id="6" name="5 Marcador de pie de página"/>
          <p:cNvSpPr>
            <a:spLocks noGrp="1"/>
          </p:cNvSpPr>
          <p:nvPr>
            <p:ph type="ftr" sz="quarter" idx="11"/>
          </p:nvPr>
        </p:nvSpPr>
        <p:spPr/>
        <p:txBody>
          <a:bodyPr/>
          <a:lstStyle/>
          <a:p>
            <a:r>
              <a:rPr lang="es-ES" smtClean="0"/>
              <a:t>Universidad de Nariño - Centro Operador de Educaión Superior</a:t>
            </a:r>
            <a:endParaRPr lang="es-ES_tradnl"/>
          </a:p>
        </p:txBody>
      </p:sp>
      <p:sp>
        <p:nvSpPr>
          <p:cNvPr id="7" name="6 Marcador de número de diapositiva"/>
          <p:cNvSpPr>
            <a:spLocks noGrp="1"/>
          </p:cNvSpPr>
          <p:nvPr>
            <p:ph type="sldNum" sz="quarter" idx="12"/>
          </p:nvPr>
        </p:nvSpPr>
        <p:spPr>
          <a:xfrm>
            <a:off x="8077200" y="6356350"/>
            <a:ext cx="609600" cy="365125"/>
          </a:xfrm>
        </p:spPr>
        <p:txBody>
          <a:bodyPr/>
          <a:lstStyle/>
          <a:p>
            <a:fld id="{3F540E12-6131-473F-AAB1-68261AD796B0}" type="slidenum">
              <a:rPr lang="es-ES_tradnl" smtClean="0"/>
              <a:t>‹Nº›</a:t>
            </a:fld>
            <a:endParaRPr lang="es-ES_tradnl"/>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309FA04-8F4E-4DD8-B032-0B139FB40094}" type="datetime1">
              <a:rPr lang="es-ES_tradnl" smtClean="0"/>
              <a:t>25/03/2011</a:t>
            </a:fld>
            <a:endParaRPr lang="es-ES_tradnl"/>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s-ES" smtClean="0"/>
              <a:t>Universidad de Nariño - Centro Operador de Educaión Superior</a:t>
            </a:r>
            <a:endParaRPr lang="es-ES_tradnl"/>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F540E12-6131-473F-AAB1-68261AD796B0}" type="slidenum">
              <a:rPr lang="es-ES_tradnl" smtClean="0"/>
              <a:t>‹Nº›</a:t>
            </a:fld>
            <a:endParaRPr lang="es-ES_tradnl"/>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_tradnl" dirty="0" smtClean="0">
                <a:latin typeface="Arial" pitchFamily="34" charset="0"/>
                <a:cs typeface="Arial" pitchFamily="34" charset="0"/>
              </a:rPr>
              <a:t>Distribución de Frecuencias</a:t>
            </a:r>
            <a:endParaRPr lang="es-ES_tradnl" dirty="0">
              <a:latin typeface="Arial" pitchFamily="34" charset="0"/>
              <a:cs typeface="Arial" pitchFamily="34" charset="0"/>
            </a:endParaRPr>
          </a:p>
        </p:txBody>
      </p:sp>
      <p:sp>
        <p:nvSpPr>
          <p:cNvPr id="3" name="2 Subtítulo"/>
          <p:cNvSpPr>
            <a:spLocks noGrp="1"/>
          </p:cNvSpPr>
          <p:nvPr>
            <p:ph type="subTitle" idx="1"/>
          </p:nvPr>
        </p:nvSpPr>
        <p:spPr/>
        <p:txBody>
          <a:bodyPr/>
          <a:lstStyle/>
          <a:p>
            <a:r>
              <a:rPr lang="es-ES_tradnl" dirty="0" smtClean="0">
                <a:latin typeface="Arial" pitchFamily="34" charset="0"/>
                <a:cs typeface="Arial" pitchFamily="34" charset="0"/>
              </a:rPr>
              <a:t>en Statgraphics</a:t>
            </a:r>
            <a:endParaRPr lang="es-ES_tradnl" dirty="0">
              <a:latin typeface="Arial" pitchFamily="34" charset="0"/>
              <a:cs typeface="Arial" pitchFamily="34" charset="0"/>
            </a:endParaRPr>
          </a:p>
        </p:txBody>
      </p:sp>
      <p:sp>
        <p:nvSpPr>
          <p:cNvPr id="4" name="3 Marcador de pie de página"/>
          <p:cNvSpPr>
            <a:spLocks noGrp="1"/>
          </p:cNvSpPr>
          <p:nvPr>
            <p:ph type="ftr" sz="quarter" idx="11"/>
          </p:nvPr>
        </p:nvSpPr>
        <p:spPr>
          <a:xfrm>
            <a:off x="2315964" y="6523790"/>
            <a:ext cx="4476768" cy="214290"/>
          </a:xfrm>
        </p:spPr>
        <p:txBody>
          <a:bodyPr/>
          <a:lstStyle/>
          <a:p>
            <a:r>
              <a:rPr lang="es-ES" dirty="0" smtClean="0"/>
              <a:t>Universidad de Nariño - Centro Operador de Educación Superior</a:t>
            </a:r>
            <a:endParaRPr lang="es-ES_tradn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l="8984" t="26562" r="63916" b="10937"/>
          <a:stretch>
            <a:fillRect/>
          </a:stretch>
        </p:blipFill>
        <p:spPr bwMode="auto">
          <a:xfrm>
            <a:off x="5466092" y="785795"/>
            <a:ext cx="2106304" cy="3643337"/>
          </a:xfrm>
          <a:prstGeom prst="rect">
            <a:avLst/>
          </a:prstGeom>
          <a:noFill/>
          <a:ln w="9525">
            <a:noFill/>
            <a:miter lim="800000"/>
            <a:headEnd/>
            <a:tailEnd/>
          </a:ln>
          <a:effectLst/>
        </p:spPr>
      </p:pic>
      <p:sp>
        <p:nvSpPr>
          <p:cNvPr id="7" name="6 Elipse"/>
          <p:cNvSpPr/>
          <p:nvPr/>
        </p:nvSpPr>
        <p:spPr>
          <a:xfrm>
            <a:off x="5545664" y="1101526"/>
            <a:ext cx="586494" cy="19932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nvGrpSpPr>
          <p:cNvPr id="10" name="9 Grupo"/>
          <p:cNvGrpSpPr/>
          <p:nvPr/>
        </p:nvGrpSpPr>
        <p:grpSpPr>
          <a:xfrm>
            <a:off x="428596" y="928670"/>
            <a:ext cx="4750627" cy="2423386"/>
            <a:chOff x="428596" y="928670"/>
            <a:chExt cx="4750627" cy="2423386"/>
          </a:xfrm>
        </p:grpSpPr>
        <p:sp>
          <p:nvSpPr>
            <p:cNvPr id="4" name="3 CuadroTexto"/>
            <p:cNvSpPr txBox="1"/>
            <p:nvPr/>
          </p:nvSpPr>
          <p:spPr>
            <a:xfrm>
              <a:off x="428596" y="928670"/>
              <a:ext cx="4572032" cy="1092607"/>
            </a:xfrm>
            <a:prstGeom prst="rect">
              <a:avLst/>
            </a:prstGeom>
            <a:noFill/>
          </p:spPr>
          <p:txBody>
            <a:bodyPr wrap="square" rtlCol="0">
              <a:spAutoFit/>
            </a:bodyPr>
            <a:lstStyle/>
            <a:p>
              <a:pPr algn="just">
                <a:buNone/>
              </a:pPr>
              <a:r>
                <a:rPr lang="es-ES_tradnl" sz="1300" dirty="0" smtClean="0">
                  <a:latin typeface="Arial" pitchFamily="34" charset="0"/>
                  <a:cs typeface="Arial" pitchFamily="34" charset="0"/>
                </a:rPr>
                <a:t>Tomemos ele ejemplo de Excel, pero en este caso  para el análisis  solo tendremos en cuenta al Barrio 1. </a:t>
              </a:r>
            </a:p>
            <a:p>
              <a:pPr algn="just">
                <a:buNone/>
              </a:pPr>
              <a:r>
                <a:rPr lang="es-ES_tradnl" sz="1300" dirty="0" smtClean="0">
                  <a:latin typeface="Arial" pitchFamily="34" charset="0"/>
                  <a:cs typeface="Arial" pitchFamily="34" charset="0"/>
                </a:rPr>
                <a:t>De esta forma se indicara como se obtiene las frecuencias en el programa estadístico Statgraohics.  </a:t>
              </a:r>
            </a:p>
            <a:p>
              <a:endParaRPr lang="es-ES_tradnl" sz="1300" dirty="0">
                <a:latin typeface="Arial" pitchFamily="34" charset="0"/>
                <a:cs typeface="Arial" pitchFamily="34" charset="0"/>
              </a:endParaRPr>
            </a:p>
          </p:txBody>
        </p:sp>
        <p:sp>
          <p:nvSpPr>
            <p:cNvPr id="8" name="7 CuadroTexto"/>
            <p:cNvSpPr txBox="1"/>
            <p:nvPr/>
          </p:nvSpPr>
          <p:spPr>
            <a:xfrm>
              <a:off x="428596" y="2259449"/>
              <a:ext cx="4750627" cy="1092607"/>
            </a:xfrm>
            <a:prstGeom prst="rect">
              <a:avLst/>
            </a:prstGeom>
            <a:noFill/>
          </p:spPr>
          <p:txBody>
            <a:bodyPr wrap="square" rtlCol="0">
              <a:spAutoFit/>
            </a:bodyPr>
            <a:lstStyle/>
            <a:p>
              <a:pPr algn="just">
                <a:buNone/>
              </a:pPr>
              <a:r>
                <a:rPr lang="es-ES_tradnl" sz="1300" dirty="0" smtClean="0">
                  <a:latin typeface="Arial" pitchFamily="34" charset="0"/>
                  <a:cs typeface="Arial" pitchFamily="34" charset="0"/>
                </a:rPr>
                <a:t>Posterior a esto lo que debemos hacer es abrir Statgraphics</a:t>
              </a:r>
              <a:r>
                <a:rPr lang="es-ES_tradnl" sz="1300" dirty="0" smtClean="0">
                  <a:latin typeface="Arial" pitchFamily="34" charset="0"/>
                  <a:cs typeface="Arial" pitchFamily="34" charset="0"/>
                </a:rPr>
                <a:t>. Copiamos los datos correspondiente al Barrio 1, incluido   la celda BARRIO 1, ya que este será el nombre el nombre que adoptará  la columna en Statgraohics. </a:t>
              </a:r>
            </a:p>
            <a:p>
              <a:endParaRPr lang="es-ES_tradnl" sz="1300" dirty="0">
                <a:latin typeface="Arial" pitchFamily="34" charset="0"/>
                <a:cs typeface="Arial" pitchFamily="34" charset="0"/>
              </a:endParaRPr>
            </a:p>
          </p:txBody>
        </p:sp>
      </p:grpSp>
      <p:pic>
        <p:nvPicPr>
          <p:cNvPr id="1028" name="Picture 4"/>
          <p:cNvPicPr>
            <a:picLocks noChangeAspect="1" noChangeArrowheads="1"/>
          </p:cNvPicPr>
          <p:nvPr/>
        </p:nvPicPr>
        <p:blipFill>
          <a:blip r:embed="rId3"/>
          <a:srcRect b="3125"/>
          <a:stretch>
            <a:fillRect/>
          </a:stretch>
        </p:blipFill>
        <p:spPr bwMode="auto">
          <a:xfrm>
            <a:off x="928662" y="3714752"/>
            <a:ext cx="3867160" cy="2809734"/>
          </a:xfrm>
          <a:prstGeom prst="rect">
            <a:avLst/>
          </a:prstGeom>
          <a:noFill/>
          <a:ln w="9525">
            <a:noFill/>
            <a:miter lim="800000"/>
            <a:headEnd/>
            <a:tailEnd/>
          </a:ln>
          <a:effectLst/>
        </p:spPr>
      </p:pic>
      <p:sp>
        <p:nvSpPr>
          <p:cNvPr id="12" name="10 Marcador de pie de página"/>
          <p:cNvSpPr>
            <a:spLocks noGrp="1"/>
          </p:cNvSpPr>
          <p:nvPr>
            <p:ph type="ftr" sz="quarter" idx="11"/>
          </p:nvPr>
        </p:nvSpPr>
        <p:spPr>
          <a:xfrm>
            <a:off x="2392726" y="6493810"/>
            <a:ext cx="4333892" cy="289240"/>
          </a:xfrm>
        </p:spPr>
        <p:txBody>
          <a:bodyPr/>
          <a:lstStyle/>
          <a:p>
            <a:r>
              <a:rPr lang="es-ES" dirty="0" smtClean="0"/>
              <a:t>Universidad de Nariño - Centro Operador de Educación Superior</a:t>
            </a:r>
            <a:endParaRPr lang="es-ES_tradn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srcRect l="10449" t="24610" r="61719" b="16797"/>
          <a:stretch>
            <a:fillRect/>
          </a:stretch>
        </p:blipFill>
        <p:spPr bwMode="auto">
          <a:xfrm>
            <a:off x="1000100" y="571480"/>
            <a:ext cx="2714644" cy="4286280"/>
          </a:xfrm>
          <a:prstGeom prst="rect">
            <a:avLst/>
          </a:prstGeom>
          <a:noFill/>
          <a:ln w="9525">
            <a:noFill/>
            <a:miter lim="800000"/>
            <a:headEnd/>
            <a:tailEnd/>
          </a:ln>
          <a:effectLst/>
        </p:spPr>
      </p:pic>
      <p:sp>
        <p:nvSpPr>
          <p:cNvPr id="6" name="5 CuadroTexto"/>
          <p:cNvSpPr txBox="1"/>
          <p:nvPr/>
        </p:nvSpPr>
        <p:spPr>
          <a:xfrm>
            <a:off x="4143372" y="714356"/>
            <a:ext cx="4572032" cy="1092607"/>
          </a:xfrm>
          <a:prstGeom prst="rect">
            <a:avLst/>
          </a:prstGeom>
          <a:noFill/>
        </p:spPr>
        <p:txBody>
          <a:bodyPr wrap="square" rtlCol="0">
            <a:spAutoFit/>
          </a:bodyPr>
          <a:lstStyle/>
          <a:p>
            <a:pPr algn="just">
              <a:buNone/>
            </a:pPr>
            <a:r>
              <a:rPr lang="es-ES_tradnl" sz="1300" dirty="0" smtClean="0">
                <a:latin typeface="Arial" pitchFamily="34" charset="0"/>
                <a:cs typeface="Arial" pitchFamily="34" charset="0"/>
              </a:rPr>
              <a:t>Para ello primero, debemos seleccionar toda la columna, de esta forma al copiar los datos desde Microsoft Excel 2007, se nos copiara de la siguiente manera en Statgraphics: </a:t>
            </a:r>
          </a:p>
          <a:p>
            <a:endParaRPr lang="es-ES_tradnl" sz="1300" dirty="0">
              <a:latin typeface="Arial" pitchFamily="34" charset="0"/>
              <a:cs typeface="Arial" pitchFamily="34" charset="0"/>
            </a:endParaRPr>
          </a:p>
        </p:txBody>
      </p:sp>
      <p:pic>
        <p:nvPicPr>
          <p:cNvPr id="2052" name="Picture 4"/>
          <p:cNvPicPr>
            <a:picLocks noChangeAspect="1" noChangeArrowheads="1"/>
          </p:cNvPicPr>
          <p:nvPr/>
        </p:nvPicPr>
        <p:blipFill>
          <a:blip r:embed="rId3"/>
          <a:srcRect l="10986" t="24414" r="61914" b="16992"/>
          <a:stretch>
            <a:fillRect/>
          </a:stretch>
        </p:blipFill>
        <p:spPr bwMode="auto">
          <a:xfrm>
            <a:off x="5286380" y="1857364"/>
            <a:ext cx="2643206" cy="4286280"/>
          </a:xfrm>
          <a:prstGeom prst="rect">
            <a:avLst/>
          </a:prstGeom>
          <a:noFill/>
          <a:ln w="9525">
            <a:noFill/>
            <a:miter lim="800000"/>
            <a:headEnd/>
            <a:tailEnd/>
          </a:ln>
          <a:effectLst/>
        </p:spPr>
      </p:pic>
      <p:cxnSp>
        <p:nvCxnSpPr>
          <p:cNvPr id="10" name="9 Conector recto de flecha"/>
          <p:cNvCxnSpPr/>
          <p:nvPr/>
        </p:nvCxnSpPr>
        <p:spPr>
          <a:xfrm>
            <a:off x="2428860" y="1000108"/>
            <a:ext cx="3714776" cy="128588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3" name="12 CuadroTexto"/>
          <p:cNvSpPr txBox="1"/>
          <p:nvPr/>
        </p:nvSpPr>
        <p:spPr>
          <a:xfrm>
            <a:off x="500034" y="5286388"/>
            <a:ext cx="4572032" cy="892552"/>
          </a:xfrm>
          <a:prstGeom prst="rect">
            <a:avLst/>
          </a:prstGeom>
          <a:noFill/>
        </p:spPr>
        <p:txBody>
          <a:bodyPr wrap="square" rtlCol="0">
            <a:spAutoFit/>
          </a:bodyPr>
          <a:lstStyle/>
          <a:p>
            <a:pPr algn="just">
              <a:buNone/>
            </a:pPr>
            <a:r>
              <a:rPr lang="es-ES_tradnl" sz="1300" dirty="0" smtClean="0">
                <a:latin typeface="Arial" pitchFamily="34" charset="0"/>
                <a:cs typeface="Arial" pitchFamily="34" charset="0"/>
              </a:rPr>
              <a:t>Notemos que el nombre de la columna adopta el nombre de BARRIO 1. Lo que nos sirve para identificar la columna, cuando realicemos el análisis correspondiente.</a:t>
            </a:r>
          </a:p>
          <a:p>
            <a:endParaRPr lang="es-ES_tradnl" sz="1300" dirty="0">
              <a:latin typeface="Arial" pitchFamily="34" charset="0"/>
              <a:cs typeface="Arial" pitchFamily="34" charset="0"/>
            </a:endParaRPr>
          </a:p>
        </p:txBody>
      </p:sp>
      <p:sp>
        <p:nvSpPr>
          <p:cNvPr id="18" name="10 Marcador de pie de página"/>
          <p:cNvSpPr>
            <a:spLocks noGrp="1"/>
          </p:cNvSpPr>
          <p:nvPr>
            <p:ph type="ftr" sz="quarter" idx="11"/>
          </p:nvPr>
        </p:nvSpPr>
        <p:spPr>
          <a:xfrm>
            <a:off x="2392726" y="6493810"/>
            <a:ext cx="4333892" cy="289240"/>
          </a:xfrm>
        </p:spPr>
        <p:txBody>
          <a:bodyPr/>
          <a:lstStyle/>
          <a:p>
            <a:r>
              <a:rPr lang="es-ES" dirty="0" smtClean="0"/>
              <a:t>Universidad de Nariño - Centro Operador de Educación Superior</a:t>
            </a:r>
            <a:endParaRPr lang="es-ES_trad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21505" y="547196"/>
            <a:ext cx="7500990" cy="492443"/>
          </a:xfrm>
          <a:prstGeom prst="rect">
            <a:avLst/>
          </a:prstGeom>
          <a:noFill/>
        </p:spPr>
        <p:txBody>
          <a:bodyPr wrap="square" rtlCol="0">
            <a:spAutoFit/>
          </a:bodyPr>
          <a:lstStyle/>
          <a:p>
            <a:pPr algn="just">
              <a:buNone/>
            </a:pPr>
            <a:r>
              <a:rPr lang="es-ES_tradnl" sz="1300" dirty="0" smtClean="0">
                <a:latin typeface="Arial" pitchFamily="34" charset="0"/>
                <a:cs typeface="Arial" pitchFamily="34" charset="0"/>
              </a:rPr>
              <a:t>Luego de estos nos dirigimos a Describe/ </a:t>
            </a:r>
            <a:r>
              <a:rPr lang="es-ES_tradnl" sz="1300" dirty="0" err="1" smtClean="0">
                <a:latin typeface="Arial" pitchFamily="34" charset="0"/>
                <a:cs typeface="Arial" pitchFamily="34" charset="0"/>
              </a:rPr>
              <a:t>Categorical</a:t>
            </a:r>
            <a:r>
              <a:rPr lang="es-ES_tradnl" sz="1300" dirty="0" smtClean="0">
                <a:latin typeface="Arial" pitchFamily="34" charset="0"/>
                <a:cs typeface="Arial" pitchFamily="34" charset="0"/>
              </a:rPr>
              <a:t> Data/ </a:t>
            </a:r>
            <a:r>
              <a:rPr lang="es-ES_tradnl" sz="1300" dirty="0" err="1" smtClean="0">
                <a:latin typeface="Arial" pitchFamily="34" charset="0"/>
                <a:cs typeface="Arial" pitchFamily="34" charset="0"/>
              </a:rPr>
              <a:t>Tabulation</a:t>
            </a:r>
            <a:r>
              <a:rPr lang="es-ES_tradnl" sz="1300" dirty="0" smtClean="0">
                <a:latin typeface="Arial" pitchFamily="34" charset="0"/>
                <a:cs typeface="Arial" pitchFamily="34" charset="0"/>
              </a:rPr>
              <a:t> </a:t>
            </a:r>
          </a:p>
          <a:p>
            <a:endParaRPr lang="es-ES_tradnl" sz="1300" dirty="0">
              <a:latin typeface="Arial" pitchFamily="34" charset="0"/>
              <a:cs typeface="Arial" pitchFamily="34" charset="0"/>
            </a:endParaRPr>
          </a:p>
        </p:txBody>
      </p:sp>
      <p:pic>
        <p:nvPicPr>
          <p:cNvPr id="3074" name="Picture 2"/>
          <p:cNvPicPr>
            <a:picLocks noChangeAspect="1" noChangeArrowheads="1"/>
          </p:cNvPicPr>
          <p:nvPr/>
        </p:nvPicPr>
        <p:blipFill>
          <a:blip r:embed="rId2"/>
          <a:srcRect r="53125" b="78516"/>
          <a:stretch>
            <a:fillRect/>
          </a:stretch>
        </p:blipFill>
        <p:spPr bwMode="auto">
          <a:xfrm>
            <a:off x="2000232" y="1071570"/>
            <a:ext cx="4572000" cy="1571612"/>
          </a:xfrm>
          <a:prstGeom prst="rect">
            <a:avLst/>
          </a:prstGeom>
          <a:noFill/>
          <a:ln w="9525">
            <a:noFill/>
            <a:miter lim="800000"/>
            <a:headEnd/>
            <a:tailEnd/>
          </a:ln>
          <a:effectLst/>
        </p:spPr>
      </p:pic>
      <p:sp>
        <p:nvSpPr>
          <p:cNvPr id="6" name="5 CuadroTexto"/>
          <p:cNvSpPr txBox="1"/>
          <p:nvPr/>
        </p:nvSpPr>
        <p:spPr>
          <a:xfrm>
            <a:off x="812254" y="2857496"/>
            <a:ext cx="7500990" cy="492443"/>
          </a:xfrm>
          <a:prstGeom prst="rect">
            <a:avLst/>
          </a:prstGeom>
          <a:noFill/>
        </p:spPr>
        <p:txBody>
          <a:bodyPr wrap="square" rtlCol="0">
            <a:spAutoFit/>
          </a:bodyPr>
          <a:lstStyle/>
          <a:p>
            <a:pPr algn="just">
              <a:buNone/>
            </a:pPr>
            <a:r>
              <a:rPr lang="es-ES_tradnl" sz="1300" dirty="0" smtClean="0">
                <a:latin typeface="Arial" pitchFamily="34" charset="0"/>
                <a:cs typeface="Arial" pitchFamily="34" charset="0"/>
              </a:rPr>
              <a:t>Al elegir esta opción, nos aparece el siguiente cuadro. </a:t>
            </a:r>
          </a:p>
          <a:p>
            <a:endParaRPr lang="es-ES_tradnl" sz="1300" dirty="0">
              <a:latin typeface="Arial" pitchFamily="34" charset="0"/>
              <a:cs typeface="Arial" pitchFamily="34" charset="0"/>
            </a:endParaRPr>
          </a:p>
        </p:txBody>
      </p:sp>
      <p:pic>
        <p:nvPicPr>
          <p:cNvPr id="3075" name="Picture 3"/>
          <p:cNvPicPr>
            <a:picLocks noChangeAspect="1" noChangeArrowheads="1"/>
          </p:cNvPicPr>
          <p:nvPr/>
        </p:nvPicPr>
        <p:blipFill>
          <a:blip r:embed="rId3"/>
          <a:srcRect l="26562" t="31445" r="25830" b="34375"/>
          <a:stretch>
            <a:fillRect/>
          </a:stretch>
        </p:blipFill>
        <p:spPr bwMode="auto">
          <a:xfrm>
            <a:off x="714348" y="3357562"/>
            <a:ext cx="4643470" cy="2500330"/>
          </a:xfrm>
          <a:prstGeom prst="rect">
            <a:avLst/>
          </a:prstGeom>
          <a:noFill/>
          <a:ln w="9525">
            <a:noFill/>
            <a:miter lim="800000"/>
            <a:headEnd/>
            <a:tailEnd/>
          </a:ln>
          <a:effectLst/>
        </p:spPr>
      </p:pic>
      <p:sp>
        <p:nvSpPr>
          <p:cNvPr id="8" name="7 CuadroTexto"/>
          <p:cNvSpPr txBox="1"/>
          <p:nvPr/>
        </p:nvSpPr>
        <p:spPr>
          <a:xfrm>
            <a:off x="5572132" y="4000504"/>
            <a:ext cx="3000428" cy="892552"/>
          </a:xfrm>
          <a:prstGeom prst="rect">
            <a:avLst/>
          </a:prstGeom>
          <a:noFill/>
        </p:spPr>
        <p:txBody>
          <a:bodyPr wrap="square" rtlCol="0">
            <a:spAutoFit/>
          </a:bodyPr>
          <a:lstStyle/>
          <a:p>
            <a:pPr algn="just">
              <a:buNone/>
            </a:pPr>
            <a:r>
              <a:rPr lang="es-ES_tradnl" sz="1300" dirty="0" smtClean="0">
                <a:latin typeface="Arial" pitchFamily="34" charset="0"/>
                <a:cs typeface="Arial" pitchFamily="34" charset="0"/>
              </a:rPr>
              <a:t>Aquí escogemos BARRIO y presionamos el botón              para poder realizar el análisis necesario.</a:t>
            </a:r>
          </a:p>
          <a:p>
            <a:pPr algn="just">
              <a:buNone/>
            </a:pPr>
            <a:r>
              <a:rPr lang="es-ES_tradnl" sz="1300" dirty="0" smtClean="0">
                <a:latin typeface="Arial" pitchFamily="34" charset="0"/>
                <a:cs typeface="Arial" pitchFamily="34" charset="0"/>
              </a:rPr>
              <a:t>Para terminar damos clic en OK.</a:t>
            </a:r>
            <a:endParaRPr lang="es-ES_tradnl" sz="1300" dirty="0">
              <a:latin typeface="Arial" pitchFamily="34" charset="0"/>
              <a:cs typeface="Arial" pitchFamily="34" charset="0"/>
            </a:endParaRPr>
          </a:p>
        </p:txBody>
      </p:sp>
      <p:pic>
        <p:nvPicPr>
          <p:cNvPr id="9" name="Picture 3"/>
          <p:cNvPicPr>
            <a:picLocks noChangeAspect="1" noChangeArrowheads="1"/>
          </p:cNvPicPr>
          <p:nvPr/>
        </p:nvPicPr>
        <p:blipFill>
          <a:blip r:embed="rId3"/>
          <a:srcRect l="45508" t="40104" r="50830" b="55013"/>
          <a:stretch>
            <a:fillRect/>
          </a:stretch>
        </p:blipFill>
        <p:spPr bwMode="auto">
          <a:xfrm>
            <a:off x="7500958" y="4286256"/>
            <a:ext cx="214314" cy="214314"/>
          </a:xfrm>
          <a:prstGeom prst="rect">
            <a:avLst/>
          </a:prstGeom>
          <a:noFill/>
          <a:ln w="9525">
            <a:noFill/>
            <a:miter lim="800000"/>
            <a:headEnd/>
            <a:tailEnd/>
          </a:ln>
          <a:effectLst/>
        </p:spPr>
      </p:pic>
      <p:sp>
        <p:nvSpPr>
          <p:cNvPr id="11" name="10 Marcador de pie de página"/>
          <p:cNvSpPr>
            <a:spLocks noGrp="1"/>
          </p:cNvSpPr>
          <p:nvPr>
            <p:ph type="ftr" sz="quarter" idx="11"/>
          </p:nvPr>
        </p:nvSpPr>
        <p:spPr>
          <a:xfrm>
            <a:off x="2392726" y="6493810"/>
            <a:ext cx="4333892" cy="289240"/>
          </a:xfrm>
        </p:spPr>
        <p:txBody>
          <a:bodyPr/>
          <a:lstStyle/>
          <a:p>
            <a:r>
              <a:rPr lang="es-ES" dirty="0" smtClean="0"/>
              <a:t>Universidad de Nariño - Centro Operador de Educación Superior</a:t>
            </a:r>
            <a:endParaRPr lang="es-ES_tradn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21505" y="547196"/>
            <a:ext cx="7500990" cy="492443"/>
          </a:xfrm>
          <a:prstGeom prst="rect">
            <a:avLst/>
          </a:prstGeom>
          <a:noFill/>
        </p:spPr>
        <p:txBody>
          <a:bodyPr wrap="square" rtlCol="0">
            <a:spAutoFit/>
          </a:bodyPr>
          <a:lstStyle/>
          <a:p>
            <a:pPr algn="just">
              <a:buNone/>
            </a:pPr>
            <a:r>
              <a:rPr lang="es-ES_tradnl" sz="1300" dirty="0" smtClean="0">
                <a:latin typeface="Arial" pitchFamily="34" charset="0"/>
                <a:cs typeface="Arial" pitchFamily="34" charset="0"/>
              </a:rPr>
              <a:t>Después de presionar OK, emerge el </a:t>
            </a:r>
            <a:r>
              <a:rPr lang="es-ES_tradnl" sz="1300" dirty="0" err="1" smtClean="0">
                <a:latin typeface="Arial" pitchFamily="34" charset="0"/>
                <a:cs typeface="Arial" pitchFamily="34" charset="0"/>
              </a:rPr>
              <a:t>Analisys</a:t>
            </a:r>
            <a:r>
              <a:rPr lang="es-ES_tradnl" sz="1300" dirty="0" smtClean="0">
                <a:latin typeface="Arial" pitchFamily="34" charset="0"/>
                <a:cs typeface="Arial" pitchFamily="34" charset="0"/>
              </a:rPr>
              <a:t> </a:t>
            </a:r>
            <a:r>
              <a:rPr lang="es-ES_tradnl" sz="1300" dirty="0" err="1" smtClean="0">
                <a:latin typeface="Arial" pitchFamily="34" charset="0"/>
                <a:cs typeface="Arial" pitchFamily="34" charset="0"/>
              </a:rPr>
              <a:t>Summary</a:t>
            </a:r>
            <a:r>
              <a:rPr lang="es-ES_tradnl" sz="1300" dirty="0" smtClean="0">
                <a:latin typeface="Arial" pitchFamily="34" charset="0"/>
                <a:cs typeface="Arial" pitchFamily="34" charset="0"/>
              </a:rPr>
              <a:t> , que es un resumen del análisis realizado y esta surge cada vez que se este una análisis de datos.</a:t>
            </a:r>
            <a:endParaRPr lang="es-ES_tradnl" sz="1300" dirty="0">
              <a:latin typeface="Arial" pitchFamily="34" charset="0"/>
              <a:cs typeface="Arial" pitchFamily="34" charset="0"/>
            </a:endParaRPr>
          </a:p>
        </p:txBody>
      </p:sp>
      <p:pic>
        <p:nvPicPr>
          <p:cNvPr id="4098" name="Picture 2"/>
          <p:cNvPicPr>
            <a:picLocks noChangeAspect="1" noChangeArrowheads="1"/>
          </p:cNvPicPr>
          <p:nvPr/>
        </p:nvPicPr>
        <p:blipFill>
          <a:blip r:embed="rId2"/>
          <a:srcRect l="6591" t="20508" r="4821" b="9423"/>
          <a:stretch>
            <a:fillRect/>
          </a:stretch>
        </p:blipFill>
        <p:spPr bwMode="auto">
          <a:xfrm>
            <a:off x="714348" y="1285860"/>
            <a:ext cx="4357718" cy="2881717"/>
          </a:xfrm>
          <a:prstGeom prst="rect">
            <a:avLst/>
          </a:prstGeom>
          <a:noFill/>
          <a:ln w="9525">
            <a:noFill/>
            <a:miter lim="800000"/>
            <a:headEnd/>
            <a:tailEnd/>
          </a:ln>
          <a:effectLst/>
        </p:spPr>
      </p:pic>
      <p:sp>
        <p:nvSpPr>
          <p:cNvPr id="6" name="5 CuadroTexto"/>
          <p:cNvSpPr txBox="1"/>
          <p:nvPr/>
        </p:nvSpPr>
        <p:spPr>
          <a:xfrm>
            <a:off x="5357818" y="1643050"/>
            <a:ext cx="3429056" cy="1292662"/>
          </a:xfrm>
          <a:prstGeom prst="rect">
            <a:avLst/>
          </a:prstGeom>
          <a:noFill/>
        </p:spPr>
        <p:txBody>
          <a:bodyPr wrap="square" rtlCol="0">
            <a:spAutoFit/>
          </a:bodyPr>
          <a:lstStyle/>
          <a:p>
            <a:pPr algn="just">
              <a:buNone/>
            </a:pPr>
            <a:r>
              <a:rPr lang="es-ES_tradnl" sz="1300" dirty="0" smtClean="0">
                <a:latin typeface="Arial" pitchFamily="34" charset="0"/>
                <a:cs typeface="Arial" pitchFamily="34" charset="0"/>
              </a:rPr>
              <a:t>Pero esta ves deseamos es obtener la distribución de frecuencias en el BARRIO 1. Por eso para ver las frecuencias presionamos el botón amarillo que esta en la parte superior de la ventana y podremos escoger la opción </a:t>
            </a:r>
            <a:r>
              <a:rPr lang="es-ES_tradnl" sz="1300" dirty="0" err="1" smtClean="0">
                <a:latin typeface="Arial" pitchFamily="34" charset="0"/>
                <a:cs typeface="Arial" pitchFamily="34" charset="0"/>
              </a:rPr>
              <a:t>Frequency</a:t>
            </a:r>
            <a:r>
              <a:rPr lang="es-ES_tradnl" sz="1300" dirty="0" smtClean="0">
                <a:latin typeface="Arial" pitchFamily="34" charset="0"/>
                <a:cs typeface="Arial" pitchFamily="34" charset="0"/>
              </a:rPr>
              <a:t> </a:t>
            </a:r>
            <a:r>
              <a:rPr lang="es-ES_tradnl" sz="1300" dirty="0" err="1" smtClean="0">
                <a:latin typeface="Arial" pitchFamily="34" charset="0"/>
                <a:cs typeface="Arial" pitchFamily="34" charset="0"/>
              </a:rPr>
              <a:t>Table</a:t>
            </a:r>
            <a:r>
              <a:rPr lang="es-ES_tradnl" sz="1300" dirty="0" smtClean="0">
                <a:latin typeface="Arial" pitchFamily="34" charset="0"/>
                <a:cs typeface="Arial" pitchFamily="34" charset="0"/>
              </a:rPr>
              <a:t>. </a:t>
            </a:r>
            <a:endParaRPr lang="es-ES_tradnl" sz="1300" dirty="0">
              <a:latin typeface="Arial" pitchFamily="34" charset="0"/>
              <a:cs typeface="Arial" pitchFamily="34" charset="0"/>
            </a:endParaRPr>
          </a:p>
        </p:txBody>
      </p:sp>
      <p:pic>
        <p:nvPicPr>
          <p:cNvPr id="7" name="Picture 2"/>
          <p:cNvPicPr>
            <a:picLocks noChangeAspect="1" noChangeArrowheads="1"/>
          </p:cNvPicPr>
          <p:nvPr/>
        </p:nvPicPr>
        <p:blipFill>
          <a:blip r:embed="rId2"/>
          <a:srcRect l="6591" t="20508" r="66542" b="70807"/>
          <a:stretch>
            <a:fillRect/>
          </a:stretch>
        </p:blipFill>
        <p:spPr bwMode="auto">
          <a:xfrm>
            <a:off x="5643570" y="3071810"/>
            <a:ext cx="2643206" cy="714380"/>
          </a:xfrm>
          <a:prstGeom prst="rect">
            <a:avLst/>
          </a:prstGeom>
          <a:noFill/>
          <a:ln w="9525">
            <a:noFill/>
            <a:miter lim="800000"/>
            <a:headEnd/>
            <a:tailEnd/>
          </a:ln>
          <a:effectLst/>
        </p:spPr>
      </p:pic>
      <p:sp>
        <p:nvSpPr>
          <p:cNvPr id="8" name="7 Elipse"/>
          <p:cNvSpPr/>
          <p:nvPr/>
        </p:nvSpPr>
        <p:spPr>
          <a:xfrm>
            <a:off x="5929322" y="3429000"/>
            <a:ext cx="312220" cy="255772"/>
          </a:xfrm>
          <a:prstGeom prst="ellipse">
            <a:avLst/>
          </a:prstGeom>
          <a:noFill/>
          <a:ln w="412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cxnSp>
        <p:nvCxnSpPr>
          <p:cNvPr id="9" name="8 Conector recto de flecha"/>
          <p:cNvCxnSpPr>
            <a:endCxn id="8" idx="2"/>
          </p:cNvCxnSpPr>
          <p:nvPr/>
        </p:nvCxnSpPr>
        <p:spPr>
          <a:xfrm>
            <a:off x="1000100" y="1571612"/>
            <a:ext cx="4929222" cy="1985274"/>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pic>
        <p:nvPicPr>
          <p:cNvPr id="4099" name="Picture 3"/>
          <p:cNvPicPr>
            <a:picLocks noChangeAspect="1" noChangeArrowheads="1"/>
          </p:cNvPicPr>
          <p:nvPr/>
        </p:nvPicPr>
        <p:blipFill>
          <a:blip r:embed="rId3"/>
          <a:srcRect l="33691" t="39062" r="32617" b="42383"/>
          <a:stretch>
            <a:fillRect/>
          </a:stretch>
        </p:blipFill>
        <p:spPr bwMode="auto">
          <a:xfrm>
            <a:off x="2071670" y="4714884"/>
            <a:ext cx="3286148" cy="1357322"/>
          </a:xfrm>
          <a:prstGeom prst="rect">
            <a:avLst/>
          </a:prstGeom>
          <a:noFill/>
          <a:ln w="9525">
            <a:noFill/>
            <a:miter lim="800000"/>
            <a:headEnd/>
            <a:tailEnd/>
          </a:ln>
          <a:effectLst/>
        </p:spPr>
      </p:pic>
      <p:cxnSp>
        <p:nvCxnSpPr>
          <p:cNvPr id="12" name="11 Conector recto de flecha"/>
          <p:cNvCxnSpPr>
            <a:stCxn id="8" idx="4"/>
          </p:cNvCxnSpPr>
          <p:nvPr/>
        </p:nvCxnSpPr>
        <p:spPr>
          <a:xfrm rot="5400000">
            <a:off x="3884966" y="3371676"/>
            <a:ext cx="1887370" cy="2513562"/>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15" name="14 Elipse"/>
          <p:cNvSpPr/>
          <p:nvPr/>
        </p:nvSpPr>
        <p:spPr>
          <a:xfrm>
            <a:off x="2357422" y="5429264"/>
            <a:ext cx="1214446" cy="214314"/>
          </a:xfrm>
          <a:prstGeom prst="ellipse">
            <a:avLst/>
          </a:prstGeom>
          <a:noFill/>
          <a:ln w="41275">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17" name="10 Marcador de pie de página"/>
          <p:cNvSpPr>
            <a:spLocks noGrp="1"/>
          </p:cNvSpPr>
          <p:nvPr>
            <p:ph type="ftr" sz="quarter" idx="11"/>
          </p:nvPr>
        </p:nvSpPr>
        <p:spPr>
          <a:xfrm>
            <a:off x="2392726" y="6493810"/>
            <a:ext cx="4333892" cy="289240"/>
          </a:xfrm>
        </p:spPr>
        <p:txBody>
          <a:bodyPr/>
          <a:lstStyle/>
          <a:p>
            <a:r>
              <a:rPr lang="es-ES" dirty="0" smtClean="0"/>
              <a:t>Universidad de Nariño - Centro Operador de Educación Superior</a:t>
            </a:r>
            <a:endParaRPr lang="es-ES_tradn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l="8056" t="15625" r="4052" b="14062"/>
          <a:stretch>
            <a:fillRect/>
          </a:stretch>
        </p:blipFill>
        <p:spPr bwMode="auto">
          <a:xfrm>
            <a:off x="300960" y="1000108"/>
            <a:ext cx="8572560" cy="5500726"/>
          </a:xfrm>
          <a:prstGeom prst="rect">
            <a:avLst/>
          </a:prstGeom>
          <a:noFill/>
          <a:ln w="9525">
            <a:noFill/>
            <a:miter lim="800000"/>
            <a:headEnd/>
            <a:tailEnd/>
          </a:ln>
          <a:effectLst/>
        </p:spPr>
      </p:pic>
      <p:sp>
        <p:nvSpPr>
          <p:cNvPr id="5" name="4 CuadroTexto"/>
          <p:cNvSpPr txBox="1"/>
          <p:nvPr/>
        </p:nvSpPr>
        <p:spPr>
          <a:xfrm>
            <a:off x="821505" y="428604"/>
            <a:ext cx="7500990" cy="692497"/>
          </a:xfrm>
          <a:prstGeom prst="rect">
            <a:avLst/>
          </a:prstGeom>
          <a:noFill/>
        </p:spPr>
        <p:txBody>
          <a:bodyPr wrap="square" rtlCol="0">
            <a:spAutoFit/>
          </a:bodyPr>
          <a:lstStyle/>
          <a:p>
            <a:pPr algn="just">
              <a:buNone/>
            </a:pPr>
            <a:r>
              <a:rPr lang="es-ES_tradnl" sz="1300" dirty="0" smtClean="0">
                <a:latin typeface="Arial" pitchFamily="34" charset="0"/>
                <a:cs typeface="Arial" pitchFamily="34" charset="0"/>
              </a:rPr>
              <a:t>Así nos aparece la Frecuencia Absoluta, Frecuencia Absoluta Acumulada, la Frecuencia Relativa y la Frecuencia Relativa Acumulada. Y Nos dará los mismos resultados que obtuvimos en Excel.  </a:t>
            </a:r>
          </a:p>
          <a:p>
            <a:endParaRPr lang="es-ES_tradnl" sz="1300" dirty="0">
              <a:latin typeface="Arial" pitchFamily="34" charset="0"/>
              <a:cs typeface="Arial" pitchFamily="34" charset="0"/>
            </a:endParaRPr>
          </a:p>
        </p:txBody>
      </p:sp>
      <p:sp>
        <p:nvSpPr>
          <p:cNvPr id="7" name="10 Marcador de pie de página"/>
          <p:cNvSpPr>
            <a:spLocks noGrp="1"/>
          </p:cNvSpPr>
          <p:nvPr>
            <p:ph type="ftr" sz="quarter" idx="11"/>
          </p:nvPr>
        </p:nvSpPr>
        <p:spPr>
          <a:xfrm>
            <a:off x="2392726" y="6493810"/>
            <a:ext cx="4333892" cy="289240"/>
          </a:xfrm>
        </p:spPr>
        <p:txBody>
          <a:bodyPr/>
          <a:lstStyle/>
          <a:p>
            <a:r>
              <a:rPr lang="es-ES" dirty="0" smtClean="0"/>
              <a:t>Universidad de Nariño - Centro Operador de Educación Superior</a:t>
            </a:r>
            <a:endParaRPr lang="es-ES_tradnl"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52</TotalTime>
  <Words>344</Words>
  <Application>Microsoft Office PowerPoint</Application>
  <PresentationFormat>Presentación en pantalla (4:3)</PresentationFormat>
  <Paragraphs>20</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Flujo</vt:lpstr>
      <vt:lpstr>Distribución de Frecuencias</vt:lpstr>
      <vt:lpstr>Diapositiva 2</vt:lpstr>
      <vt:lpstr>Diapositiva 3</vt:lpstr>
      <vt:lpstr>Diapositiva 4</vt:lpstr>
      <vt:lpstr>Diapositiva 5</vt:lpstr>
      <vt:lpstr>Diapositiva 6</vt:lpstr>
    </vt:vector>
  </TitlesOfParts>
  <Company>UDENAR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Distribución de Frecuencias</dc:title>
  <dc:creator>COES</dc:creator>
  <cp:lastModifiedBy>COES</cp:lastModifiedBy>
  <cp:revision>6</cp:revision>
  <dcterms:created xsi:type="dcterms:W3CDTF">2011-03-25T19:25:05Z</dcterms:created>
  <dcterms:modified xsi:type="dcterms:W3CDTF">2011-03-25T20:17:48Z</dcterms:modified>
</cp:coreProperties>
</file>