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300" r:id="rId8"/>
    <p:sldId id="301" r:id="rId9"/>
    <p:sldId id="264" r:id="rId10"/>
    <p:sldId id="263" r:id="rId11"/>
    <p:sldId id="302" r:id="rId12"/>
    <p:sldId id="265" r:id="rId13"/>
    <p:sldId id="303" r:id="rId14"/>
    <p:sldId id="308" r:id="rId15"/>
    <p:sldId id="304" r:id="rId16"/>
    <p:sldId id="305" r:id="rId17"/>
    <p:sldId id="306" r:id="rId18"/>
    <p:sldId id="266" r:id="rId19"/>
    <p:sldId id="307" r:id="rId20"/>
    <p:sldId id="267" r:id="rId21"/>
    <p:sldId id="268" r:id="rId22"/>
    <p:sldId id="345" r:id="rId23"/>
    <p:sldId id="346" r:id="rId24"/>
    <p:sldId id="347" r:id="rId25"/>
    <p:sldId id="348" r:id="rId26"/>
    <p:sldId id="352" r:id="rId27"/>
    <p:sldId id="353" r:id="rId28"/>
    <p:sldId id="354" r:id="rId29"/>
    <p:sldId id="355" r:id="rId30"/>
    <p:sldId id="356" r:id="rId31"/>
    <p:sldId id="342" r:id="rId32"/>
    <p:sldId id="357" r:id="rId33"/>
    <p:sldId id="358" r:id="rId34"/>
    <p:sldId id="359" r:id="rId35"/>
    <p:sldId id="343" r:id="rId36"/>
    <p:sldId id="329" r:id="rId37"/>
    <p:sldId id="330" r:id="rId38"/>
    <p:sldId id="344" r:id="rId39"/>
    <p:sldId id="334" r:id="rId40"/>
    <p:sldId id="335" r:id="rId41"/>
    <p:sldId id="336" r:id="rId42"/>
    <p:sldId id="337" r:id="rId43"/>
    <p:sldId id="338" r:id="rId44"/>
    <p:sldId id="339" r:id="rId45"/>
    <p:sldId id="360" r:id="rId46"/>
    <p:sldId id="341" r:id="rId47"/>
    <p:sldId id="361" r:id="rId48"/>
    <p:sldId id="362" r:id="rId49"/>
    <p:sldId id="340" r:id="rId50"/>
    <p:sldId id="363" r:id="rId51"/>
    <p:sldId id="350" r:id="rId52"/>
    <p:sldId id="351" r:id="rId53"/>
    <p:sldId id="319" r:id="rId54"/>
    <p:sldId id="364" r:id="rId55"/>
    <p:sldId id="270" r:id="rId56"/>
    <p:sldId id="271" r:id="rId57"/>
    <p:sldId id="272" r:id="rId58"/>
    <p:sldId id="279" r:id="rId59"/>
    <p:sldId id="280" r:id="rId60"/>
    <p:sldId id="281" r:id="rId61"/>
    <p:sldId id="286" r:id="rId6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339933"/>
    <a:srgbClr val="EAEAEA"/>
    <a:srgbClr val="B2B2B2"/>
    <a:srgbClr val="DDDDDD"/>
    <a:srgbClr val="F8F8F8"/>
    <a:srgbClr val="D6009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32787"/>
    <p:restoredTop sz="90929"/>
  </p:normalViewPr>
  <p:slideViewPr>
    <p:cSldViewPr>
      <p:cViewPr varScale="1">
        <p:scale>
          <a:sx n="74" d="100"/>
          <a:sy n="74" d="100"/>
        </p:scale>
        <p:origin x="1668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195EE-74CD-410B-B2A8-4DE9658E4534}" type="slidenum">
              <a:rPr lang="en-US" altLang="es-CO" smtClean="0"/>
              <a:pPr/>
              <a:t>‹Nº›</a:t>
            </a:fld>
            <a:endParaRPr lang="en-US" altLang="es-CO"/>
          </a:p>
        </p:txBody>
      </p:sp>
    </p:spTree>
    <p:extLst>
      <p:ext uri="{BB962C8B-B14F-4D97-AF65-F5344CB8AC3E}">
        <p14:creationId xmlns:p14="http://schemas.microsoft.com/office/powerpoint/2010/main" val="3153222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D1FC7-9B8B-4396-B10E-2425E292A833}" type="slidenum">
              <a:rPr lang="en-US" altLang="es-CO" smtClean="0"/>
              <a:pPr/>
              <a:t>‹Nº›</a:t>
            </a:fld>
            <a:endParaRPr lang="en-US" altLang="es-CO"/>
          </a:p>
        </p:txBody>
      </p:sp>
    </p:spTree>
    <p:extLst>
      <p:ext uri="{BB962C8B-B14F-4D97-AF65-F5344CB8AC3E}">
        <p14:creationId xmlns:p14="http://schemas.microsoft.com/office/powerpoint/2010/main" val="1847762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D1FC7-9B8B-4396-B10E-2425E292A833}" type="slidenum">
              <a:rPr lang="en-US" altLang="es-CO" smtClean="0"/>
              <a:pPr/>
              <a:t>‹Nº›</a:t>
            </a:fld>
            <a:endParaRPr lang="en-US" altLang="es-CO"/>
          </a:p>
        </p:txBody>
      </p:sp>
    </p:spTree>
    <p:extLst>
      <p:ext uri="{BB962C8B-B14F-4D97-AF65-F5344CB8AC3E}">
        <p14:creationId xmlns:p14="http://schemas.microsoft.com/office/powerpoint/2010/main" val="399282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D1FC7-9B8B-4396-B10E-2425E292A833}" type="slidenum">
              <a:rPr lang="en-US" altLang="es-CO" smtClean="0"/>
              <a:pPr/>
              <a:t>‹Nº›</a:t>
            </a:fld>
            <a:endParaRPr lang="en-US" altLang="es-CO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68415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D1FC7-9B8B-4396-B10E-2425E292A833}" type="slidenum">
              <a:rPr lang="en-US" altLang="es-CO" smtClean="0"/>
              <a:pPr/>
              <a:t>‹Nº›</a:t>
            </a:fld>
            <a:endParaRPr lang="en-US" altLang="es-CO"/>
          </a:p>
        </p:txBody>
      </p:sp>
    </p:spTree>
    <p:extLst>
      <p:ext uri="{BB962C8B-B14F-4D97-AF65-F5344CB8AC3E}">
        <p14:creationId xmlns:p14="http://schemas.microsoft.com/office/powerpoint/2010/main" val="33990724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D1FC7-9B8B-4396-B10E-2425E292A833}" type="slidenum">
              <a:rPr lang="en-US" altLang="es-CO" smtClean="0"/>
              <a:pPr/>
              <a:t>‹Nº›</a:t>
            </a:fld>
            <a:endParaRPr lang="en-US" altLang="es-CO"/>
          </a:p>
        </p:txBody>
      </p:sp>
    </p:spTree>
    <p:extLst>
      <p:ext uri="{BB962C8B-B14F-4D97-AF65-F5344CB8AC3E}">
        <p14:creationId xmlns:p14="http://schemas.microsoft.com/office/powerpoint/2010/main" val="10849080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D1FC7-9B8B-4396-B10E-2425E292A833}" type="slidenum">
              <a:rPr lang="en-US" altLang="es-CO" smtClean="0"/>
              <a:pPr/>
              <a:t>‹Nº›</a:t>
            </a:fld>
            <a:endParaRPr lang="en-US" altLang="es-CO"/>
          </a:p>
        </p:txBody>
      </p:sp>
    </p:spTree>
    <p:extLst>
      <p:ext uri="{BB962C8B-B14F-4D97-AF65-F5344CB8AC3E}">
        <p14:creationId xmlns:p14="http://schemas.microsoft.com/office/powerpoint/2010/main" val="39326667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A3F6E-5577-4D7D-8872-2AE1FBC3B6C2}" type="slidenum">
              <a:rPr lang="en-US" altLang="es-CO" smtClean="0"/>
              <a:pPr/>
              <a:t>‹Nº›</a:t>
            </a:fld>
            <a:endParaRPr lang="en-US" altLang="es-CO"/>
          </a:p>
        </p:txBody>
      </p:sp>
    </p:spTree>
    <p:extLst>
      <p:ext uri="{BB962C8B-B14F-4D97-AF65-F5344CB8AC3E}">
        <p14:creationId xmlns:p14="http://schemas.microsoft.com/office/powerpoint/2010/main" val="11858784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4E7E5-0163-4A3F-94F2-AFFD6AEA2F1B}" type="slidenum">
              <a:rPr lang="en-US" altLang="es-CO" smtClean="0"/>
              <a:pPr/>
              <a:t>‹Nº›</a:t>
            </a:fld>
            <a:endParaRPr lang="en-US" altLang="es-CO"/>
          </a:p>
        </p:txBody>
      </p:sp>
    </p:spTree>
    <p:extLst>
      <p:ext uri="{BB962C8B-B14F-4D97-AF65-F5344CB8AC3E}">
        <p14:creationId xmlns:p14="http://schemas.microsoft.com/office/powerpoint/2010/main" val="3309678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5CCC8-3B5F-4DED-8672-7952041B0F13}" type="slidenum">
              <a:rPr lang="en-US" altLang="es-CO" smtClean="0"/>
              <a:pPr/>
              <a:t>‹Nº›</a:t>
            </a:fld>
            <a:endParaRPr lang="en-US" altLang="es-CO"/>
          </a:p>
        </p:txBody>
      </p:sp>
    </p:spTree>
    <p:extLst>
      <p:ext uri="{BB962C8B-B14F-4D97-AF65-F5344CB8AC3E}">
        <p14:creationId xmlns:p14="http://schemas.microsoft.com/office/powerpoint/2010/main" val="26801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F4A66-AD3A-4D71-B7E2-BC708706DA0A}" type="slidenum">
              <a:rPr lang="en-US" altLang="es-CO" smtClean="0"/>
              <a:pPr/>
              <a:t>‹Nº›</a:t>
            </a:fld>
            <a:endParaRPr lang="en-US" altLang="es-CO"/>
          </a:p>
        </p:txBody>
      </p:sp>
    </p:spTree>
    <p:extLst>
      <p:ext uri="{BB962C8B-B14F-4D97-AF65-F5344CB8AC3E}">
        <p14:creationId xmlns:p14="http://schemas.microsoft.com/office/powerpoint/2010/main" val="2830307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081B9-7FEE-4008-9966-052B5ED81529}" type="slidenum">
              <a:rPr lang="en-US" altLang="es-CO" smtClean="0"/>
              <a:pPr/>
              <a:t>‹Nº›</a:t>
            </a:fld>
            <a:endParaRPr lang="en-US" altLang="es-CO"/>
          </a:p>
        </p:txBody>
      </p:sp>
    </p:spTree>
    <p:extLst>
      <p:ext uri="{BB962C8B-B14F-4D97-AF65-F5344CB8AC3E}">
        <p14:creationId xmlns:p14="http://schemas.microsoft.com/office/powerpoint/2010/main" val="1149922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AF20-40B2-494A-B50D-6B3B82BA9D07}" type="slidenum">
              <a:rPr lang="en-US" altLang="es-CO" smtClean="0"/>
              <a:pPr/>
              <a:t>‹Nº›</a:t>
            </a:fld>
            <a:endParaRPr lang="en-US" altLang="es-CO"/>
          </a:p>
        </p:txBody>
      </p:sp>
    </p:spTree>
    <p:extLst>
      <p:ext uri="{BB962C8B-B14F-4D97-AF65-F5344CB8AC3E}">
        <p14:creationId xmlns:p14="http://schemas.microsoft.com/office/powerpoint/2010/main" val="1272437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7AE26-7993-4E24-93FB-5A1736FBFF5B}" type="slidenum">
              <a:rPr lang="en-US" altLang="es-CO" smtClean="0"/>
              <a:pPr/>
              <a:t>‹Nº›</a:t>
            </a:fld>
            <a:endParaRPr lang="en-US" altLang="es-CO"/>
          </a:p>
        </p:txBody>
      </p:sp>
    </p:spTree>
    <p:extLst>
      <p:ext uri="{BB962C8B-B14F-4D97-AF65-F5344CB8AC3E}">
        <p14:creationId xmlns:p14="http://schemas.microsoft.com/office/powerpoint/2010/main" val="3118792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FC782-3040-4357-9377-415415F12EB9}" type="slidenum">
              <a:rPr lang="en-US" altLang="es-CO" smtClean="0"/>
              <a:pPr/>
              <a:t>‹Nº›</a:t>
            </a:fld>
            <a:endParaRPr lang="en-US" altLang="es-CO"/>
          </a:p>
        </p:txBody>
      </p:sp>
    </p:spTree>
    <p:extLst>
      <p:ext uri="{BB962C8B-B14F-4D97-AF65-F5344CB8AC3E}">
        <p14:creationId xmlns:p14="http://schemas.microsoft.com/office/powerpoint/2010/main" val="1811359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F32B9-E9EC-45B4-97AA-81B8A7999846}" type="slidenum">
              <a:rPr lang="en-US" altLang="es-CO" smtClean="0"/>
              <a:pPr/>
              <a:t>‹Nº›</a:t>
            </a:fld>
            <a:endParaRPr lang="en-US" altLang="es-CO"/>
          </a:p>
        </p:txBody>
      </p:sp>
    </p:spTree>
    <p:extLst>
      <p:ext uri="{BB962C8B-B14F-4D97-AF65-F5344CB8AC3E}">
        <p14:creationId xmlns:p14="http://schemas.microsoft.com/office/powerpoint/2010/main" val="2115728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08D92-FD22-4DC7-8425-C47A6AFA555F}" type="slidenum">
              <a:rPr lang="en-US" altLang="es-CO" smtClean="0"/>
              <a:pPr/>
              <a:t>‹Nº›</a:t>
            </a:fld>
            <a:endParaRPr lang="en-US" altLang="es-CO"/>
          </a:p>
        </p:txBody>
      </p:sp>
    </p:spTree>
    <p:extLst>
      <p:ext uri="{BB962C8B-B14F-4D97-AF65-F5344CB8AC3E}">
        <p14:creationId xmlns:p14="http://schemas.microsoft.com/office/powerpoint/2010/main" val="3048801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en-US" alt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alt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71D1FC7-9B8B-4396-B10E-2425E292A833}" type="slidenum">
              <a:rPr lang="en-US" altLang="es-CO" smtClean="0"/>
              <a:pPr/>
              <a:t>‹Nº›</a:t>
            </a:fld>
            <a:endParaRPr lang="en-US" altLang="es-CO"/>
          </a:p>
        </p:txBody>
      </p:sp>
    </p:spTree>
    <p:extLst>
      <p:ext uri="{BB962C8B-B14F-4D97-AF65-F5344CB8AC3E}">
        <p14:creationId xmlns:p14="http://schemas.microsoft.com/office/powerpoint/2010/main" val="1171239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45" name="Picture 1053" descr="Imagen relacionad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5"/>
            <a:ext cx="3940587" cy="4033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29989" y="4005064"/>
            <a:ext cx="88392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hangingPunct="0"/>
            <a:r>
              <a:rPr lang="en-US" altLang="es-CO" sz="4400" dirty="0">
                <a:latin typeface="Arial" panose="020B0604020202020204" pitchFamily="34" charset="0"/>
              </a:rPr>
              <a:t>Las </a:t>
            </a:r>
            <a:r>
              <a:rPr lang="en-US" altLang="es-CO" sz="4400" dirty="0" err="1">
                <a:latin typeface="Arial" panose="020B0604020202020204" pitchFamily="34" charset="0"/>
              </a:rPr>
              <a:t>fuerzas</a:t>
            </a:r>
            <a:r>
              <a:rPr lang="en-US" altLang="es-CO" sz="4400" dirty="0">
                <a:latin typeface="Arial" panose="020B0604020202020204" pitchFamily="34" charset="0"/>
              </a:rPr>
              <a:t> </a:t>
            </a:r>
            <a:r>
              <a:rPr lang="en-US" altLang="es-CO" sz="4400" dirty="0" err="1">
                <a:latin typeface="Arial" panose="020B0604020202020204" pitchFamily="34" charset="0"/>
              </a:rPr>
              <a:t>intermoleculares</a:t>
            </a:r>
            <a:r>
              <a:rPr lang="en-US" altLang="es-CO" sz="4400" dirty="0">
                <a:latin typeface="Arial" panose="020B0604020202020204" pitchFamily="34" charset="0"/>
              </a:rPr>
              <a:t> y</a:t>
            </a:r>
          </a:p>
          <a:p>
            <a:pPr algn="ctr" eaLnBrk="0" hangingPunct="0"/>
            <a:r>
              <a:rPr lang="en-US" altLang="es-CO" sz="4400" dirty="0" err="1">
                <a:latin typeface="Arial" panose="020B0604020202020204" pitchFamily="34" charset="0"/>
              </a:rPr>
              <a:t>los</a:t>
            </a:r>
            <a:r>
              <a:rPr lang="en-US" altLang="es-CO" sz="4400" dirty="0">
                <a:latin typeface="Arial" panose="020B0604020202020204" pitchFamily="34" charset="0"/>
              </a:rPr>
              <a:t> </a:t>
            </a:r>
            <a:r>
              <a:rPr lang="en-US" altLang="es-CO" sz="4400" dirty="0" err="1">
                <a:latin typeface="Arial" panose="020B0604020202020204" pitchFamily="34" charset="0"/>
              </a:rPr>
              <a:t>líquidos</a:t>
            </a:r>
            <a:r>
              <a:rPr lang="en-US" altLang="es-CO" sz="4400" dirty="0">
                <a:latin typeface="Arial" panose="020B0604020202020204" pitchFamily="34" charset="0"/>
              </a:rPr>
              <a:t> y </a:t>
            </a:r>
            <a:r>
              <a:rPr lang="en-US" altLang="es-CO" sz="4400" dirty="0" err="1">
                <a:latin typeface="Arial" panose="020B0604020202020204" pitchFamily="34" charset="0"/>
              </a:rPr>
              <a:t>sólidos</a:t>
            </a:r>
            <a:endParaRPr lang="en-US" altLang="es-CO" sz="44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2321925" y="141288"/>
            <a:ext cx="45207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s-CO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Fuerzas</a:t>
            </a:r>
            <a:r>
              <a:rPr lang="en-US" altLang="es-CO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s-CO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intermoleculares</a:t>
            </a:r>
            <a:endParaRPr lang="en-US" altLang="es-CO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52400" y="685800"/>
            <a:ext cx="876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s-CO" b="1" u="sng"/>
              <a:t>Enlace de hidrógeno</a:t>
            </a:r>
            <a:endParaRPr lang="en-US" altLang="es-CO"/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288925" y="1219200"/>
            <a:ext cx="862647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s-CO"/>
              <a:t>El </a:t>
            </a:r>
            <a:r>
              <a:rPr lang="en-US" altLang="es-CO" b="1" u="sng"/>
              <a:t>enlace de hidrógeno</a:t>
            </a:r>
            <a:r>
              <a:rPr lang="en-US" altLang="es-CO"/>
              <a:t> </a:t>
            </a:r>
            <a:r>
              <a:rPr lang="es-ES" altLang="es-CO">
                <a:cs typeface="Times New Roman" panose="02020603050405020304" pitchFamily="18" charset="0"/>
              </a:rPr>
              <a:t>es una interacción especial dipolo-dipolo entre ellos y el átomo de hidrógeno en un enlace polar N-H, O-H, o F-H y un átomo electronegativo de O, N, o F</a:t>
            </a:r>
            <a:r>
              <a:rPr lang="en-US" altLang="es-CO"/>
              <a:t>.</a:t>
            </a:r>
          </a:p>
        </p:txBody>
      </p:sp>
      <p:grpSp>
        <p:nvGrpSpPr>
          <p:cNvPr id="9242" name="Group 26"/>
          <p:cNvGrpSpPr>
            <a:grpSpLocks/>
          </p:cNvGrpSpPr>
          <p:nvPr/>
        </p:nvGrpSpPr>
        <p:grpSpPr bwMode="auto">
          <a:xfrm>
            <a:off x="1616075" y="2438400"/>
            <a:ext cx="5622925" cy="560388"/>
            <a:chOff x="1018" y="1680"/>
            <a:chExt cx="3542" cy="353"/>
          </a:xfrm>
        </p:grpSpPr>
        <p:grpSp>
          <p:nvGrpSpPr>
            <p:cNvPr id="9233" name="Group 17"/>
            <p:cNvGrpSpPr>
              <a:grpSpLocks/>
            </p:cNvGrpSpPr>
            <p:nvPr/>
          </p:nvGrpSpPr>
          <p:grpSpPr bwMode="auto">
            <a:xfrm>
              <a:off x="1018" y="1680"/>
              <a:ext cx="1046" cy="353"/>
              <a:chOff x="806" y="2216"/>
              <a:chExt cx="1046" cy="353"/>
            </a:xfrm>
          </p:grpSpPr>
          <p:sp>
            <p:nvSpPr>
              <p:cNvPr id="9228" name="Text Box 12"/>
              <p:cNvSpPr txBox="1">
                <a:spLocks noChangeArrowheads="1"/>
              </p:cNvSpPr>
              <p:nvPr/>
            </p:nvSpPr>
            <p:spPr bwMode="auto">
              <a:xfrm>
                <a:off x="806" y="2281"/>
                <a:ext cx="244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s-CO"/>
                  <a:t>A</a:t>
                </a:r>
              </a:p>
            </p:txBody>
          </p:sp>
          <p:sp>
            <p:nvSpPr>
              <p:cNvPr id="9229" name="Text Box 13"/>
              <p:cNvSpPr txBox="1">
                <a:spLocks noChangeArrowheads="1"/>
              </p:cNvSpPr>
              <p:nvPr/>
            </p:nvSpPr>
            <p:spPr bwMode="auto">
              <a:xfrm>
                <a:off x="1248" y="2280"/>
                <a:ext cx="255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s-CO"/>
                  <a:t>H</a:t>
                </a:r>
              </a:p>
            </p:txBody>
          </p:sp>
          <p:sp>
            <p:nvSpPr>
              <p:cNvPr id="9230" name="Text Box 14"/>
              <p:cNvSpPr txBox="1">
                <a:spLocks noChangeArrowheads="1"/>
              </p:cNvSpPr>
              <p:nvPr/>
            </p:nvSpPr>
            <p:spPr bwMode="auto">
              <a:xfrm>
                <a:off x="1400" y="2216"/>
                <a:ext cx="30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s-CO"/>
                  <a:t>…</a:t>
                </a:r>
              </a:p>
            </p:txBody>
          </p:sp>
          <p:sp>
            <p:nvSpPr>
              <p:cNvPr id="9231" name="Text Box 15"/>
              <p:cNvSpPr txBox="1">
                <a:spLocks noChangeArrowheads="1"/>
              </p:cNvSpPr>
              <p:nvPr/>
            </p:nvSpPr>
            <p:spPr bwMode="auto">
              <a:xfrm>
                <a:off x="1608" y="2280"/>
                <a:ext cx="244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s-CO"/>
                  <a:t>B</a:t>
                </a:r>
              </a:p>
            </p:txBody>
          </p:sp>
          <p:sp>
            <p:nvSpPr>
              <p:cNvPr id="9232" name="Line 16"/>
              <p:cNvSpPr>
                <a:spLocks noChangeShapeType="1"/>
              </p:cNvSpPr>
              <p:nvPr/>
            </p:nvSpPr>
            <p:spPr bwMode="auto">
              <a:xfrm>
                <a:off x="1053" y="2425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</p:grpSp>
        <p:grpSp>
          <p:nvGrpSpPr>
            <p:cNvPr id="9234" name="Group 18"/>
            <p:cNvGrpSpPr>
              <a:grpSpLocks/>
            </p:cNvGrpSpPr>
            <p:nvPr/>
          </p:nvGrpSpPr>
          <p:grpSpPr bwMode="auto">
            <a:xfrm>
              <a:off x="3514" y="1680"/>
              <a:ext cx="1046" cy="353"/>
              <a:chOff x="806" y="2216"/>
              <a:chExt cx="1046" cy="353"/>
            </a:xfrm>
          </p:grpSpPr>
          <p:sp>
            <p:nvSpPr>
              <p:cNvPr id="9235" name="Text Box 19"/>
              <p:cNvSpPr txBox="1">
                <a:spLocks noChangeArrowheads="1"/>
              </p:cNvSpPr>
              <p:nvPr/>
            </p:nvSpPr>
            <p:spPr bwMode="auto">
              <a:xfrm>
                <a:off x="806" y="2281"/>
                <a:ext cx="244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s-CO"/>
                  <a:t>A</a:t>
                </a:r>
              </a:p>
            </p:txBody>
          </p:sp>
          <p:sp>
            <p:nvSpPr>
              <p:cNvPr id="9236" name="Text Box 20"/>
              <p:cNvSpPr txBox="1">
                <a:spLocks noChangeArrowheads="1"/>
              </p:cNvSpPr>
              <p:nvPr/>
            </p:nvSpPr>
            <p:spPr bwMode="auto">
              <a:xfrm>
                <a:off x="1248" y="2280"/>
                <a:ext cx="255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s-CO"/>
                  <a:t>H</a:t>
                </a:r>
              </a:p>
            </p:txBody>
          </p:sp>
          <p:sp>
            <p:nvSpPr>
              <p:cNvPr id="9237" name="Text Box 21"/>
              <p:cNvSpPr txBox="1">
                <a:spLocks noChangeArrowheads="1"/>
              </p:cNvSpPr>
              <p:nvPr/>
            </p:nvSpPr>
            <p:spPr bwMode="auto">
              <a:xfrm>
                <a:off x="1400" y="2216"/>
                <a:ext cx="30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s-CO"/>
                  <a:t>…</a:t>
                </a:r>
              </a:p>
            </p:txBody>
          </p:sp>
          <p:sp>
            <p:nvSpPr>
              <p:cNvPr id="9238" name="Text Box 22"/>
              <p:cNvSpPr txBox="1">
                <a:spLocks noChangeArrowheads="1"/>
              </p:cNvSpPr>
              <p:nvPr/>
            </p:nvSpPr>
            <p:spPr bwMode="auto">
              <a:xfrm>
                <a:off x="1608" y="2280"/>
                <a:ext cx="244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s-CO"/>
                  <a:t>A</a:t>
                </a:r>
              </a:p>
            </p:txBody>
          </p:sp>
          <p:sp>
            <p:nvSpPr>
              <p:cNvPr id="9239" name="Line 23"/>
              <p:cNvSpPr>
                <a:spLocks noChangeShapeType="1"/>
              </p:cNvSpPr>
              <p:nvPr/>
            </p:nvSpPr>
            <p:spPr bwMode="auto">
              <a:xfrm>
                <a:off x="1053" y="2425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</p:grpSp>
        <p:sp>
          <p:nvSpPr>
            <p:cNvPr id="9240" name="Text Box 24"/>
            <p:cNvSpPr txBox="1">
              <a:spLocks noChangeArrowheads="1"/>
            </p:cNvSpPr>
            <p:nvPr/>
          </p:nvSpPr>
          <p:spPr bwMode="auto">
            <a:xfrm>
              <a:off x="2769" y="1712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s-CO"/>
                <a:t>o</a:t>
              </a:r>
            </a:p>
          </p:txBody>
        </p:sp>
      </p:grpSp>
      <p:sp>
        <p:nvSpPr>
          <p:cNvPr id="9241" name="Text Box 25"/>
          <p:cNvSpPr txBox="1">
            <a:spLocks noChangeArrowheads="1"/>
          </p:cNvSpPr>
          <p:nvPr/>
        </p:nvSpPr>
        <p:spPr bwMode="auto">
          <a:xfrm>
            <a:off x="3176588" y="3048000"/>
            <a:ext cx="280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s-CO"/>
              <a:t>A y B son N, O, o F</a:t>
            </a:r>
          </a:p>
        </p:txBody>
      </p:sp>
      <p:pic>
        <p:nvPicPr>
          <p:cNvPr id="9244" name="Picture 28" descr="C:\Chang Powerpoint\Figures\CNG7CH11\f11_06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0" t="33000" r="9000" b="16499"/>
          <a:stretch>
            <a:fillRect/>
          </a:stretch>
        </p:blipFill>
        <p:spPr bwMode="auto">
          <a:xfrm>
            <a:off x="1239838" y="3657600"/>
            <a:ext cx="6664325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51" name="Group 35"/>
          <p:cNvGrpSpPr>
            <a:grpSpLocks/>
          </p:cNvGrpSpPr>
          <p:nvPr/>
        </p:nvGrpSpPr>
        <p:grpSpPr bwMode="auto">
          <a:xfrm>
            <a:off x="2120900" y="4419600"/>
            <a:ext cx="4864100" cy="1803400"/>
            <a:chOff x="1336" y="2784"/>
            <a:chExt cx="3064" cy="1136"/>
          </a:xfrm>
        </p:grpSpPr>
        <p:sp>
          <p:nvSpPr>
            <p:cNvPr id="9245" name="Oval 29"/>
            <p:cNvSpPr>
              <a:spLocks noChangeArrowheads="1"/>
            </p:cNvSpPr>
            <p:nvPr/>
          </p:nvSpPr>
          <p:spPr bwMode="auto">
            <a:xfrm>
              <a:off x="1344" y="2784"/>
              <a:ext cx="144" cy="19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9246" name="Oval 30"/>
            <p:cNvSpPr>
              <a:spLocks noChangeArrowheads="1"/>
            </p:cNvSpPr>
            <p:nvPr/>
          </p:nvSpPr>
          <p:spPr bwMode="auto">
            <a:xfrm>
              <a:off x="1336" y="3728"/>
              <a:ext cx="144" cy="19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9247" name="Oval 31"/>
            <p:cNvSpPr>
              <a:spLocks noChangeArrowheads="1"/>
            </p:cNvSpPr>
            <p:nvPr/>
          </p:nvSpPr>
          <p:spPr bwMode="auto">
            <a:xfrm>
              <a:off x="2792" y="2784"/>
              <a:ext cx="144" cy="19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9248" name="Oval 32"/>
            <p:cNvSpPr>
              <a:spLocks noChangeArrowheads="1"/>
            </p:cNvSpPr>
            <p:nvPr/>
          </p:nvSpPr>
          <p:spPr bwMode="auto">
            <a:xfrm>
              <a:off x="2784" y="3720"/>
              <a:ext cx="144" cy="19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9249" name="Oval 33"/>
            <p:cNvSpPr>
              <a:spLocks noChangeArrowheads="1"/>
            </p:cNvSpPr>
            <p:nvPr/>
          </p:nvSpPr>
          <p:spPr bwMode="auto">
            <a:xfrm>
              <a:off x="4256" y="3720"/>
              <a:ext cx="144" cy="19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9250" name="Oval 34"/>
            <p:cNvSpPr>
              <a:spLocks noChangeArrowheads="1"/>
            </p:cNvSpPr>
            <p:nvPr/>
          </p:nvSpPr>
          <p:spPr bwMode="auto">
            <a:xfrm>
              <a:off x="4248" y="2784"/>
              <a:ext cx="144" cy="19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O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 autoUpdateAnimBg="0"/>
      <p:bldP spid="9241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s://upload.wikimedia.org/wikipedia/commons/thumb/c/c6/3D_model_hydrogen_bonds_in_water.svg/220px-3D_model_hydrogen_bonds_in_water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54151"/>
            <a:ext cx="2906745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4" name="Picture 4" descr="http://www.chem.ucla.edu/~harding/IGOC/H/hydrogen_bond_acceptor0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854151"/>
            <a:ext cx="4448572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6" name="Picture 6" descr="https://chem.libretexts.org/@api/deki/files/50661/nh3h2ohf.GIF?revision=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60648"/>
            <a:ext cx="6203613" cy="234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251520" y="2704464"/>
            <a:ext cx="8664099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s-CO" sz="2000" b="0" i="0" dirty="0" smtClean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Los puentes de hidrógeno poseen una longitud de enlace característica, entre 2,5 Å y 4 Å que depende de la geometría y de la distribución electrónica de lo grupos moleculares implicados</a:t>
            </a:r>
            <a:endParaRPr lang="es-CO" sz="2000" b="0" i="0" dirty="0"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7201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631268" y="457200"/>
            <a:ext cx="782590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s-ES" altLang="es-CO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¿Por qué el enlace de hidrógeno se considera una interacción “especial” dipolo-dipolo? </a:t>
            </a:r>
            <a:endParaRPr lang="en-US" altLang="es-CO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11270" name="Picture 6" descr="C:\Chang Powerpoint\Figures\CNG7CH11\f11_07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00"/>
          <a:stretch>
            <a:fillRect/>
          </a:stretch>
        </p:blipFill>
        <p:spPr bwMode="auto">
          <a:xfrm>
            <a:off x="508000" y="2011363"/>
            <a:ext cx="8128000" cy="454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77" name="Group 13"/>
          <p:cNvGrpSpPr>
            <a:grpSpLocks/>
          </p:cNvGrpSpPr>
          <p:nvPr/>
        </p:nvGrpSpPr>
        <p:grpSpPr bwMode="auto">
          <a:xfrm>
            <a:off x="4002088" y="2438400"/>
            <a:ext cx="4510087" cy="1752600"/>
            <a:chOff x="2521" y="1536"/>
            <a:chExt cx="2841" cy="1104"/>
          </a:xfrm>
        </p:grpSpPr>
        <p:sp>
          <p:nvSpPr>
            <p:cNvPr id="11271" name="Line 7"/>
            <p:cNvSpPr>
              <a:spLocks noChangeShapeType="1"/>
            </p:cNvSpPr>
            <p:nvPr/>
          </p:nvSpPr>
          <p:spPr bwMode="auto">
            <a:xfrm flipH="1">
              <a:off x="2784" y="2016"/>
              <a:ext cx="1536" cy="62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CO"/>
            </a:p>
          </p:txBody>
        </p:sp>
        <p:sp>
          <p:nvSpPr>
            <p:cNvPr id="11272" name="Text Box 8"/>
            <p:cNvSpPr txBox="1">
              <a:spLocks noChangeArrowheads="1"/>
            </p:cNvSpPr>
            <p:nvPr/>
          </p:nvSpPr>
          <p:spPr bwMode="auto">
            <a:xfrm>
              <a:off x="2521" y="1536"/>
              <a:ext cx="2841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s-ES" altLang="es-CO">
                  <a:solidFill>
                    <a:srgbClr val="FF0000"/>
                  </a:solidFill>
                  <a:cs typeface="Arial" panose="020B0604020202020204" pitchFamily="34" charset="0"/>
                </a:rPr>
                <a:t>Masa molar decreciente </a:t>
              </a:r>
              <a:endParaRPr lang="es-ES" altLang="es-CO">
                <a:solidFill>
                  <a:srgbClr val="FF0000"/>
                </a:solidFill>
                <a:cs typeface="Times New Roman" panose="02020603050405020304" pitchFamily="18" charset="0"/>
              </a:endParaRPr>
            </a:p>
            <a:p>
              <a:r>
                <a:rPr lang="es-MX" altLang="es-CO">
                  <a:solidFill>
                    <a:srgbClr val="FF0000"/>
                  </a:solidFill>
                  <a:cs typeface="Times New Roman" panose="02020603050405020304" pitchFamily="18" charset="0"/>
                </a:rPr>
                <a:t>P</a:t>
              </a:r>
              <a:r>
                <a:rPr lang="es-ES" altLang="es-CO">
                  <a:solidFill>
                    <a:srgbClr val="FF0000"/>
                  </a:solidFill>
                  <a:cs typeface="Times New Roman" panose="02020603050405020304" pitchFamily="18" charset="0"/>
                </a:rPr>
                <a:t>unto de ebullición decreciente </a:t>
              </a:r>
              <a:endParaRPr lang="en-US" altLang="es-CO">
                <a:solidFill>
                  <a:srgbClr val="FF0000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11276" name="Group 12"/>
          <p:cNvGrpSpPr>
            <a:grpSpLocks/>
          </p:cNvGrpSpPr>
          <p:nvPr/>
        </p:nvGrpSpPr>
        <p:grpSpPr bwMode="auto">
          <a:xfrm>
            <a:off x="2362200" y="1905000"/>
            <a:ext cx="762000" cy="2438400"/>
            <a:chOff x="1488" y="1200"/>
            <a:chExt cx="480" cy="1536"/>
          </a:xfrm>
        </p:grpSpPr>
        <p:sp>
          <p:nvSpPr>
            <p:cNvPr id="11273" name="Oval 9"/>
            <p:cNvSpPr>
              <a:spLocks noChangeArrowheads="1"/>
            </p:cNvSpPr>
            <p:nvPr/>
          </p:nvSpPr>
          <p:spPr bwMode="auto">
            <a:xfrm>
              <a:off x="1488" y="1200"/>
              <a:ext cx="432" cy="38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1274" name="Oval 10"/>
            <p:cNvSpPr>
              <a:spLocks noChangeArrowheads="1"/>
            </p:cNvSpPr>
            <p:nvPr/>
          </p:nvSpPr>
          <p:spPr bwMode="auto">
            <a:xfrm>
              <a:off x="1536" y="1824"/>
              <a:ext cx="432" cy="38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1275" name="Oval 11"/>
            <p:cNvSpPr>
              <a:spLocks noChangeArrowheads="1"/>
            </p:cNvSpPr>
            <p:nvPr/>
          </p:nvSpPr>
          <p:spPr bwMode="auto">
            <a:xfrm>
              <a:off x="1536" y="2352"/>
              <a:ext cx="432" cy="38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O"/>
            </a:p>
          </p:txBody>
        </p:sp>
      </p:grp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8389938" y="6384925"/>
            <a:ext cx="677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s-CO" sz="2000"/>
              <a:t>11.2</a:t>
            </a:r>
          </a:p>
        </p:txBody>
      </p:sp>
      <p:sp>
        <p:nvSpPr>
          <p:cNvPr id="11278" name="Rectangle 14"/>
          <p:cNvSpPr>
            <a:spLocks noChangeArrowheads="1"/>
          </p:cNvSpPr>
          <p:nvPr/>
        </p:nvSpPr>
        <p:spPr bwMode="auto">
          <a:xfrm rot="-5371478">
            <a:off x="242887" y="4192588"/>
            <a:ext cx="1465263" cy="274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CO" sz="1200" u="sng"/>
              <a:t>Punto de ebullición</a:t>
            </a:r>
          </a:p>
        </p:txBody>
      </p:sp>
      <p:sp>
        <p:nvSpPr>
          <p:cNvPr id="11279" name="Rectangle 15"/>
          <p:cNvSpPr>
            <a:spLocks noChangeArrowheads="1"/>
          </p:cNvSpPr>
          <p:nvPr/>
        </p:nvSpPr>
        <p:spPr bwMode="auto">
          <a:xfrm>
            <a:off x="2209800" y="2667000"/>
            <a:ext cx="987425" cy="27463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s-CO" sz="1200" u="sng"/>
              <a:t>Grupo 6A</a:t>
            </a:r>
          </a:p>
        </p:txBody>
      </p:sp>
      <p:sp>
        <p:nvSpPr>
          <p:cNvPr id="11280" name="Rectangle 16"/>
          <p:cNvSpPr>
            <a:spLocks noChangeArrowheads="1"/>
          </p:cNvSpPr>
          <p:nvPr/>
        </p:nvSpPr>
        <p:spPr bwMode="auto">
          <a:xfrm>
            <a:off x="2286000" y="3505200"/>
            <a:ext cx="990600" cy="27463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s-CO" sz="1200" u="sng"/>
              <a:t>Grupo 7A</a:t>
            </a:r>
          </a:p>
        </p:txBody>
      </p:sp>
      <p:sp>
        <p:nvSpPr>
          <p:cNvPr id="11281" name="Rectangle 17"/>
          <p:cNvSpPr>
            <a:spLocks noChangeArrowheads="1"/>
          </p:cNvSpPr>
          <p:nvPr/>
        </p:nvSpPr>
        <p:spPr bwMode="auto">
          <a:xfrm>
            <a:off x="2514600" y="4343400"/>
            <a:ext cx="835025" cy="27463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CO" sz="1200" u="sng"/>
              <a:t>Grupo 5A</a:t>
            </a:r>
          </a:p>
        </p:txBody>
      </p:sp>
      <p:sp>
        <p:nvSpPr>
          <p:cNvPr id="11282" name="Rectangle 18"/>
          <p:cNvSpPr>
            <a:spLocks noChangeArrowheads="1"/>
          </p:cNvSpPr>
          <p:nvPr/>
        </p:nvSpPr>
        <p:spPr bwMode="auto">
          <a:xfrm>
            <a:off x="2593975" y="5105400"/>
            <a:ext cx="835025" cy="27463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CO" sz="1200" u="sng"/>
              <a:t>Grupo 4A</a:t>
            </a:r>
          </a:p>
        </p:txBody>
      </p:sp>
      <p:sp>
        <p:nvSpPr>
          <p:cNvPr id="11283" name="Rectangle 19"/>
          <p:cNvSpPr>
            <a:spLocks noChangeArrowheads="1"/>
          </p:cNvSpPr>
          <p:nvPr/>
        </p:nvSpPr>
        <p:spPr bwMode="auto">
          <a:xfrm>
            <a:off x="4191000" y="6278563"/>
            <a:ext cx="706438" cy="27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CO" sz="1200" u="sng"/>
              <a:t>Periodo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24"/>
          <a:stretch/>
        </p:blipFill>
        <p:spPr bwMode="auto">
          <a:xfrm>
            <a:off x="0" y="764704"/>
            <a:ext cx="9144000" cy="577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654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Chang Powerpoint\Figures\CNG7CH11\f11_13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5" t="21001" r="17999"/>
          <a:stretch>
            <a:fillRect/>
          </a:stretch>
        </p:blipFill>
        <p:spPr bwMode="auto">
          <a:xfrm>
            <a:off x="4403725" y="2819400"/>
            <a:ext cx="474027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 descr="C:\Chang Powerpoint\Figures\CNG7CH11\f11_12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"/>
          <a:stretch>
            <a:fillRect/>
          </a:stretch>
        </p:blipFill>
        <p:spPr bwMode="auto">
          <a:xfrm>
            <a:off x="50800" y="25400"/>
            <a:ext cx="4724400" cy="343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6" name="Group 6"/>
          <p:cNvGrpSpPr>
            <a:grpSpLocks/>
          </p:cNvGrpSpPr>
          <p:nvPr/>
        </p:nvGrpSpPr>
        <p:grpSpPr bwMode="auto">
          <a:xfrm>
            <a:off x="4849813" y="1539875"/>
            <a:ext cx="2576512" cy="1673225"/>
            <a:chOff x="3055" y="970"/>
            <a:chExt cx="1623" cy="1054"/>
          </a:xfrm>
        </p:grpSpPr>
        <p:sp>
          <p:nvSpPr>
            <p:cNvPr id="15364" name="Line 4"/>
            <p:cNvSpPr>
              <a:spLocks noChangeShapeType="1"/>
            </p:cNvSpPr>
            <p:nvPr/>
          </p:nvSpPr>
          <p:spPr bwMode="auto">
            <a:xfrm>
              <a:off x="3856" y="1448"/>
              <a:ext cx="0" cy="57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CO"/>
            </a:p>
          </p:txBody>
        </p:sp>
        <p:sp>
          <p:nvSpPr>
            <p:cNvPr id="15365" name="Text Box 5"/>
            <p:cNvSpPr txBox="1">
              <a:spLocks noChangeArrowheads="1"/>
            </p:cNvSpPr>
            <p:nvPr/>
          </p:nvSpPr>
          <p:spPr bwMode="auto">
            <a:xfrm>
              <a:off x="3055" y="970"/>
              <a:ext cx="1623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s-CO">
                  <a:solidFill>
                    <a:srgbClr val="FF0000"/>
                  </a:solidFill>
                </a:rPr>
                <a:t>Máxima densidad</a:t>
              </a:r>
            </a:p>
            <a:p>
              <a:pPr algn="ctr"/>
              <a:r>
                <a:rPr lang="en-US" altLang="es-CO">
                  <a:solidFill>
                    <a:srgbClr val="FF0000"/>
                  </a:solidFill>
                </a:rPr>
                <a:t>4</a:t>
              </a:r>
              <a:r>
                <a:rPr lang="en-US" altLang="es-CO" baseline="30000">
                  <a:solidFill>
                    <a:srgbClr val="FF0000"/>
                  </a:solidFill>
                </a:rPr>
                <a:t>0</a:t>
              </a:r>
              <a:r>
                <a:rPr lang="en-US" altLang="es-CO">
                  <a:solidFill>
                    <a:srgbClr val="FF0000"/>
                  </a:solidFill>
                </a:rPr>
                <a:t>C</a:t>
              </a:r>
            </a:p>
          </p:txBody>
        </p:sp>
      </p:grpSp>
      <p:grpSp>
        <p:nvGrpSpPr>
          <p:cNvPr id="15375" name="Group 15"/>
          <p:cNvGrpSpPr>
            <a:grpSpLocks/>
          </p:cNvGrpSpPr>
          <p:nvPr/>
        </p:nvGrpSpPr>
        <p:grpSpPr bwMode="auto">
          <a:xfrm>
            <a:off x="-114300" y="3733800"/>
            <a:ext cx="5187950" cy="3048000"/>
            <a:chOff x="-72" y="2352"/>
            <a:chExt cx="3268" cy="1920"/>
          </a:xfrm>
        </p:grpSpPr>
        <p:pic>
          <p:nvPicPr>
            <p:cNvPr id="15367" name="Picture 7" descr="C:\Chang Powerpoint\Figures\CNG7CH11\CHA56019.JP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" y="2640"/>
              <a:ext cx="1562" cy="1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68" name="Text Box 8"/>
            <p:cNvSpPr txBox="1">
              <a:spLocks noChangeArrowheads="1"/>
            </p:cNvSpPr>
            <p:nvPr/>
          </p:nvSpPr>
          <p:spPr bwMode="auto">
            <a:xfrm>
              <a:off x="-72" y="2352"/>
              <a:ext cx="326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s-CO"/>
                <a:t>El hielo es menos denso que el agua</a:t>
              </a:r>
            </a:p>
          </p:txBody>
        </p:sp>
      </p:grp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5657850" y="2401888"/>
            <a:ext cx="2730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s-CO"/>
              <a:t>Densidad del agua</a:t>
            </a:r>
          </a:p>
        </p:txBody>
      </p:sp>
      <p:sp>
        <p:nvSpPr>
          <p:cNvPr id="15373" name="Text Box 13"/>
          <p:cNvSpPr txBox="1">
            <a:spLocks noChangeArrowheads="1"/>
          </p:cNvSpPr>
          <p:nvPr/>
        </p:nvSpPr>
        <p:spPr bwMode="auto">
          <a:xfrm>
            <a:off x="8389938" y="6477000"/>
            <a:ext cx="677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s-CO" sz="2000"/>
              <a:t>11.3</a:t>
            </a:r>
          </a:p>
        </p:txBody>
      </p:sp>
      <p:sp>
        <p:nvSpPr>
          <p:cNvPr id="15374" name="Text Box 14"/>
          <p:cNvSpPr txBox="1">
            <a:spLocks noChangeArrowheads="1"/>
          </p:cNvSpPr>
          <p:nvPr/>
        </p:nvSpPr>
        <p:spPr bwMode="auto">
          <a:xfrm>
            <a:off x="4953000" y="228600"/>
            <a:ext cx="4191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s-CO"/>
              <a:t>El agua es una sustancia única</a:t>
            </a:r>
          </a:p>
        </p:txBody>
      </p:sp>
      <p:sp>
        <p:nvSpPr>
          <p:cNvPr id="15376" name="Rectangle 16"/>
          <p:cNvSpPr>
            <a:spLocks noChangeArrowheads="1"/>
          </p:cNvSpPr>
          <p:nvPr/>
        </p:nvSpPr>
        <p:spPr bwMode="auto">
          <a:xfrm>
            <a:off x="6248400" y="6477000"/>
            <a:ext cx="1054100" cy="274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CO" sz="1200" u="sng"/>
              <a:t>Temperatura</a:t>
            </a:r>
          </a:p>
        </p:txBody>
      </p:sp>
      <p:sp>
        <p:nvSpPr>
          <p:cNvPr id="15377" name="Rectangle 17"/>
          <p:cNvSpPr>
            <a:spLocks noChangeArrowheads="1"/>
          </p:cNvSpPr>
          <p:nvPr/>
        </p:nvSpPr>
        <p:spPr bwMode="auto">
          <a:xfrm rot="-5348331">
            <a:off x="4010025" y="4706938"/>
            <a:ext cx="1306513" cy="27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CO" sz="1200" u="sng"/>
              <a:t>Densidad (g/mL)</a:t>
            </a:r>
          </a:p>
        </p:txBody>
      </p:sp>
      <p:sp>
        <p:nvSpPr>
          <p:cNvPr id="15378" name="Rectangle 18"/>
          <p:cNvSpPr>
            <a:spLocks noChangeArrowheads="1"/>
          </p:cNvSpPr>
          <p:nvPr/>
        </p:nvSpPr>
        <p:spPr bwMode="auto">
          <a:xfrm>
            <a:off x="0" y="1003300"/>
            <a:ext cx="1524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s-CO" sz="1600"/>
              <a:t>Estructura </a:t>
            </a:r>
          </a:p>
          <a:p>
            <a:r>
              <a:rPr lang="en-US" altLang="es-CO" sz="1600"/>
              <a:t>tridimensional </a:t>
            </a:r>
          </a:p>
          <a:p>
            <a:r>
              <a:rPr lang="en-US" altLang="es-CO" sz="1600"/>
              <a:t>del hielo</a:t>
            </a:r>
          </a:p>
        </p:txBody>
      </p:sp>
    </p:spTree>
    <p:extLst>
      <p:ext uri="{BB962C8B-B14F-4D97-AF65-F5344CB8AC3E}">
        <p14:creationId xmlns:p14="http://schemas.microsoft.com/office/powerpoint/2010/main" val="121567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s://www.ibchem.com/IB16/Section00-bonding/img/dimeris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96829"/>
            <a:ext cx="4016221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2" name="Picture 4" descr="http://pediaa.com/wp-content/uploads/2017/02/Difference-Between-Intermolecular-and-Intramolecular-Hydrogen-Bonding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761656"/>
            <a:ext cx="3096344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0" y="4365104"/>
            <a:ext cx="57241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000" dirty="0"/>
              <a:t>Los puentes de hidrógeno aparecen en el ADN, el agua y las proteínas, por ejemplo. </a:t>
            </a:r>
            <a:endParaRPr lang="es-CO" sz="2000" dirty="0" smtClean="0"/>
          </a:p>
          <a:p>
            <a:pPr algn="just"/>
            <a:r>
              <a:rPr lang="es-CO" sz="2000" dirty="0" smtClean="0"/>
              <a:t>El </a:t>
            </a:r>
            <a:r>
              <a:rPr lang="es-CO" sz="2000" dirty="0"/>
              <a:t>punto de ebullición del agua, la menor densidad del hielo respecto al agua líquida y la consistencia de la glicerina están vinculados a la presencia de puentes de hidrógeno en las moléculas.</a:t>
            </a:r>
          </a:p>
        </p:txBody>
      </p:sp>
      <p:sp>
        <p:nvSpPr>
          <p:cNvPr id="4" name="Rectángulo 3"/>
          <p:cNvSpPr/>
          <p:nvPr/>
        </p:nvSpPr>
        <p:spPr>
          <a:xfrm>
            <a:off x="4427984" y="586029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CO" sz="2000" dirty="0" smtClean="0"/>
              <a:t>Los dímeros moleculares se forman habitualmente por la reacción entre dos compuestos idénticos.</a:t>
            </a:r>
          </a:p>
          <a:p>
            <a:pPr algn="just"/>
            <a:r>
              <a:rPr lang="es-CO" sz="2000" dirty="0" smtClean="0"/>
              <a:t>El ácido acético forma un dímero en fase gaseosa, los monómeros están unidos por puentes de hidrógeno. </a:t>
            </a:r>
            <a:endParaRPr lang="es-CO" sz="2000" dirty="0"/>
          </a:p>
        </p:txBody>
      </p:sp>
    </p:spTree>
    <p:extLst>
      <p:ext uri="{BB962C8B-B14F-4D97-AF65-F5344CB8AC3E}">
        <p14:creationId xmlns:p14="http://schemas.microsoft.com/office/powerpoint/2010/main" val="13688950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s://www.chemicool.com/images/dna-h-bondi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04664"/>
            <a:ext cx="5746378" cy="229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0" name="Picture 2" descr="https://www.chemicool.com/images/dna-hydrogen-bondi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19239"/>
            <a:ext cx="3810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https://biochemianzunited.files.wordpress.com/2014/03/291329795011373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71104"/>
            <a:ext cx="4644008" cy="355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8364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79512" y="0"/>
            <a:ext cx="8352928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2000" b="1" dirty="0" smtClean="0">
                <a:latin typeface="Book Antiqua" panose="02040602050305030304" pitchFamily="18" charset="0"/>
              </a:rPr>
              <a:t>En resumen: </a:t>
            </a:r>
            <a:endParaRPr lang="es-CO" sz="2000" b="1" dirty="0">
              <a:latin typeface="Book Antiqua" panose="02040602050305030304" pitchFamily="18" charset="0"/>
            </a:endParaRPr>
          </a:p>
          <a:p>
            <a:pPr algn="just"/>
            <a:r>
              <a:rPr lang="es-CO" sz="2000" dirty="0">
                <a:latin typeface="Book Antiqua" panose="02040602050305030304" pitchFamily="18" charset="0"/>
              </a:rPr>
              <a:t>• </a:t>
            </a:r>
            <a:r>
              <a:rPr lang="es-CO" sz="2000" i="1" dirty="0">
                <a:latin typeface="Book Antiqua" panose="02040602050305030304" pitchFamily="18" charset="0"/>
              </a:rPr>
              <a:t>Las fuerzas de dispersión (de London) existen en todos los tipos de moléculas. </a:t>
            </a:r>
            <a:r>
              <a:rPr lang="es-CO" sz="2000" dirty="0" smtClean="0">
                <a:latin typeface="Book Antiqua" panose="02040602050305030304" pitchFamily="18" charset="0"/>
              </a:rPr>
              <a:t>Implican desplazamientos </a:t>
            </a:r>
            <a:r>
              <a:rPr lang="es-CO" sz="2000" dirty="0">
                <a:latin typeface="Book Antiqua" panose="02040602050305030304" pitchFamily="18" charset="0"/>
              </a:rPr>
              <a:t>de todos los electrones en las moléculas y aumentan al </a:t>
            </a:r>
            <a:r>
              <a:rPr lang="es-CO" sz="2000" dirty="0" smtClean="0">
                <a:latin typeface="Book Antiqua" panose="02040602050305030304" pitchFamily="18" charset="0"/>
              </a:rPr>
              <a:t>aumentar la </a:t>
            </a:r>
            <a:r>
              <a:rPr lang="es-CO" sz="2000" dirty="0">
                <a:latin typeface="Book Antiqua" panose="02040602050305030304" pitchFamily="18" charset="0"/>
              </a:rPr>
              <a:t>masa molecular. También dependen de la forma de la molécula</a:t>
            </a:r>
            <a:r>
              <a:rPr lang="es-CO" sz="2000" dirty="0" smtClean="0">
                <a:latin typeface="Book Antiqua" panose="02040602050305030304" pitchFamily="18" charset="0"/>
              </a:rPr>
              <a:t>.</a:t>
            </a:r>
          </a:p>
          <a:p>
            <a:pPr algn="just"/>
            <a:endParaRPr lang="es-CO" sz="2000" dirty="0">
              <a:latin typeface="Book Antiqua" panose="02040602050305030304" pitchFamily="18" charset="0"/>
            </a:endParaRPr>
          </a:p>
          <a:p>
            <a:pPr algn="just"/>
            <a:r>
              <a:rPr lang="es-CO" sz="2000" dirty="0">
                <a:latin typeface="Book Antiqua" panose="02040602050305030304" pitchFamily="18" charset="0"/>
              </a:rPr>
              <a:t>• </a:t>
            </a:r>
            <a:r>
              <a:rPr lang="es-CO" sz="2000" i="1" dirty="0">
                <a:latin typeface="Book Antiqua" panose="02040602050305030304" pitchFamily="18" charset="0"/>
              </a:rPr>
              <a:t>Las fuerzas asociadas con los dipolos permanentes </a:t>
            </a:r>
            <a:r>
              <a:rPr lang="es-CO" sz="2000" dirty="0">
                <a:latin typeface="Book Antiqua" panose="02040602050305030304" pitchFamily="18" charset="0"/>
              </a:rPr>
              <a:t>implican desplazamientos de los </a:t>
            </a:r>
            <a:r>
              <a:rPr lang="es-CO" sz="2000" dirty="0" smtClean="0">
                <a:latin typeface="Book Antiqua" panose="02040602050305030304" pitchFamily="18" charset="0"/>
              </a:rPr>
              <a:t>pares de </a:t>
            </a:r>
            <a:r>
              <a:rPr lang="es-CO" sz="2000" dirty="0">
                <a:latin typeface="Book Antiqua" panose="02040602050305030304" pitchFamily="18" charset="0"/>
              </a:rPr>
              <a:t>electrones de los enlaces en lugar de desplazamientos globales en las moléculas</a:t>
            </a:r>
            <a:r>
              <a:rPr lang="es-CO" sz="2000" dirty="0" smtClean="0">
                <a:latin typeface="Book Antiqua" panose="02040602050305030304" pitchFamily="18" charset="0"/>
              </a:rPr>
              <a:t>.</a:t>
            </a:r>
          </a:p>
          <a:p>
            <a:pPr algn="just"/>
            <a:endParaRPr lang="es-CO" sz="2000" dirty="0">
              <a:latin typeface="Book Antiqua" panose="02040602050305030304" pitchFamily="18" charset="0"/>
            </a:endParaRPr>
          </a:p>
          <a:p>
            <a:pPr algn="just"/>
            <a:r>
              <a:rPr lang="es-CO" sz="2000" dirty="0">
                <a:latin typeface="Book Antiqua" panose="02040602050305030304" pitchFamily="18" charset="0"/>
              </a:rPr>
              <a:t>Solo se encuentran en sustancias con momentos dipolares resultantes, en</a:t>
            </a:r>
          </a:p>
          <a:p>
            <a:pPr algn="just"/>
            <a:r>
              <a:rPr lang="es-CO" sz="2000" dirty="0">
                <a:latin typeface="Book Antiqua" panose="02040602050305030304" pitchFamily="18" charset="0"/>
              </a:rPr>
              <a:t>moléculas polares. Su efecto se </a:t>
            </a:r>
            <a:r>
              <a:rPr lang="es-CO" sz="2000" i="1" dirty="0">
                <a:latin typeface="Book Antiqua" panose="02040602050305030304" pitchFamily="18" charset="0"/>
              </a:rPr>
              <a:t>añade </a:t>
            </a:r>
            <a:r>
              <a:rPr lang="es-CO" sz="2000" dirty="0">
                <a:latin typeface="Book Antiqua" panose="02040602050305030304" pitchFamily="18" charset="0"/>
              </a:rPr>
              <a:t>al de las fuerzas de dispersión, también presentes</a:t>
            </a:r>
            <a:r>
              <a:rPr lang="es-CO" sz="2000" dirty="0" smtClean="0">
                <a:latin typeface="Book Antiqua" panose="02040602050305030304" pitchFamily="18" charset="0"/>
              </a:rPr>
              <a:t>.</a:t>
            </a:r>
          </a:p>
          <a:p>
            <a:pPr algn="just"/>
            <a:endParaRPr lang="es-CO" sz="2000" dirty="0">
              <a:latin typeface="Book Antiqua" panose="02040602050305030304" pitchFamily="18" charset="0"/>
            </a:endParaRPr>
          </a:p>
          <a:p>
            <a:pPr algn="just"/>
            <a:r>
              <a:rPr lang="es-CO" sz="2000" dirty="0">
                <a:latin typeface="Book Antiqua" panose="02040602050305030304" pitchFamily="18" charset="0"/>
              </a:rPr>
              <a:t>• </a:t>
            </a:r>
            <a:r>
              <a:rPr lang="es-CO" sz="2000" i="1" dirty="0">
                <a:latin typeface="Book Antiqua" panose="02040602050305030304" pitchFamily="18" charset="0"/>
              </a:rPr>
              <a:t>Cuando se comparan sustancias de masas moleculares semejantes, </a:t>
            </a:r>
            <a:r>
              <a:rPr lang="es-CO" sz="2000" dirty="0">
                <a:latin typeface="Book Antiqua" panose="02040602050305030304" pitchFamily="18" charset="0"/>
              </a:rPr>
              <a:t>las fuerzas entre </a:t>
            </a:r>
            <a:r>
              <a:rPr lang="es-CO" sz="2000" dirty="0" smtClean="0">
                <a:latin typeface="Book Antiqua" panose="02040602050305030304" pitchFamily="18" charset="0"/>
              </a:rPr>
              <a:t>dipolos pueden </a:t>
            </a:r>
            <a:r>
              <a:rPr lang="es-CO" sz="2000" dirty="0">
                <a:latin typeface="Book Antiqua" panose="02040602050305030304" pitchFamily="18" charset="0"/>
              </a:rPr>
              <a:t>producir diferencias importantes en propiedades como el punto </a:t>
            </a:r>
            <a:r>
              <a:rPr lang="es-CO" sz="2000" dirty="0" smtClean="0">
                <a:latin typeface="Book Antiqua" panose="02040602050305030304" pitchFamily="18" charset="0"/>
              </a:rPr>
              <a:t>de fusión</a:t>
            </a:r>
            <a:r>
              <a:rPr lang="es-CO" sz="2000" dirty="0">
                <a:latin typeface="Book Antiqua" panose="02040602050305030304" pitchFamily="18" charset="0"/>
              </a:rPr>
              <a:t>, punto de ebullición y entalpia de vaporización</a:t>
            </a:r>
            <a:r>
              <a:rPr lang="es-CO" sz="2000" dirty="0" smtClean="0">
                <a:latin typeface="Book Antiqua" panose="02040602050305030304" pitchFamily="18" charset="0"/>
              </a:rPr>
              <a:t>.</a:t>
            </a:r>
          </a:p>
          <a:p>
            <a:pPr algn="just"/>
            <a:endParaRPr lang="es-CO" sz="2000" dirty="0">
              <a:latin typeface="Book Antiqua" panose="02040602050305030304" pitchFamily="18" charset="0"/>
            </a:endParaRPr>
          </a:p>
          <a:p>
            <a:pPr algn="just"/>
            <a:r>
              <a:rPr lang="es-CO" sz="2000" dirty="0">
                <a:latin typeface="Book Antiqua" panose="02040602050305030304" pitchFamily="18" charset="0"/>
              </a:rPr>
              <a:t>• </a:t>
            </a:r>
            <a:r>
              <a:rPr lang="es-CO" sz="2000" i="1" dirty="0">
                <a:latin typeface="Book Antiqua" panose="02040602050305030304" pitchFamily="18" charset="0"/>
              </a:rPr>
              <a:t>Cuando se comparan sustancias de masas moleculares muy diferentes</a:t>
            </a:r>
            <a:r>
              <a:rPr lang="es-CO" sz="2000" dirty="0">
                <a:latin typeface="Book Antiqua" panose="02040602050305030304" pitchFamily="18" charset="0"/>
              </a:rPr>
              <a:t>, las fuerzas </a:t>
            </a:r>
            <a:r>
              <a:rPr lang="es-CO" sz="2000" dirty="0" smtClean="0">
                <a:latin typeface="Book Antiqua" panose="02040602050305030304" pitchFamily="18" charset="0"/>
              </a:rPr>
              <a:t>de dispersión </a:t>
            </a:r>
            <a:r>
              <a:rPr lang="es-CO" sz="2000" dirty="0">
                <a:latin typeface="Book Antiqua" panose="02040602050305030304" pitchFamily="18" charset="0"/>
              </a:rPr>
              <a:t>normalmente son más importantes que las fuerzas dipolares.</a:t>
            </a:r>
            <a:endParaRPr lang="es-CO" sz="2000" dirty="0"/>
          </a:p>
        </p:txBody>
      </p:sp>
    </p:spTree>
    <p:extLst>
      <p:ext uri="{BB962C8B-B14F-4D97-AF65-F5344CB8AC3E}">
        <p14:creationId xmlns:p14="http://schemas.microsoft.com/office/powerpoint/2010/main" val="34053151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2123760" y="141288"/>
            <a:ext cx="495680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s-CO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Propiedades de los líquidos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152400" y="914400"/>
            <a:ext cx="8534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s-CO" b="1" i="1" dirty="0" err="1"/>
              <a:t>Tensión</a:t>
            </a:r>
            <a:r>
              <a:rPr lang="en-US" altLang="es-CO" b="1" i="1" dirty="0"/>
              <a:t> superficial</a:t>
            </a:r>
            <a:r>
              <a:rPr lang="en-US" altLang="es-CO" dirty="0"/>
              <a:t> </a:t>
            </a:r>
            <a:r>
              <a:rPr lang="es-ES" altLang="es-CO" i="1" dirty="0">
                <a:cs typeface="Times New Roman" panose="02020603050405020304" pitchFamily="18" charset="0"/>
              </a:rPr>
              <a:t>es la cantidad de energía necesaria para estirar o aumentar la superficie de un líquido por unidad de área</a:t>
            </a:r>
            <a:r>
              <a:rPr lang="es-ES" altLang="es-CO" b="1" i="1" dirty="0"/>
              <a:t> </a:t>
            </a:r>
            <a:endParaRPr lang="en-US" altLang="es-CO" b="1" i="1" dirty="0"/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1219200" y="2579688"/>
            <a:ext cx="222567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MX" altLang="es-CO">
                <a:cs typeface="Times New Roman" panose="02020603050405020304" pitchFamily="18" charset="0"/>
              </a:rPr>
              <a:t>F</a:t>
            </a:r>
            <a:r>
              <a:rPr lang="es-ES" altLang="es-CO">
                <a:cs typeface="Times New Roman" panose="02020603050405020304" pitchFamily="18" charset="0"/>
              </a:rPr>
              <a:t>uerza intermolecular grande </a:t>
            </a:r>
            <a:endParaRPr lang="en-US" altLang="es-CO">
              <a:cs typeface="Times New Roman" panose="02020603050405020304" pitchFamily="18" charset="0"/>
            </a:endParaRP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1447800" y="4375150"/>
            <a:ext cx="176847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MX" altLang="es-CO">
                <a:cs typeface="Times New Roman" panose="02020603050405020304" pitchFamily="18" charset="0"/>
              </a:rPr>
              <a:t>Alta </a:t>
            </a:r>
            <a:r>
              <a:rPr lang="es-ES" altLang="es-CO">
                <a:cs typeface="Times New Roman" panose="02020603050405020304" pitchFamily="18" charset="0"/>
              </a:rPr>
              <a:t>tensión </a:t>
            </a:r>
            <a:r>
              <a:rPr lang="es-MX" altLang="es-CO">
                <a:cs typeface="Times New Roman" panose="02020603050405020304" pitchFamily="18" charset="0"/>
              </a:rPr>
              <a:t>superficial</a:t>
            </a:r>
            <a:r>
              <a:rPr lang="es-ES" altLang="es-CO">
                <a:cs typeface="Times New Roman" panose="02020603050405020304" pitchFamily="18" charset="0"/>
              </a:rPr>
              <a:t> </a:t>
            </a:r>
            <a:endParaRPr lang="en-US" altLang="es-CO">
              <a:cs typeface="Times New Roman" panose="02020603050405020304" pitchFamily="18" charset="0"/>
            </a:endParaRPr>
          </a:p>
        </p:txBody>
      </p:sp>
      <p:pic>
        <p:nvPicPr>
          <p:cNvPr id="12296" name="Picture 8" descr="C:\Chang Powerpoint\Figures\CNG7CH11\f11_08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0" t="17999" r="30376"/>
          <a:stretch>
            <a:fillRect/>
          </a:stretch>
        </p:blipFill>
        <p:spPr bwMode="auto">
          <a:xfrm>
            <a:off x="4918075" y="1841500"/>
            <a:ext cx="338137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autoUpdateAnimBg="0"/>
      <p:bldP spid="12293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s://hernanleon1002.files.wordpress.com/2014/10/tension-superfici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1"/>
            <a:ext cx="8784976" cy="671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603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2267744" y="144344"/>
            <a:ext cx="45207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s-CO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Fuerzas</a:t>
            </a:r>
            <a:r>
              <a:rPr lang="en-US" altLang="es-CO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s-CO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intermoleculares</a:t>
            </a:r>
            <a:endParaRPr lang="en-US" altLang="es-CO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467544" y="811461"/>
            <a:ext cx="838646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s-CO" sz="2200" b="1" i="1" dirty="0" err="1"/>
              <a:t>Fuerzas</a:t>
            </a:r>
            <a:r>
              <a:rPr lang="en-US" altLang="es-CO" sz="2200" b="1" i="1" dirty="0"/>
              <a:t> </a:t>
            </a:r>
            <a:r>
              <a:rPr lang="en-US" altLang="es-CO" sz="2200" b="1" i="1" dirty="0" err="1"/>
              <a:t>intermoleculares</a:t>
            </a:r>
            <a:r>
              <a:rPr lang="en-US" altLang="es-CO" sz="2200" dirty="0"/>
              <a:t> son </a:t>
            </a:r>
            <a:r>
              <a:rPr lang="en-US" altLang="es-CO" sz="2200" dirty="0" err="1"/>
              <a:t>fuerzas</a:t>
            </a:r>
            <a:r>
              <a:rPr lang="en-US" altLang="es-CO" sz="2200" dirty="0"/>
              <a:t> de </a:t>
            </a:r>
            <a:r>
              <a:rPr lang="en-US" altLang="es-CO" sz="2200" dirty="0" err="1"/>
              <a:t>atracción</a:t>
            </a:r>
            <a:r>
              <a:rPr lang="en-US" altLang="es-CO" sz="2200" dirty="0"/>
              <a:t> </a:t>
            </a:r>
            <a:r>
              <a:rPr lang="en-US" altLang="es-CO" sz="2200" b="1" dirty="0"/>
              <a:t>entre </a:t>
            </a:r>
            <a:r>
              <a:rPr lang="en-US" altLang="es-CO" sz="2200" dirty="0"/>
              <a:t>las </a:t>
            </a:r>
            <a:r>
              <a:rPr lang="en-US" altLang="es-CO" sz="2200" dirty="0" err="1"/>
              <a:t>moléculas</a:t>
            </a:r>
            <a:r>
              <a:rPr lang="en-US" altLang="es-CO" sz="2200" dirty="0"/>
              <a:t>.</a:t>
            </a:r>
            <a:endParaRPr lang="en-US" altLang="es-CO" sz="2200" b="1" i="1" dirty="0"/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467544" y="1447800"/>
            <a:ext cx="8386464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s-CO" sz="2200" b="1" i="1" dirty="0" err="1"/>
              <a:t>Fuerzas</a:t>
            </a:r>
            <a:r>
              <a:rPr lang="en-US" altLang="es-CO" sz="2200" b="1" i="1" dirty="0"/>
              <a:t> </a:t>
            </a:r>
            <a:r>
              <a:rPr lang="en-US" altLang="es-CO" sz="2200" b="1" i="1" dirty="0" err="1"/>
              <a:t>intramoleculares</a:t>
            </a:r>
            <a:r>
              <a:rPr lang="en-US" altLang="es-CO" sz="2200" dirty="0"/>
              <a:t> </a:t>
            </a:r>
            <a:r>
              <a:rPr lang="en-US" altLang="es-CO" sz="2200" dirty="0" err="1"/>
              <a:t>mantienen</a:t>
            </a:r>
            <a:r>
              <a:rPr lang="en-US" altLang="es-CO" sz="2200" dirty="0"/>
              <a:t> </a:t>
            </a:r>
            <a:r>
              <a:rPr lang="en-US" altLang="es-CO" sz="2200" dirty="0" err="1"/>
              <a:t>juntos</a:t>
            </a:r>
            <a:r>
              <a:rPr lang="en-US" altLang="es-CO" sz="2200" dirty="0"/>
              <a:t> a </a:t>
            </a:r>
            <a:r>
              <a:rPr lang="en-US" altLang="es-CO" sz="2200" dirty="0" err="1"/>
              <a:t>los</a:t>
            </a:r>
            <a:r>
              <a:rPr lang="en-US" altLang="es-CO" sz="2200" dirty="0"/>
              <a:t> </a:t>
            </a:r>
            <a:r>
              <a:rPr lang="en-US" altLang="es-CO" sz="2200" dirty="0" err="1"/>
              <a:t>átomos</a:t>
            </a:r>
            <a:r>
              <a:rPr lang="en-US" altLang="es-CO" sz="2200" dirty="0"/>
              <a:t> </a:t>
            </a:r>
            <a:r>
              <a:rPr lang="en-US" altLang="es-CO" sz="2200" dirty="0" err="1"/>
              <a:t>en</a:t>
            </a:r>
            <a:r>
              <a:rPr lang="en-US" altLang="es-CO" sz="2200" dirty="0"/>
              <a:t> </a:t>
            </a:r>
            <a:r>
              <a:rPr lang="en-US" altLang="es-CO" sz="2200" dirty="0" err="1"/>
              <a:t>una</a:t>
            </a:r>
            <a:r>
              <a:rPr lang="en-US" altLang="es-CO" sz="2200" dirty="0"/>
              <a:t> </a:t>
            </a:r>
            <a:r>
              <a:rPr lang="en-US" altLang="es-CO" sz="2200" dirty="0" err="1"/>
              <a:t>molécula</a:t>
            </a:r>
            <a:r>
              <a:rPr lang="en-US" altLang="es-CO" dirty="0"/>
              <a:t>.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626383" y="2248019"/>
            <a:ext cx="85344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s-CO" i="1" dirty="0" smtClean="0">
                <a:latin typeface="Arial" panose="020B0604020202020204" pitchFamily="34" charset="0"/>
              </a:rPr>
              <a:t>Intermolecular </a:t>
            </a:r>
            <a:r>
              <a:rPr lang="en-US" altLang="es-CO" i="1" dirty="0">
                <a:latin typeface="Arial" panose="020B0604020202020204" pitchFamily="34" charset="0"/>
              </a:rPr>
              <a:t>contra intramolecular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s-CO" dirty="0">
                <a:latin typeface="Arial" panose="020B0604020202020204" pitchFamily="34" charset="0"/>
              </a:rPr>
              <a:t>41 kJ para </a:t>
            </a:r>
            <a:r>
              <a:rPr lang="en-US" altLang="es-CO" dirty="0" err="1">
                <a:latin typeface="Arial" panose="020B0604020202020204" pitchFamily="34" charset="0"/>
              </a:rPr>
              <a:t>evaporar</a:t>
            </a:r>
            <a:r>
              <a:rPr lang="en-US" altLang="es-CO" dirty="0">
                <a:latin typeface="Arial" panose="020B0604020202020204" pitchFamily="34" charset="0"/>
              </a:rPr>
              <a:t> 1 </a:t>
            </a:r>
            <a:r>
              <a:rPr lang="en-US" altLang="es-CO" dirty="0" err="1">
                <a:latin typeface="Arial" panose="020B0604020202020204" pitchFamily="34" charset="0"/>
              </a:rPr>
              <a:t>mol</a:t>
            </a:r>
            <a:r>
              <a:rPr lang="en-US" altLang="es-CO" dirty="0">
                <a:latin typeface="Arial" panose="020B0604020202020204" pitchFamily="34" charset="0"/>
              </a:rPr>
              <a:t> de </a:t>
            </a:r>
            <a:r>
              <a:rPr lang="en-US" altLang="es-CO" dirty="0" err="1">
                <a:latin typeface="Arial" panose="020B0604020202020204" pitchFamily="34" charset="0"/>
              </a:rPr>
              <a:t>agua</a:t>
            </a:r>
            <a:r>
              <a:rPr lang="en-US" altLang="es-CO" dirty="0">
                <a:latin typeface="Arial" panose="020B0604020202020204" pitchFamily="34" charset="0"/>
              </a:rPr>
              <a:t> (</a:t>
            </a:r>
            <a:r>
              <a:rPr lang="en-US" altLang="es-CO" b="1" dirty="0">
                <a:latin typeface="Arial" panose="020B0604020202020204" pitchFamily="34" charset="0"/>
              </a:rPr>
              <a:t>inter</a:t>
            </a:r>
            <a:r>
              <a:rPr lang="en-US" altLang="es-CO" dirty="0">
                <a:latin typeface="Arial" panose="020B0604020202020204" pitchFamily="34" charset="0"/>
              </a:rPr>
              <a:t>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s-CO" dirty="0">
                <a:latin typeface="Arial" panose="020B0604020202020204" pitchFamily="34" charset="0"/>
              </a:rPr>
              <a:t>930 kJ para romper </a:t>
            </a:r>
            <a:r>
              <a:rPr lang="en-US" altLang="es-CO" dirty="0" err="1">
                <a:latin typeface="Arial" panose="020B0604020202020204" pitchFamily="34" charset="0"/>
              </a:rPr>
              <a:t>todos</a:t>
            </a:r>
            <a:r>
              <a:rPr lang="en-US" altLang="es-CO" dirty="0">
                <a:latin typeface="Arial" panose="020B0604020202020204" pitchFamily="34" charset="0"/>
              </a:rPr>
              <a:t> </a:t>
            </a:r>
            <a:r>
              <a:rPr lang="en-US" altLang="es-CO" dirty="0" err="1">
                <a:latin typeface="Arial" panose="020B0604020202020204" pitchFamily="34" charset="0"/>
              </a:rPr>
              <a:t>los</a:t>
            </a:r>
            <a:r>
              <a:rPr lang="en-US" altLang="es-CO" dirty="0">
                <a:latin typeface="Arial" panose="020B0604020202020204" pitchFamily="34" charset="0"/>
              </a:rPr>
              <a:t> enlaces O-H </a:t>
            </a:r>
            <a:r>
              <a:rPr lang="en-US" altLang="es-CO" dirty="0" err="1">
                <a:latin typeface="Arial" panose="020B0604020202020204" pitchFamily="34" charset="0"/>
              </a:rPr>
              <a:t>en</a:t>
            </a:r>
            <a:r>
              <a:rPr lang="en-US" altLang="es-CO" dirty="0">
                <a:latin typeface="Arial" panose="020B0604020202020204" pitchFamily="34" charset="0"/>
              </a:rPr>
              <a:t> 1 </a:t>
            </a:r>
            <a:r>
              <a:rPr lang="en-US" altLang="es-CO" dirty="0" err="1">
                <a:latin typeface="Arial" panose="020B0604020202020204" pitchFamily="34" charset="0"/>
              </a:rPr>
              <a:t>mol</a:t>
            </a:r>
            <a:r>
              <a:rPr lang="en-US" altLang="es-CO" dirty="0">
                <a:latin typeface="Arial" panose="020B0604020202020204" pitchFamily="34" charset="0"/>
              </a:rPr>
              <a:t> de </a:t>
            </a:r>
            <a:r>
              <a:rPr lang="en-US" altLang="es-CO" dirty="0" err="1">
                <a:latin typeface="Arial" panose="020B0604020202020204" pitchFamily="34" charset="0"/>
              </a:rPr>
              <a:t>agua</a:t>
            </a:r>
            <a:r>
              <a:rPr lang="en-US" altLang="es-CO" dirty="0">
                <a:latin typeface="Arial" panose="020B0604020202020204" pitchFamily="34" charset="0"/>
              </a:rPr>
              <a:t> (</a:t>
            </a:r>
            <a:r>
              <a:rPr lang="en-US" altLang="es-CO" b="1" dirty="0">
                <a:latin typeface="Arial" panose="020B0604020202020204" pitchFamily="34" charset="0"/>
              </a:rPr>
              <a:t>intra</a:t>
            </a:r>
            <a:r>
              <a:rPr lang="en-US" altLang="es-CO" dirty="0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179512" y="4702424"/>
            <a:ext cx="3744416" cy="193899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eaLnBrk="0" hangingPunct="0"/>
            <a:r>
              <a:rPr lang="en-US" altLang="es-CO" dirty="0" err="1"/>
              <a:t>Por</a:t>
            </a:r>
            <a:r>
              <a:rPr lang="en-US" altLang="es-CO" dirty="0"/>
              <a:t>  lo general, las </a:t>
            </a:r>
            <a:r>
              <a:rPr lang="en-US" altLang="es-CO" dirty="0" err="1"/>
              <a:t>fuerzas</a:t>
            </a:r>
            <a:r>
              <a:rPr lang="en-US" altLang="es-CO" dirty="0"/>
              <a:t> </a:t>
            </a:r>
            <a:r>
              <a:rPr lang="en-US" altLang="es-CO" dirty="0" err="1"/>
              <a:t>i</a:t>
            </a:r>
            <a:r>
              <a:rPr lang="en-US" altLang="es-CO" b="1" dirty="0" err="1"/>
              <a:t>nter</a:t>
            </a:r>
            <a:r>
              <a:rPr lang="en-US" altLang="es-CO" dirty="0" err="1"/>
              <a:t>moleculares</a:t>
            </a:r>
            <a:r>
              <a:rPr lang="en-US" altLang="es-CO" dirty="0"/>
              <a:t> son mucho </a:t>
            </a:r>
            <a:r>
              <a:rPr lang="en-US" altLang="es-CO" dirty="0" err="1"/>
              <a:t>más</a:t>
            </a:r>
            <a:r>
              <a:rPr lang="en-US" altLang="es-CO" dirty="0"/>
              <a:t> </a:t>
            </a:r>
            <a:r>
              <a:rPr lang="en-US" altLang="es-CO" dirty="0" err="1"/>
              <a:t>débiles</a:t>
            </a:r>
            <a:r>
              <a:rPr lang="en-US" altLang="es-CO" dirty="0"/>
              <a:t> que las </a:t>
            </a:r>
            <a:r>
              <a:rPr lang="en-US" altLang="es-CO" dirty="0" err="1"/>
              <a:t>fuerzas</a:t>
            </a:r>
            <a:r>
              <a:rPr lang="en-US" altLang="es-CO" dirty="0"/>
              <a:t> </a:t>
            </a:r>
            <a:r>
              <a:rPr lang="en-US" altLang="es-CO" b="1" dirty="0" err="1"/>
              <a:t>intra</a:t>
            </a:r>
            <a:r>
              <a:rPr lang="en-US" altLang="es-CO" dirty="0" err="1"/>
              <a:t>moleculares</a:t>
            </a:r>
            <a:r>
              <a:rPr lang="en-US" altLang="es-CO" dirty="0"/>
              <a:t>.</a:t>
            </a:r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4032543" y="4095551"/>
            <a:ext cx="5029200" cy="283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CO" u="sng" dirty="0">
                <a:latin typeface="Arial" panose="020B0604020202020204" pitchFamily="34" charset="0"/>
                <a:cs typeface="Times New Roman" panose="02020603050405020304" pitchFamily="18" charset="0"/>
              </a:rPr>
              <a:t>“Medida” de fuerza </a:t>
            </a:r>
            <a:r>
              <a:rPr lang="es-MX" altLang="es-CO" u="sng" dirty="0">
                <a:latin typeface="Arial" panose="020B0604020202020204" pitchFamily="34" charset="0"/>
                <a:cs typeface="Times New Roman" panose="02020603050405020304" pitchFamily="18" charset="0"/>
              </a:rPr>
              <a:t>i</a:t>
            </a:r>
            <a:r>
              <a:rPr lang="es-ES" altLang="es-CO" u="sng" dirty="0" err="1">
                <a:latin typeface="Arial" panose="020B0604020202020204" pitchFamily="34" charset="0"/>
                <a:cs typeface="Times New Roman" panose="02020603050405020304" pitchFamily="18" charset="0"/>
              </a:rPr>
              <a:t>ntermolecular</a:t>
            </a:r>
            <a:r>
              <a:rPr lang="es-ES" altLang="es-CO" u="sng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altLang="es-CO" dirty="0">
              <a:latin typeface="Arial" panose="020B0604020202020204" pitchFamily="34" charset="0"/>
            </a:endParaRP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s-ES" altLang="es-CO" dirty="0">
                <a:latin typeface="Arial" panose="020B0604020202020204" pitchFamily="34" charset="0"/>
                <a:cs typeface="Times New Roman" panose="02020603050405020304" pitchFamily="18" charset="0"/>
              </a:rPr>
              <a:t>punto de ebullición </a:t>
            </a:r>
            <a:endParaRPr lang="en-US" altLang="es-CO" dirty="0">
              <a:latin typeface="Arial" panose="020B0604020202020204" pitchFamily="34" charset="0"/>
            </a:endParaRP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s-CO" dirty="0" err="1">
                <a:latin typeface="Arial" panose="020B0604020202020204" pitchFamily="34" charset="0"/>
                <a:cs typeface="Times New Roman" panose="02020603050405020304" pitchFamily="18" charset="0"/>
              </a:rPr>
              <a:t>punto</a:t>
            </a:r>
            <a:r>
              <a:rPr lang="en-US" altLang="es-CO" dirty="0">
                <a:latin typeface="Arial" panose="020B0604020202020204" pitchFamily="34" charset="0"/>
                <a:cs typeface="Times New Roman" panose="02020603050405020304" pitchFamily="18" charset="0"/>
              </a:rPr>
              <a:t> de </a:t>
            </a:r>
            <a:r>
              <a:rPr lang="en-US" altLang="es-CO" dirty="0" err="1">
                <a:latin typeface="Arial" panose="020B0604020202020204" pitchFamily="34" charset="0"/>
                <a:cs typeface="Times New Roman" panose="02020603050405020304" pitchFamily="18" charset="0"/>
              </a:rPr>
              <a:t>fundición</a:t>
            </a:r>
            <a:r>
              <a:rPr lang="en-US" altLang="es-CO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altLang="es-CO" dirty="0">
              <a:latin typeface="Arial" panose="020B0604020202020204" pitchFamily="34" charset="0"/>
            </a:endParaRP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s-CO" dirty="0" err="1">
                <a:latin typeface="Symbol" panose="05050102010706020507" pitchFamily="18" charset="2"/>
              </a:rPr>
              <a:t>D</a:t>
            </a:r>
            <a:r>
              <a:rPr lang="en-US" altLang="es-CO" dirty="0" err="1">
                <a:latin typeface="Arial" panose="020B0604020202020204" pitchFamily="34" charset="0"/>
              </a:rPr>
              <a:t>H</a:t>
            </a:r>
            <a:r>
              <a:rPr lang="en-US" altLang="es-CO" baseline="-25000" dirty="0" err="1">
                <a:latin typeface="Arial" panose="020B0604020202020204" pitchFamily="34" charset="0"/>
              </a:rPr>
              <a:t>vap</a:t>
            </a:r>
            <a:endParaRPr lang="en-US" altLang="es-CO" dirty="0">
              <a:latin typeface="Arial" panose="020B0604020202020204" pitchFamily="34" charset="0"/>
            </a:endParaRP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s-CO" dirty="0" err="1">
                <a:latin typeface="Symbol" panose="05050102010706020507" pitchFamily="18" charset="2"/>
              </a:rPr>
              <a:t>D</a:t>
            </a:r>
            <a:r>
              <a:rPr lang="en-US" altLang="es-CO" dirty="0" err="1">
                <a:latin typeface="Arial" panose="020B0604020202020204" pitchFamily="34" charset="0"/>
              </a:rPr>
              <a:t>H</a:t>
            </a:r>
            <a:r>
              <a:rPr lang="en-US" altLang="es-CO" baseline="-25000" dirty="0" err="1">
                <a:latin typeface="Arial" panose="020B0604020202020204" pitchFamily="34" charset="0"/>
              </a:rPr>
              <a:t>fus</a:t>
            </a:r>
            <a:endParaRPr lang="en-US" altLang="es-CO" baseline="-25000" dirty="0">
              <a:latin typeface="Arial" panose="020B0604020202020204" pitchFamily="34" charset="0"/>
            </a:endParaRP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s-CO" dirty="0" err="1">
                <a:latin typeface="Symbol" panose="05050102010706020507" pitchFamily="18" charset="2"/>
              </a:rPr>
              <a:t>D</a:t>
            </a:r>
            <a:r>
              <a:rPr lang="en-US" altLang="es-CO" dirty="0" err="1">
                <a:latin typeface="Arial" panose="020B0604020202020204" pitchFamily="34" charset="0"/>
              </a:rPr>
              <a:t>H</a:t>
            </a:r>
            <a:r>
              <a:rPr lang="en-US" altLang="es-CO" baseline="-25000" dirty="0" err="1">
                <a:latin typeface="Arial" panose="020B0604020202020204" pitchFamily="34" charset="0"/>
              </a:rPr>
              <a:t>sub</a:t>
            </a:r>
            <a:endParaRPr lang="en-US" altLang="es-CO" baseline="-250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1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utoUpdateAnimBg="0"/>
      <p:bldP spid="4101" grpId="0" autoUpdateAnimBg="0"/>
      <p:bldP spid="4102" grpId="0" build="p" autoUpdateAnimBg="0"/>
      <p:bldP spid="4108" grpId="0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2111060" y="141288"/>
            <a:ext cx="495680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s-CO" sz="2800" b="1"/>
              <a:t>Propiedades de los líquidos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152400" y="914400"/>
            <a:ext cx="8991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s-CO" b="1" i="1"/>
              <a:t>Cohesión</a:t>
            </a:r>
            <a:r>
              <a:rPr lang="en-US" altLang="es-CO"/>
              <a:t> es una atracción intermolecular entre moléculas semejantes</a:t>
            </a:r>
            <a:endParaRPr lang="en-US" altLang="es-CO" b="1" i="1"/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152400" y="1600200"/>
            <a:ext cx="899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s-CO" b="1" i="1"/>
              <a:t>Adhesión</a:t>
            </a:r>
            <a:r>
              <a:rPr lang="en-US" altLang="es-CO"/>
              <a:t> es una atracción entre moléculas distintas</a:t>
            </a:r>
            <a:endParaRPr lang="en-US" altLang="es-CO" b="1" i="1"/>
          </a:p>
        </p:txBody>
      </p:sp>
      <p:pic>
        <p:nvPicPr>
          <p:cNvPr id="13321" name="Picture 9" descr="C:\Chang Powerpoint\Figures\CNG7CH11\f11_10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" t="14999" r="5624" b="7500"/>
          <a:stretch>
            <a:fillRect/>
          </a:stretch>
        </p:blipFill>
        <p:spPr bwMode="auto">
          <a:xfrm>
            <a:off x="1295400" y="2413000"/>
            <a:ext cx="65532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24" name="Group 12"/>
          <p:cNvGrpSpPr>
            <a:grpSpLocks/>
          </p:cNvGrpSpPr>
          <p:nvPr/>
        </p:nvGrpSpPr>
        <p:grpSpPr bwMode="auto">
          <a:xfrm>
            <a:off x="2209800" y="2578100"/>
            <a:ext cx="1457325" cy="1003300"/>
            <a:chOff x="1392" y="1624"/>
            <a:chExt cx="918" cy="632"/>
          </a:xfrm>
        </p:grpSpPr>
        <p:sp>
          <p:nvSpPr>
            <p:cNvPr id="13322" name="Oval 10"/>
            <p:cNvSpPr>
              <a:spLocks noChangeArrowheads="1"/>
            </p:cNvSpPr>
            <p:nvPr/>
          </p:nvSpPr>
          <p:spPr bwMode="auto">
            <a:xfrm>
              <a:off x="1632" y="1968"/>
              <a:ext cx="432" cy="28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3323" name="Text Box 11"/>
            <p:cNvSpPr txBox="1">
              <a:spLocks noChangeArrowheads="1"/>
            </p:cNvSpPr>
            <p:nvPr/>
          </p:nvSpPr>
          <p:spPr bwMode="auto">
            <a:xfrm>
              <a:off x="1392" y="1624"/>
              <a:ext cx="91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s-CO">
                  <a:solidFill>
                    <a:srgbClr val="FF0000"/>
                  </a:solidFill>
                </a:rPr>
                <a:t>Adhesión</a:t>
              </a:r>
            </a:p>
          </p:txBody>
        </p:sp>
      </p:grpSp>
      <p:grpSp>
        <p:nvGrpSpPr>
          <p:cNvPr id="13325" name="Group 13"/>
          <p:cNvGrpSpPr>
            <a:grpSpLocks/>
          </p:cNvGrpSpPr>
          <p:nvPr/>
        </p:nvGrpSpPr>
        <p:grpSpPr bwMode="auto">
          <a:xfrm>
            <a:off x="5514975" y="4864100"/>
            <a:ext cx="1474788" cy="1003300"/>
            <a:chOff x="1392" y="1624"/>
            <a:chExt cx="929" cy="632"/>
          </a:xfrm>
        </p:grpSpPr>
        <p:sp>
          <p:nvSpPr>
            <p:cNvPr id="13326" name="Oval 14"/>
            <p:cNvSpPr>
              <a:spLocks noChangeArrowheads="1"/>
            </p:cNvSpPr>
            <p:nvPr/>
          </p:nvSpPr>
          <p:spPr bwMode="auto">
            <a:xfrm>
              <a:off x="1632" y="1968"/>
              <a:ext cx="432" cy="28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3327" name="Text Box 15"/>
            <p:cNvSpPr txBox="1">
              <a:spLocks noChangeArrowheads="1"/>
            </p:cNvSpPr>
            <p:nvPr/>
          </p:nvSpPr>
          <p:spPr bwMode="auto">
            <a:xfrm>
              <a:off x="1392" y="1624"/>
              <a:ext cx="92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s-CO">
                  <a:solidFill>
                    <a:srgbClr val="FF0000"/>
                  </a:solidFill>
                </a:rPr>
                <a:t>Cohesión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2111060" y="141288"/>
            <a:ext cx="495680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s-CO" sz="2800" b="1" dirty="0" err="1"/>
              <a:t>Propiedades</a:t>
            </a:r>
            <a:r>
              <a:rPr lang="en-US" altLang="es-CO" sz="2800" b="1" dirty="0"/>
              <a:t> de </a:t>
            </a:r>
            <a:r>
              <a:rPr lang="en-US" altLang="es-CO" sz="2800" b="1" dirty="0" err="1"/>
              <a:t>los</a:t>
            </a:r>
            <a:r>
              <a:rPr lang="en-US" altLang="es-CO" sz="2800" b="1" dirty="0"/>
              <a:t> </a:t>
            </a:r>
            <a:r>
              <a:rPr lang="en-US" altLang="es-CO" sz="2800" b="1" dirty="0" err="1"/>
              <a:t>líquidos</a:t>
            </a:r>
            <a:endParaRPr lang="en-US" altLang="es-CO" sz="2800" b="1" dirty="0"/>
          </a:p>
          <a:p>
            <a:pPr algn="ctr"/>
            <a:endParaRPr lang="en-US" altLang="es-CO" sz="2800" b="1" dirty="0"/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52400" y="914400"/>
            <a:ext cx="8991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s-CO" b="1" i="1"/>
              <a:t>Viscosidad</a:t>
            </a:r>
            <a:r>
              <a:rPr lang="en-US" altLang="es-CO"/>
              <a:t> es una medida de la resistencia de los líquidos a fluir</a:t>
            </a:r>
            <a:endParaRPr lang="en-US" altLang="es-CO" b="1" i="1"/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8389938" y="6384925"/>
            <a:ext cx="677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s-CO" sz="2000"/>
              <a:t>11.3</a:t>
            </a: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914400" y="2090738"/>
            <a:ext cx="222567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MX" altLang="es-CO">
                <a:cs typeface="Times New Roman" panose="02020603050405020304" pitchFamily="18" charset="0"/>
              </a:rPr>
              <a:t>F</a:t>
            </a:r>
            <a:r>
              <a:rPr lang="es-ES" altLang="es-CO">
                <a:cs typeface="Times New Roman" panose="02020603050405020304" pitchFamily="18" charset="0"/>
              </a:rPr>
              <a:t>uerza intermolecular fuerte </a:t>
            </a:r>
            <a:endParaRPr lang="en-US" altLang="es-CO">
              <a:cs typeface="Times New Roman" panose="02020603050405020304" pitchFamily="18" charset="0"/>
            </a:endParaRP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1143000" y="4114800"/>
            <a:ext cx="17684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MX" altLang="es-CO">
                <a:cs typeface="Times New Roman" panose="02020603050405020304" pitchFamily="18" charset="0"/>
              </a:rPr>
              <a:t>Alta viscosidad</a:t>
            </a:r>
            <a:endParaRPr lang="en-US" altLang="es-CO">
              <a:cs typeface="Times New Roman" panose="02020603050405020304" pitchFamily="18" charset="0"/>
            </a:endParaRPr>
          </a:p>
        </p:txBody>
      </p:sp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676400"/>
            <a:ext cx="4419600" cy="439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 autoUpdateAnimBg="0"/>
      <p:bldP spid="14344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827584" y="1268760"/>
            <a:ext cx="777686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dirty="0"/>
              <a:t>Es la cantidad de calor que absorbe una sustancia líquida para que se encuentre en equilibrio con su propio vapor a presión constante. </a:t>
            </a:r>
            <a:endParaRPr lang="es-CO" dirty="0" smtClean="0"/>
          </a:p>
          <a:p>
            <a:pPr algn="just"/>
            <a:endParaRPr lang="es-CO" dirty="0"/>
          </a:p>
          <a:p>
            <a:pPr algn="just"/>
            <a:r>
              <a:rPr lang="es-CO" dirty="0" smtClean="0"/>
              <a:t>La entalpía de evaporación aumenta cuando: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O" dirty="0" smtClean="0"/>
              <a:t>Aumenta la temperatura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O" dirty="0" smtClean="0"/>
              <a:t>Aumenta el área de superficie del líquido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O" dirty="0" smtClean="0"/>
              <a:t>Disminuye la tensión superficial.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CO" dirty="0"/>
          </a:p>
          <a:p>
            <a:pPr algn="just"/>
            <a:endParaRPr lang="es-CO" dirty="0" smtClean="0"/>
          </a:p>
          <a:p>
            <a:pPr algn="just"/>
            <a:r>
              <a:rPr lang="es-CO" dirty="0" smtClean="0"/>
              <a:t>Es un proceso endotérmico y para mantenerse constante, se debe vencer la pérdida de la energía cinética que tiene el líquido antes de pasar al estado de vapor.</a:t>
            </a:r>
            <a:endParaRPr lang="es-CO" dirty="0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728204" y="141288"/>
            <a:ext cx="572252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s-CO" sz="2800" b="1" dirty="0" err="1" smtClean="0"/>
              <a:t>Entalpía</a:t>
            </a:r>
            <a:r>
              <a:rPr lang="en-US" altLang="es-CO" sz="2800" b="1" dirty="0" smtClean="0"/>
              <a:t> de </a:t>
            </a:r>
            <a:r>
              <a:rPr lang="en-US" altLang="es-CO" sz="2800" b="1" dirty="0" err="1" smtClean="0"/>
              <a:t>vaporización</a:t>
            </a:r>
            <a:r>
              <a:rPr lang="en-US" altLang="es-CO" sz="2800" b="1" dirty="0" smtClean="0"/>
              <a:t>  </a:t>
            </a:r>
            <a:r>
              <a:rPr lang="el-GR" altLang="es-CO" sz="2800" b="1" dirty="0" smtClean="0"/>
              <a:t>Δ</a:t>
            </a:r>
            <a:r>
              <a:rPr lang="es-CO" altLang="es-CO" sz="2800" b="1" dirty="0" err="1" smtClean="0"/>
              <a:t>H</a:t>
            </a:r>
            <a:r>
              <a:rPr lang="es-CO" altLang="es-CO" sz="2800" b="1" baseline="-25000" dirty="0" err="1" smtClean="0"/>
              <a:t>vap</a:t>
            </a:r>
            <a:endParaRPr lang="en-US" altLang="es-CO" sz="2800" b="1" baseline="-25000" dirty="0"/>
          </a:p>
          <a:p>
            <a:pPr algn="ctr"/>
            <a:endParaRPr lang="en-US" altLang="es-CO" sz="2800" b="1" dirty="0"/>
          </a:p>
        </p:txBody>
      </p:sp>
    </p:spTree>
    <p:extLst>
      <p:ext uri="{BB962C8B-B14F-4D97-AF65-F5344CB8AC3E}">
        <p14:creationId xmlns:p14="http://schemas.microsoft.com/office/powerpoint/2010/main" val="10823449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31268" y="1124744"/>
            <a:ext cx="734481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dirty="0"/>
              <a:t>Es la presión a la que cada temperatura la fase condensada (líquido o sólido) y vapor se encuentran en equilibrio. </a:t>
            </a:r>
            <a:endParaRPr lang="es-CO" dirty="0" smtClean="0"/>
          </a:p>
          <a:p>
            <a:pPr algn="just"/>
            <a:r>
              <a:rPr lang="es-CO" dirty="0" smtClean="0"/>
              <a:t>Su </a:t>
            </a:r>
            <a:r>
              <a:rPr lang="es-CO" dirty="0"/>
              <a:t>valor es independiente de las cantidades de la fase condensada y la fase vapor presentes mientras existan </a:t>
            </a:r>
            <a:r>
              <a:rPr lang="es-CO" dirty="0" smtClean="0"/>
              <a:t>ambas.</a:t>
            </a:r>
          </a:p>
          <a:p>
            <a:pPr algn="just"/>
            <a:endParaRPr lang="es-CO" dirty="0"/>
          </a:p>
          <a:p>
            <a:pPr algn="just"/>
            <a:r>
              <a:rPr lang="es-CO" dirty="0" smtClean="0"/>
              <a:t>Líquidos volátiles: con presiones de vapor altas</a:t>
            </a:r>
          </a:p>
          <a:p>
            <a:pPr algn="just"/>
            <a:r>
              <a:rPr lang="es-CO" dirty="0" smtClean="0"/>
              <a:t>Líquidos no volátiles: con presiones bajas.</a:t>
            </a:r>
          </a:p>
          <a:p>
            <a:pPr algn="just"/>
            <a:endParaRPr lang="es-CO" dirty="0"/>
          </a:p>
          <a:p>
            <a:pPr algn="just"/>
            <a:endParaRPr lang="es-CO" dirty="0" smtClean="0"/>
          </a:p>
          <a:p>
            <a:pPr algn="just"/>
            <a:r>
              <a:rPr lang="es-CO" dirty="0" smtClean="0"/>
              <a:t>La presión de vapor es directamente proporcional a la temperatura.</a:t>
            </a:r>
          </a:p>
          <a:p>
            <a:pPr algn="just"/>
            <a:endParaRPr lang="es-CO" dirty="0"/>
          </a:p>
          <a:p>
            <a:pPr algn="just"/>
            <a:endParaRPr lang="es-CO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31268" y="457200"/>
            <a:ext cx="782590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s-ES" altLang="es-CO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Presión de vapor</a:t>
            </a:r>
            <a:endParaRPr lang="en-US" altLang="es-CO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7391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Chang Powerpoint\Figures\CNG7CH11\f11_33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" b="13499"/>
          <a:stretch>
            <a:fillRect/>
          </a:stretch>
        </p:blipFill>
        <p:spPr bwMode="auto">
          <a:xfrm>
            <a:off x="508000" y="76200"/>
            <a:ext cx="8128000" cy="508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846138" y="5273675"/>
            <a:ext cx="18478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s-CO"/>
              <a:t>Antes de la</a:t>
            </a:r>
          </a:p>
          <a:p>
            <a:pPr algn="ctr"/>
            <a:r>
              <a:rPr lang="en-US" altLang="es-CO"/>
              <a:t>evaporación</a:t>
            </a: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5257800" y="5270500"/>
            <a:ext cx="19494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s-CO"/>
              <a:t>En</a:t>
            </a:r>
          </a:p>
          <a:p>
            <a:pPr algn="ctr"/>
            <a:r>
              <a:rPr lang="en-US" altLang="es-CO"/>
              <a:t>equilibrio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8389938" y="6454775"/>
            <a:ext cx="677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s-CO" sz="2000"/>
              <a:t>11.8</a:t>
            </a:r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763588" y="304800"/>
            <a:ext cx="7558087" cy="1006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es-CO" sz="4000"/>
              <a:t>Aparatos para medir</a:t>
            </a:r>
          </a:p>
          <a:p>
            <a:pPr algn="ctr">
              <a:lnSpc>
                <a:spcPct val="30000"/>
              </a:lnSpc>
              <a:spcBef>
                <a:spcPct val="50000"/>
              </a:spcBef>
            </a:pPr>
            <a:r>
              <a:rPr lang="en-US" altLang="es-CO" sz="4000"/>
              <a:t>la presión de vapor de un líquido</a:t>
            </a:r>
            <a:endParaRPr lang="es-ES" altLang="es-CO" sz="4000"/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2819400" y="2286000"/>
            <a:ext cx="9144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s-CO" sz="2000"/>
              <a:t>Vacío</a:t>
            </a:r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1219200" y="2971800"/>
            <a:ext cx="1089025" cy="64135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s-CO" sz="2000"/>
              <a:t>Espacio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s-CO" sz="2000"/>
              <a:t>vacío</a:t>
            </a:r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1219200" y="4343400"/>
            <a:ext cx="1017588" cy="396875"/>
          </a:xfrm>
          <a:prstGeom prst="rect">
            <a:avLst/>
          </a:prstGeom>
          <a:solidFill>
            <a:srgbClr val="3399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s-CO" sz="2000"/>
              <a:t>Líquido</a:t>
            </a:r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5562600" y="4419600"/>
            <a:ext cx="1017588" cy="396875"/>
          </a:xfrm>
          <a:prstGeom prst="rect">
            <a:avLst/>
          </a:prstGeom>
          <a:solidFill>
            <a:srgbClr val="3399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s-CO" sz="2000"/>
              <a:t>Líquido</a:t>
            </a:r>
          </a:p>
        </p:txBody>
      </p:sp>
    </p:spTree>
    <p:extLst>
      <p:ext uri="{BB962C8B-B14F-4D97-AF65-F5344CB8AC3E}">
        <p14:creationId xmlns:p14="http://schemas.microsoft.com/office/powerpoint/2010/main" val="297135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autoUpdateAnimBg="0"/>
      <p:bldP spid="37892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203200" y="215900"/>
            <a:ext cx="87630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s-CO"/>
              <a:t>El </a:t>
            </a:r>
            <a:r>
              <a:rPr lang="en-US" altLang="es-CO" b="1" i="1"/>
              <a:t>presión de vapor de equilibrio</a:t>
            </a:r>
            <a:r>
              <a:rPr lang="en-US" altLang="es-CO"/>
              <a:t> </a:t>
            </a:r>
            <a:r>
              <a:rPr lang="es-ES" altLang="es-CO">
                <a:cs typeface="Times New Roman" panose="02020603050405020304" pitchFamily="18" charset="0"/>
              </a:rPr>
              <a:t>es la presión de vapor medida cuando hay un equilibrio dinámico entre la condensación y la evaporación. </a:t>
            </a:r>
            <a:endParaRPr lang="en-US" altLang="es-CO">
              <a:cs typeface="Times New Roman" panose="02020603050405020304" pitchFamily="18" charset="0"/>
            </a:endParaRPr>
          </a:p>
        </p:txBody>
      </p:sp>
      <p:grpSp>
        <p:nvGrpSpPr>
          <p:cNvPr id="35847" name="Group 7"/>
          <p:cNvGrpSpPr>
            <a:grpSpLocks/>
          </p:cNvGrpSpPr>
          <p:nvPr/>
        </p:nvGrpSpPr>
        <p:grpSpPr bwMode="auto">
          <a:xfrm>
            <a:off x="3136900" y="1625600"/>
            <a:ext cx="2868613" cy="457200"/>
            <a:chOff x="1142" y="1417"/>
            <a:chExt cx="1807" cy="288"/>
          </a:xfrm>
        </p:grpSpPr>
        <p:sp>
          <p:nvSpPr>
            <p:cNvPr id="35843" name="Text Box 3"/>
            <p:cNvSpPr txBox="1">
              <a:spLocks noChangeArrowheads="1"/>
            </p:cNvSpPr>
            <p:nvPr/>
          </p:nvSpPr>
          <p:spPr bwMode="auto">
            <a:xfrm>
              <a:off x="1142" y="1417"/>
              <a:ext cx="180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s-CO"/>
                <a:t>H</a:t>
              </a:r>
              <a:r>
                <a:rPr lang="en-US" altLang="es-CO" baseline="-25000"/>
                <a:t>2</a:t>
              </a:r>
              <a:r>
                <a:rPr lang="en-US" altLang="es-CO"/>
                <a:t>O </a:t>
              </a:r>
              <a:r>
                <a:rPr lang="en-US" altLang="es-CO" sz="2000"/>
                <a:t>(</a:t>
              </a:r>
              <a:r>
                <a:rPr lang="en-US" altLang="es-CO" sz="2000" i="1"/>
                <a:t>l</a:t>
              </a:r>
              <a:r>
                <a:rPr lang="en-US" altLang="es-CO" sz="2000"/>
                <a:t>)</a:t>
              </a:r>
              <a:r>
                <a:rPr lang="en-US" altLang="es-CO"/>
                <a:t>          H</a:t>
              </a:r>
              <a:r>
                <a:rPr lang="en-US" altLang="es-CO" baseline="-25000"/>
                <a:t>2</a:t>
              </a:r>
              <a:r>
                <a:rPr lang="en-US" altLang="es-CO"/>
                <a:t>O </a:t>
              </a:r>
              <a:r>
                <a:rPr lang="en-US" altLang="es-CO" sz="2000"/>
                <a:t>(</a:t>
              </a:r>
              <a:r>
                <a:rPr lang="en-US" altLang="es-CO" sz="2000" i="1"/>
                <a:t>g</a:t>
              </a:r>
              <a:r>
                <a:rPr lang="en-US" altLang="es-CO" sz="2000"/>
                <a:t>)</a:t>
              </a:r>
            </a:p>
          </p:txBody>
        </p:sp>
        <p:grpSp>
          <p:nvGrpSpPr>
            <p:cNvPr id="35846" name="Group 6"/>
            <p:cNvGrpSpPr>
              <a:grpSpLocks/>
            </p:cNvGrpSpPr>
            <p:nvPr/>
          </p:nvGrpSpPr>
          <p:grpSpPr bwMode="auto">
            <a:xfrm>
              <a:off x="1872" y="1520"/>
              <a:ext cx="312" cy="96"/>
              <a:chOff x="1848" y="1920"/>
              <a:chExt cx="312" cy="96"/>
            </a:xfrm>
          </p:grpSpPr>
          <p:sp>
            <p:nvSpPr>
              <p:cNvPr id="35844" name="Line 4"/>
              <p:cNvSpPr>
                <a:spLocks noChangeShapeType="1"/>
              </p:cNvSpPr>
              <p:nvPr/>
            </p:nvSpPr>
            <p:spPr bwMode="auto">
              <a:xfrm>
                <a:off x="1872" y="1920"/>
                <a:ext cx="28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35845" name="Line 5"/>
              <p:cNvSpPr>
                <a:spLocks noChangeShapeType="1"/>
              </p:cNvSpPr>
              <p:nvPr/>
            </p:nvSpPr>
            <p:spPr bwMode="auto">
              <a:xfrm flipH="1">
                <a:off x="1848" y="2016"/>
                <a:ext cx="28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</p:grpSp>
      </p:grpSp>
      <p:pic>
        <p:nvPicPr>
          <p:cNvPr id="35848" name="Picture 8" descr="C:\Chang Powerpoint\Figures\CNG7CH11\f11_34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0" t="27000" r="22501"/>
          <a:stretch>
            <a:fillRect/>
          </a:stretch>
        </p:blipFill>
        <p:spPr bwMode="auto">
          <a:xfrm>
            <a:off x="4110038" y="2286000"/>
            <a:ext cx="4652962" cy="445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854" name="Group 14"/>
          <p:cNvGrpSpPr>
            <a:grpSpLocks/>
          </p:cNvGrpSpPr>
          <p:nvPr/>
        </p:nvGrpSpPr>
        <p:grpSpPr bwMode="auto">
          <a:xfrm>
            <a:off x="215900" y="3048000"/>
            <a:ext cx="3841750" cy="1160463"/>
            <a:chOff x="136" y="1680"/>
            <a:chExt cx="2420" cy="731"/>
          </a:xfrm>
        </p:grpSpPr>
        <p:grpSp>
          <p:nvGrpSpPr>
            <p:cNvPr id="35853" name="Group 13"/>
            <p:cNvGrpSpPr>
              <a:grpSpLocks/>
            </p:cNvGrpSpPr>
            <p:nvPr/>
          </p:nvGrpSpPr>
          <p:grpSpPr bwMode="auto">
            <a:xfrm>
              <a:off x="136" y="1968"/>
              <a:ext cx="2420" cy="443"/>
              <a:chOff x="136" y="1968"/>
              <a:chExt cx="2420" cy="443"/>
            </a:xfrm>
          </p:grpSpPr>
          <p:sp>
            <p:nvSpPr>
              <p:cNvPr id="35849" name="Text Box 9"/>
              <p:cNvSpPr txBox="1">
                <a:spLocks noChangeArrowheads="1"/>
              </p:cNvSpPr>
              <p:nvPr/>
            </p:nvSpPr>
            <p:spPr bwMode="auto">
              <a:xfrm>
                <a:off x="136" y="1969"/>
                <a:ext cx="1162" cy="4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es-CO" sz="2000">
                    <a:solidFill>
                      <a:srgbClr val="FF0000"/>
                    </a:solidFill>
                  </a:rPr>
                  <a:t>Velocidad de</a:t>
                </a:r>
              </a:p>
              <a:p>
                <a:pPr algn="ctr"/>
                <a:r>
                  <a:rPr lang="en-US" altLang="es-CO" sz="2000">
                    <a:solidFill>
                      <a:srgbClr val="FF0000"/>
                    </a:solidFill>
                  </a:rPr>
                  <a:t>condensación</a:t>
                </a:r>
              </a:p>
            </p:txBody>
          </p:sp>
          <p:sp>
            <p:nvSpPr>
              <p:cNvPr id="35850" name="Text Box 10"/>
              <p:cNvSpPr txBox="1">
                <a:spLocks noChangeArrowheads="1"/>
              </p:cNvSpPr>
              <p:nvPr/>
            </p:nvSpPr>
            <p:spPr bwMode="auto">
              <a:xfrm>
                <a:off x="1394" y="1968"/>
                <a:ext cx="1162" cy="4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es-CO" sz="2000">
                    <a:solidFill>
                      <a:schemeClr val="accent1"/>
                    </a:solidFill>
                  </a:rPr>
                  <a:t>Velocidad de</a:t>
                </a:r>
              </a:p>
              <a:p>
                <a:pPr algn="ctr"/>
                <a:r>
                  <a:rPr lang="en-US" altLang="es-CO" sz="2000">
                    <a:solidFill>
                      <a:schemeClr val="accent1"/>
                    </a:solidFill>
                  </a:rPr>
                  <a:t>evaporación</a:t>
                </a:r>
              </a:p>
            </p:txBody>
          </p:sp>
          <p:sp>
            <p:nvSpPr>
              <p:cNvPr id="35851" name="Text Box 11"/>
              <p:cNvSpPr txBox="1">
                <a:spLocks noChangeArrowheads="1"/>
              </p:cNvSpPr>
              <p:nvPr/>
            </p:nvSpPr>
            <p:spPr bwMode="auto">
              <a:xfrm>
                <a:off x="1250" y="2046"/>
                <a:ext cx="22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s-CO"/>
                  <a:t>=</a:t>
                </a:r>
              </a:p>
            </p:txBody>
          </p:sp>
        </p:grpSp>
        <p:sp>
          <p:nvSpPr>
            <p:cNvPr id="35852" name="Text Box 12"/>
            <p:cNvSpPr txBox="1">
              <a:spLocks noChangeArrowheads="1"/>
            </p:cNvSpPr>
            <p:nvPr/>
          </p:nvSpPr>
          <p:spPr bwMode="auto">
            <a:xfrm>
              <a:off x="412" y="1680"/>
              <a:ext cx="173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s-CO" u="sng"/>
                <a:t>Equilibrio dinámico</a:t>
              </a:r>
            </a:p>
          </p:txBody>
        </p:sp>
      </p:grpSp>
      <p:sp>
        <p:nvSpPr>
          <p:cNvPr id="35855" name="Text Box 15"/>
          <p:cNvSpPr txBox="1">
            <a:spLocks noChangeArrowheads="1"/>
          </p:cNvSpPr>
          <p:nvPr/>
        </p:nvSpPr>
        <p:spPr bwMode="auto">
          <a:xfrm>
            <a:off x="8389938" y="6454775"/>
            <a:ext cx="677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s-CO" sz="2000"/>
              <a:t>11.8</a:t>
            </a:r>
          </a:p>
        </p:txBody>
      </p:sp>
      <p:sp>
        <p:nvSpPr>
          <p:cNvPr id="35856" name="Rectangle 16"/>
          <p:cNvSpPr>
            <a:spLocks noChangeArrowheads="1"/>
          </p:cNvSpPr>
          <p:nvPr/>
        </p:nvSpPr>
        <p:spPr bwMode="auto">
          <a:xfrm>
            <a:off x="4572000" y="3200400"/>
            <a:ext cx="1828800" cy="549275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altLang="es-CO" sz="2000"/>
              <a:t>Velocidad de</a:t>
            </a:r>
          </a:p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en-US" altLang="es-CO" sz="2000"/>
              <a:t>evaporación</a:t>
            </a:r>
          </a:p>
        </p:txBody>
      </p:sp>
      <p:sp>
        <p:nvSpPr>
          <p:cNvPr id="35857" name="Rectangle 17"/>
          <p:cNvSpPr>
            <a:spLocks noChangeArrowheads="1"/>
          </p:cNvSpPr>
          <p:nvPr/>
        </p:nvSpPr>
        <p:spPr bwMode="auto">
          <a:xfrm>
            <a:off x="6781800" y="3124200"/>
            <a:ext cx="1524000" cy="94615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es-CO" sz="2000"/>
              <a:t>Equilibrio dinámico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s-CO" sz="2000"/>
              <a:t>establecido</a:t>
            </a:r>
          </a:p>
        </p:txBody>
      </p:sp>
      <p:sp>
        <p:nvSpPr>
          <p:cNvPr id="35858" name="Rectangle 18"/>
          <p:cNvSpPr>
            <a:spLocks noChangeArrowheads="1"/>
          </p:cNvSpPr>
          <p:nvPr/>
        </p:nvSpPr>
        <p:spPr bwMode="auto">
          <a:xfrm>
            <a:off x="6096000" y="5257800"/>
            <a:ext cx="1828800" cy="57943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altLang="es-CO" sz="2000"/>
              <a:t>Velocidad de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s-CO" sz="2000"/>
              <a:t>condensación</a:t>
            </a:r>
          </a:p>
        </p:txBody>
      </p:sp>
      <p:sp>
        <p:nvSpPr>
          <p:cNvPr id="35859" name="Rectangle 19"/>
          <p:cNvSpPr>
            <a:spLocks noChangeArrowheads="1"/>
          </p:cNvSpPr>
          <p:nvPr/>
        </p:nvSpPr>
        <p:spPr bwMode="auto">
          <a:xfrm>
            <a:off x="5867400" y="6324600"/>
            <a:ext cx="10668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s-CO" sz="2000"/>
              <a:t>Tiempo</a:t>
            </a:r>
          </a:p>
        </p:txBody>
      </p:sp>
      <p:sp>
        <p:nvSpPr>
          <p:cNvPr id="35860" name="Rectangle 20"/>
          <p:cNvSpPr>
            <a:spLocks noChangeArrowheads="1"/>
          </p:cNvSpPr>
          <p:nvPr/>
        </p:nvSpPr>
        <p:spPr bwMode="auto">
          <a:xfrm rot="16108544">
            <a:off x="3586163" y="4338637"/>
            <a:ext cx="130175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s-CO" sz="2000"/>
              <a:t>Velocidad</a:t>
            </a:r>
          </a:p>
        </p:txBody>
      </p:sp>
    </p:spTree>
    <p:extLst>
      <p:ext uri="{BB962C8B-B14F-4D97-AF65-F5344CB8AC3E}">
        <p14:creationId xmlns:p14="http://schemas.microsoft.com/office/powerpoint/2010/main" val="282749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107504" y="116632"/>
            <a:ext cx="8846166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1697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5983" y="1052736"/>
            <a:ext cx="9159796" cy="501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1478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l="33019"/>
          <a:stretch/>
        </p:blipFill>
        <p:spPr>
          <a:xfrm>
            <a:off x="0" y="1124744"/>
            <a:ext cx="9036496" cy="534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423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s://slideplayer.es/slide/3573178/12/images/32/TEMA+3+%3A+ECUACI%C3%93N+DE+CLAUSIUS-CLAPEYR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87" b="5164"/>
          <a:stretch/>
        </p:blipFill>
        <p:spPr bwMode="auto">
          <a:xfrm>
            <a:off x="0" y="1124744"/>
            <a:ext cx="914400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413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2321925" y="141288"/>
            <a:ext cx="45207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s-CO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Fuerzas</a:t>
            </a:r>
            <a:r>
              <a:rPr lang="en-US" altLang="es-CO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s-CO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intermoleculares</a:t>
            </a:r>
            <a:endParaRPr lang="en-US" altLang="es-CO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52400" y="990600"/>
            <a:ext cx="876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s-CO" b="1" u="sng"/>
              <a:t>Fuerzas dipolo-dipolo</a:t>
            </a:r>
            <a:endParaRPr lang="en-US" altLang="es-CO"/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762000" y="1752600"/>
            <a:ext cx="76279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s-CO" dirty="0" err="1"/>
              <a:t>Fuerzas</a:t>
            </a:r>
            <a:r>
              <a:rPr lang="en-US" altLang="es-CO" dirty="0"/>
              <a:t> de </a:t>
            </a:r>
            <a:r>
              <a:rPr lang="en-US" altLang="es-CO" dirty="0" err="1"/>
              <a:t>atracción</a:t>
            </a:r>
            <a:r>
              <a:rPr lang="en-US" altLang="es-CO" dirty="0"/>
              <a:t> entre </a:t>
            </a:r>
            <a:r>
              <a:rPr lang="en-US" altLang="es-CO" b="1" dirty="0" err="1"/>
              <a:t>moléculas</a:t>
            </a:r>
            <a:r>
              <a:rPr lang="en-US" altLang="es-CO" b="1" dirty="0"/>
              <a:t> </a:t>
            </a:r>
            <a:r>
              <a:rPr lang="en-US" altLang="es-CO" b="1" dirty="0" err="1"/>
              <a:t>polares</a:t>
            </a:r>
            <a:endParaRPr lang="en-US" altLang="es-CO" b="1" dirty="0"/>
          </a:p>
        </p:txBody>
      </p:sp>
      <p:grpSp>
        <p:nvGrpSpPr>
          <p:cNvPr id="5127" name="Group 7"/>
          <p:cNvGrpSpPr>
            <a:grpSpLocks/>
          </p:cNvGrpSpPr>
          <p:nvPr/>
        </p:nvGrpSpPr>
        <p:grpSpPr bwMode="auto">
          <a:xfrm>
            <a:off x="914400" y="2582863"/>
            <a:ext cx="7315200" cy="3513137"/>
            <a:chOff x="576" y="1513"/>
            <a:chExt cx="4608" cy="2213"/>
          </a:xfrm>
        </p:grpSpPr>
        <p:pic>
          <p:nvPicPr>
            <p:cNvPr id="5125" name="Picture 5" descr="C:\Chang Powerpoint\Figures\CNG7CH11\f11_01l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000" b="12000"/>
            <a:stretch>
              <a:fillRect/>
            </a:stretch>
          </p:blipFill>
          <p:spPr bwMode="auto">
            <a:xfrm>
              <a:off x="576" y="1824"/>
              <a:ext cx="4608" cy="1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6" name="Text Box 6"/>
            <p:cNvSpPr txBox="1">
              <a:spLocks noChangeArrowheads="1"/>
            </p:cNvSpPr>
            <p:nvPr/>
          </p:nvSpPr>
          <p:spPr bwMode="auto">
            <a:xfrm>
              <a:off x="842" y="1513"/>
              <a:ext cx="41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s-MX" altLang="es-CO" dirty="0">
                  <a:cs typeface="Times New Roman" panose="02020603050405020304" pitchFamily="18" charset="0"/>
                </a:rPr>
                <a:t>O</a:t>
              </a:r>
              <a:r>
                <a:rPr lang="es-ES" altLang="es-CO" dirty="0" err="1">
                  <a:cs typeface="Times New Roman" panose="02020603050405020304" pitchFamily="18" charset="0"/>
                </a:rPr>
                <a:t>rientación</a:t>
              </a:r>
              <a:r>
                <a:rPr lang="es-ES" altLang="es-CO" dirty="0">
                  <a:cs typeface="Times New Roman" panose="02020603050405020304" pitchFamily="18" charset="0"/>
                </a:rPr>
                <a:t> de moléculas polares en un sólido </a:t>
              </a:r>
              <a:endParaRPr lang="en-US" altLang="es-CO" dirty="0">
                <a:cs typeface="Times New Roman" panose="02020603050405020304" pitchFamily="18" charset="0"/>
              </a:endParaRPr>
            </a:p>
          </p:txBody>
        </p:sp>
      </p:grpSp>
      <p:grpSp>
        <p:nvGrpSpPr>
          <p:cNvPr id="5135" name="Group 15"/>
          <p:cNvGrpSpPr>
            <a:grpSpLocks/>
          </p:cNvGrpSpPr>
          <p:nvPr/>
        </p:nvGrpSpPr>
        <p:grpSpPr bwMode="auto">
          <a:xfrm>
            <a:off x="2476500" y="3124200"/>
            <a:ext cx="4076700" cy="2984500"/>
            <a:chOff x="1560" y="1968"/>
            <a:chExt cx="2568" cy="1880"/>
          </a:xfrm>
        </p:grpSpPr>
        <p:sp>
          <p:nvSpPr>
            <p:cNvPr id="5129" name="Oval 9"/>
            <p:cNvSpPr>
              <a:spLocks noChangeArrowheads="1"/>
            </p:cNvSpPr>
            <p:nvPr/>
          </p:nvSpPr>
          <p:spPr bwMode="auto">
            <a:xfrm>
              <a:off x="1560" y="1968"/>
              <a:ext cx="1056" cy="67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5130" name="Oval 10"/>
            <p:cNvSpPr>
              <a:spLocks noChangeArrowheads="1"/>
            </p:cNvSpPr>
            <p:nvPr/>
          </p:nvSpPr>
          <p:spPr bwMode="auto">
            <a:xfrm>
              <a:off x="3072" y="1968"/>
              <a:ext cx="1056" cy="67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5131" name="Oval 11"/>
            <p:cNvSpPr>
              <a:spLocks noChangeArrowheads="1"/>
            </p:cNvSpPr>
            <p:nvPr/>
          </p:nvSpPr>
          <p:spPr bwMode="auto">
            <a:xfrm>
              <a:off x="3072" y="2584"/>
              <a:ext cx="1056" cy="67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5132" name="Oval 12"/>
            <p:cNvSpPr>
              <a:spLocks noChangeArrowheads="1"/>
            </p:cNvSpPr>
            <p:nvPr/>
          </p:nvSpPr>
          <p:spPr bwMode="auto">
            <a:xfrm>
              <a:off x="1560" y="2584"/>
              <a:ext cx="1056" cy="67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5133" name="Oval 13"/>
            <p:cNvSpPr>
              <a:spLocks noChangeArrowheads="1"/>
            </p:cNvSpPr>
            <p:nvPr/>
          </p:nvSpPr>
          <p:spPr bwMode="auto">
            <a:xfrm>
              <a:off x="3072" y="3176"/>
              <a:ext cx="1056" cy="67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5134" name="Oval 14"/>
            <p:cNvSpPr>
              <a:spLocks noChangeArrowheads="1"/>
            </p:cNvSpPr>
            <p:nvPr/>
          </p:nvSpPr>
          <p:spPr bwMode="auto">
            <a:xfrm>
              <a:off x="1560" y="3168"/>
              <a:ext cx="1056" cy="67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O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s://image3.slideserve.com/6784818/slide29-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32655"/>
            <a:ext cx="8448936" cy="633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2543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342900" y="330200"/>
            <a:ext cx="8458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s-CO"/>
              <a:t>El </a:t>
            </a:r>
            <a:r>
              <a:rPr lang="en-US" altLang="es-CO" b="1" i="1"/>
              <a:t>punto de ebullición</a:t>
            </a:r>
            <a:r>
              <a:rPr lang="en-US" altLang="es-CO"/>
              <a:t> es la temperatura a la cual la presión de vapor de un líquido es igual a la presión externa.</a:t>
            </a: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304800" y="1752600"/>
            <a:ext cx="8534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s-CO"/>
              <a:t>El </a:t>
            </a:r>
            <a:r>
              <a:rPr lang="en-US" altLang="es-CO" b="1" i="1"/>
              <a:t>punto de ebullición normal</a:t>
            </a:r>
            <a:r>
              <a:rPr lang="en-US" altLang="es-CO"/>
              <a:t> </a:t>
            </a:r>
            <a:r>
              <a:rPr lang="es-ES" altLang="es-CO">
                <a:cs typeface="Times New Roman" panose="02020603050405020304" pitchFamily="18" charset="0"/>
              </a:rPr>
              <a:t>es la temperatura a la cual un líquido hierve cuando la presión externa es 1 atm.</a:t>
            </a:r>
            <a:r>
              <a:rPr lang="es-ES" altLang="es-CO" i="1">
                <a:cs typeface="Times New Roman" panose="02020603050405020304" pitchFamily="18" charset="0"/>
              </a:rPr>
              <a:t> </a:t>
            </a:r>
            <a:endParaRPr lang="en-US" altLang="es-CO" i="1">
              <a:cs typeface="Times New Roman" panose="02020603050405020304" pitchFamily="18" charset="0"/>
            </a:endParaRPr>
          </a:p>
        </p:txBody>
      </p:sp>
      <p:graphicFrame>
        <p:nvGraphicFramePr>
          <p:cNvPr id="38918" name="Object 6"/>
          <p:cNvGraphicFramePr>
            <a:graphicFrameLocks noChangeAspect="1"/>
          </p:cNvGraphicFramePr>
          <p:nvPr/>
        </p:nvGraphicFramePr>
        <p:xfrm>
          <a:off x="1016000" y="2803525"/>
          <a:ext cx="7086600" cy="367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70" name="Photo Editor Photo" r:id="rId3" imgW="11571429" imgH="6001588" progId="MSPhotoEd.3">
                  <p:embed/>
                </p:oleObj>
              </mc:Choice>
              <mc:Fallback>
                <p:oleObj name="Photo Editor Photo" r:id="rId3" imgW="11571429" imgH="6001588" progId="MSPhotoEd.3">
                  <p:embed/>
                  <p:pic>
                    <p:nvPicPr>
                      <p:cNvPr id="3891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6000" y="2803525"/>
                        <a:ext cx="7086600" cy="3673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8389938" y="6454775"/>
            <a:ext cx="677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s-CO" sz="2000"/>
              <a:t>11.8</a:t>
            </a:r>
          </a:p>
        </p:txBody>
      </p:sp>
    </p:spTree>
    <p:extLst>
      <p:ext uri="{BB962C8B-B14F-4D97-AF65-F5344CB8AC3E}">
        <p14:creationId xmlns:p14="http://schemas.microsoft.com/office/powerpoint/2010/main" val="311194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27489" y="23638"/>
            <a:ext cx="9116511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9568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0" y="0"/>
            <a:ext cx="90433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3118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lum contrast="40000"/>
          </a:blip>
          <a:stretch>
            <a:fillRect/>
          </a:stretch>
        </p:blipFill>
        <p:spPr>
          <a:xfrm>
            <a:off x="179512" y="188640"/>
            <a:ext cx="8569942" cy="658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59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5344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s-CO"/>
              <a:t>La </a:t>
            </a:r>
            <a:r>
              <a:rPr lang="en-US" altLang="es-CO" b="1" i="1"/>
              <a:t>temperatura crítica </a:t>
            </a:r>
            <a:r>
              <a:rPr lang="en-US" altLang="es-CO"/>
              <a:t>(</a:t>
            </a:r>
            <a:r>
              <a:rPr lang="en-US" altLang="es-CO" b="1" i="1"/>
              <a:t>T</a:t>
            </a:r>
            <a:r>
              <a:rPr lang="en-US" altLang="es-CO" baseline="-25000"/>
              <a:t>c</a:t>
            </a:r>
            <a:r>
              <a:rPr lang="en-US" altLang="es-CO"/>
              <a:t>) es un temperatura sobre la cual el gas no se puede licuar, </a:t>
            </a:r>
            <a:r>
              <a:rPr lang="es-ES" altLang="es-CO">
                <a:cs typeface="Times New Roman" panose="02020603050405020304" pitchFamily="18" charset="0"/>
              </a:rPr>
              <a:t>no importa la magnitud de la presión aplicada</a:t>
            </a:r>
            <a:r>
              <a:rPr lang="es-MX" altLang="es-CO"/>
              <a:t>.</a:t>
            </a:r>
            <a:endParaRPr lang="en-US" altLang="es-CO"/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304800" y="2289175"/>
            <a:ext cx="320040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s-CO"/>
              <a:t>La </a:t>
            </a:r>
            <a:r>
              <a:rPr lang="en-US" altLang="es-CO" b="1" i="1"/>
              <a:t>presión crítica </a:t>
            </a:r>
            <a:r>
              <a:rPr lang="en-US" altLang="es-CO"/>
              <a:t>(</a:t>
            </a:r>
            <a:r>
              <a:rPr lang="en-US" altLang="es-CO" b="1" i="1"/>
              <a:t>P</a:t>
            </a:r>
            <a:r>
              <a:rPr lang="en-US" altLang="es-CO" baseline="-25000"/>
              <a:t>c</a:t>
            </a:r>
            <a:r>
              <a:rPr lang="en-US" altLang="es-CO"/>
              <a:t>)  es la mínima presión que se debe aplicar </a:t>
            </a:r>
            <a:r>
              <a:rPr lang="es-ES" altLang="es-CO">
                <a:cs typeface="Times New Roman" panose="02020603050405020304" pitchFamily="18" charset="0"/>
              </a:rPr>
              <a:t>para llevar a cabo la licuefacción a la temperatura crítica</a:t>
            </a:r>
            <a:r>
              <a:rPr lang="es-MX" altLang="es-CO">
                <a:cs typeface="Times New Roman" panose="02020603050405020304" pitchFamily="18" charset="0"/>
              </a:rPr>
              <a:t>.</a:t>
            </a:r>
            <a:r>
              <a:rPr lang="es-ES" altLang="es-CO"/>
              <a:t> </a:t>
            </a:r>
            <a:endParaRPr lang="en-US" altLang="es-CO"/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8389938" y="6454775"/>
            <a:ext cx="677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s-CO" sz="2000"/>
              <a:t>11.8</a:t>
            </a:r>
          </a:p>
        </p:txBody>
      </p:sp>
      <p:graphicFrame>
        <p:nvGraphicFramePr>
          <p:cNvPr id="39941" name="Object 5"/>
          <p:cNvGraphicFramePr>
            <a:graphicFrameLocks noChangeAspect="1"/>
          </p:cNvGraphicFramePr>
          <p:nvPr/>
        </p:nvGraphicFramePr>
        <p:xfrm>
          <a:off x="3886200" y="1447800"/>
          <a:ext cx="4800600" cy="477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94" name="Photo Editor Photo" r:id="rId3" imgW="8495238" imgH="8449854" progId="MSPhotoEd.3">
                  <p:embed/>
                </p:oleObj>
              </mc:Choice>
              <mc:Fallback>
                <p:oleObj name="Photo Editor Photo" r:id="rId3" imgW="8495238" imgH="8449854" progId="MSPhotoEd.3">
                  <p:embed/>
                  <p:pic>
                    <p:nvPicPr>
                      <p:cNvPr id="3994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1447800"/>
                        <a:ext cx="4800600" cy="477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3758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Chang Powerpoint\Figures\CNG7CH11\f11_40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0" r="50626" b="12000"/>
          <a:stretch>
            <a:fillRect/>
          </a:stretch>
        </p:blipFill>
        <p:spPr bwMode="auto">
          <a:xfrm>
            <a:off x="1447800" y="1606550"/>
            <a:ext cx="5791200" cy="509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228600" y="296863"/>
            <a:ext cx="8610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s-CO"/>
              <a:t>Un </a:t>
            </a:r>
            <a:r>
              <a:rPr lang="en-US" altLang="es-CO" b="1" i="1"/>
              <a:t>diagrama de fases</a:t>
            </a:r>
            <a:r>
              <a:rPr lang="en-US" altLang="es-CO"/>
              <a:t>  resume las condiciones en las cuales una sustancia existe como sólido, líquido o gas.</a:t>
            </a: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2160588" y="1360488"/>
            <a:ext cx="48752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s-CO" sz="2800" b="1"/>
              <a:t>Diagrama de fases del agua</a:t>
            </a: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8389938" y="6454775"/>
            <a:ext cx="677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s-CO" sz="2000"/>
              <a:t>11.8</a:t>
            </a:r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3657600" y="6248400"/>
            <a:ext cx="2032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MX" altLang="es-CO" b="1">
                <a:cs typeface="Arial" panose="020B0604020202020204" pitchFamily="34" charset="0"/>
              </a:rPr>
              <a:t>Temperatura</a:t>
            </a:r>
            <a:endParaRPr lang="en-US" altLang="es-CO" b="1"/>
          </a:p>
        </p:txBody>
      </p:sp>
      <p:sp>
        <p:nvSpPr>
          <p:cNvPr id="45063" name="Rectangle 7"/>
          <p:cNvSpPr>
            <a:spLocks noChangeArrowheads="1"/>
          </p:cNvSpPr>
          <p:nvPr/>
        </p:nvSpPr>
        <p:spPr bwMode="auto">
          <a:xfrm rot="-5377558">
            <a:off x="876300" y="3997325"/>
            <a:ext cx="1447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altLang="es-CO" b="1">
                <a:cs typeface="Arial" panose="020B0604020202020204" pitchFamily="34" charset="0"/>
              </a:rPr>
              <a:t>Presión</a:t>
            </a:r>
            <a:endParaRPr lang="en-US" altLang="es-CO" b="1">
              <a:cs typeface="Arial" panose="020B0604020202020204" pitchFamily="34" charset="0"/>
            </a:endParaRPr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2819400" y="3657600"/>
            <a:ext cx="960438" cy="396875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altLang="es-CO" sz="2000" b="1">
                <a:cs typeface="Arial" panose="020B0604020202020204" pitchFamily="34" charset="0"/>
              </a:rPr>
              <a:t>Sólido</a:t>
            </a:r>
            <a:endParaRPr lang="en-US" altLang="es-CO" sz="2000" b="1">
              <a:cs typeface="Arial" panose="020B0604020202020204" pitchFamily="34" charset="0"/>
            </a:endParaRPr>
          </a:p>
        </p:txBody>
      </p:sp>
      <p:sp>
        <p:nvSpPr>
          <p:cNvPr id="45065" name="Rectangle 9"/>
          <p:cNvSpPr>
            <a:spLocks noChangeArrowheads="1"/>
          </p:cNvSpPr>
          <p:nvPr/>
        </p:nvSpPr>
        <p:spPr bwMode="auto">
          <a:xfrm>
            <a:off x="4191000" y="3505200"/>
            <a:ext cx="1101725" cy="396875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MX" altLang="es-CO" sz="2000" b="1">
                <a:cs typeface="Arial" panose="020B0604020202020204" pitchFamily="34" charset="0"/>
              </a:rPr>
              <a:t>Líquido</a:t>
            </a:r>
            <a:endParaRPr lang="en-US" altLang="es-CO" sz="2000" b="1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3043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Chang Powerpoint\Figures\CNG7CH11\f11_41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"/>
          <a:stretch>
            <a:fillRect/>
          </a:stretch>
        </p:blipFill>
        <p:spPr bwMode="auto">
          <a:xfrm>
            <a:off x="508000" y="563563"/>
            <a:ext cx="8128000" cy="591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8389938" y="6454775"/>
            <a:ext cx="677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s-CO" sz="2000"/>
              <a:t>11.8</a:t>
            </a: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304800" y="609600"/>
            <a:ext cx="8321675" cy="579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CO" sz="3200" b="1"/>
              <a:t>Diagrama de fases del dióxido de carbono</a:t>
            </a: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3886200" y="5943600"/>
            <a:ext cx="1722438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MX" altLang="es-CO" sz="2000" b="1">
                <a:cs typeface="Arial" panose="020B0604020202020204" pitchFamily="34" charset="0"/>
              </a:rPr>
              <a:t>Temperatura</a:t>
            </a:r>
            <a:endParaRPr lang="en-US" altLang="es-CO" sz="2000" b="1">
              <a:cs typeface="Arial" panose="020B0604020202020204" pitchFamily="34" charset="0"/>
            </a:endParaRPr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 rot="-5400000">
            <a:off x="1088231" y="3483769"/>
            <a:ext cx="1116013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CO" sz="2000" b="1">
                <a:cs typeface="Arial" panose="020B0604020202020204" pitchFamily="34" charset="0"/>
              </a:rPr>
              <a:t>Presión</a:t>
            </a:r>
            <a:endParaRPr lang="es-ES" altLang="es-CO" sz="2000" b="1">
              <a:cs typeface="Arial" panose="020B0604020202020204" pitchFamily="34" charset="0"/>
            </a:endParaRPr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2971800" y="2895600"/>
            <a:ext cx="960438" cy="396875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CO" sz="2000" b="1">
                <a:cs typeface="Arial" panose="020B0604020202020204" pitchFamily="34" charset="0"/>
              </a:rPr>
              <a:t>Sólido</a:t>
            </a:r>
            <a:endParaRPr lang="es-ES" altLang="es-CO" sz="2000" b="1">
              <a:cs typeface="Arial" panose="020B0604020202020204" pitchFamily="34" charset="0"/>
            </a:endParaRP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4800600" y="2590800"/>
            <a:ext cx="1101725" cy="396875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MX" altLang="es-CO" sz="2000" b="1">
                <a:cs typeface="Arial" panose="020B0604020202020204" pitchFamily="34" charset="0"/>
              </a:rPr>
              <a:t>Líquido</a:t>
            </a:r>
            <a:endParaRPr lang="en-US" altLang="es-CO" sz="2000" b="1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7375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Chang Powerpoint\Figures\CNG7CH11\f11_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"/>
          <a:stretch>
            <a:fillRect/>
          </a:stretch>
        </p:blipFill>
        <p:spPr bwMode="auto">
          <a:xfrm>
            <a:off x="0" y="193675"/>
            <a:ext cx="9144000" cy="665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 rot="-5400000">
            <a:off x="5544344" y="4629944"/>
            <a:ext cx="1100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CO">
                <a:solidFill>
                  <a:srgbClr val="FF0000"/>
                </a:solidFill>
              </a:rPr>
              <a:t>Fusión</a:t>
            </a:r>
          </a:p>
        </p:txBody>
      </p:sp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8389938" y="6461125"/>
            <a:ext cx="677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s-CO" sz="2000"/>
              <a:t>11.8</a:t>
            </a:r>
          </a:p>
        </p:txBody>
      </p:sp>
      <p:sp>
        <p:nvSpPr>
          <p:cNvPr id="40969" name="Text Box 9"/>
          <p:cNvSpPr txBox="1">
            <a:spLocks noChangeArrowheads="1"/>
          </p:cNvSpPr>
          <p:nvPr/>
        </p:nvSpPr>
        <p:spPr bwMode="auto">
          <a:xfrm rot="-5400000">
            <a:off x="5992812" y="4522788"/>
            <a:ext cx="1882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CO">
                <a:solidFill>
                  <a:srgbClr val="FF0000"/>
                </a:solidFill>
              </a:rPr>
              <a:t>Congelación</a:t>
            </a:r>
          </a:p>
        </p:txBody>
      </p:sp>
      <p:grpSp>
        <p:nvGrpSpPr>
          <p:cNvPr id="40974" name="Group 14"/>
          <p:cNvGrpSpPr>
            <a:grpSpLocks/>
          </p:cNvGrpSpPr>
          <p:nvPr/>
        </p:nvGrpSpPr>
        <p:grpSpPr bwMode="auto">
          <a:xfrm>
            <a:off x="838200" y="1905000"/>
            <a:ext cx="2854325" cy="457200"/>
            <a:chOff x="1142" y="1417"/>
            <a:chExt cx="1798" cy="288"/>
          </a:xfrm>
        </p:grpSpPr>
        <p:sp>
          <p:nvSpPr>
            <p:cNvPr id="40975" name="Text Box 15"/>
            <p:cNvSpPr txBox="1">
              <a:spLocks noChangeArrowheads="1"/>
            </p:cNvSpPr>
            <p:nvPr/>
          </p:nvSpPr>
          <p:spPr bwMode="auto">
            <a:xfrm>
              <a:off x="1142" y="1417"/>
              <a:ext cx="179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s-CO"/>
                <a:t>H</a:t>
              </a:r>
              <a:r>
                <a:rPr lang="en-US" altLang="es-CO" baseline="-25000"/>
                <a:t>2</a:t>
              </a:r>
              <a:r>
                <a:rPr lang="en-US" altLang="es-CO"/>
                <a:t>O </a:t>
              </a:r>
              <a:r>
                <a:rPr lang="en-US" altLang="es-CO" sz="2000"/>
                <a:t>(</a:t>
              </a:r>
              <a:r>
                <a:rPr lang="en-US" altLang="es-CO" sz="2000" i="1"/>
                <a:t>s</a:t>
              </a:r>
              <a:r>
                <a:rPr lang="en-US" altLang="es-CO" sz="2000"/>
                <a:t>)</a:t>
              </a:r>
              <a:r>
                <a:rPr lang="en-US" altLang="es-CO"/>
                <a:t>          H</a:t>
              </a:r>
              <a:r>
                <a:rPr lang="en-US" altLang="es-CO" baseline="-25000"/>
                <a:t>2</a:t>
              </a:r>
              <a:r>
                <a:rPr lang="en-US" altLang="es-CO"/>
                <a:t>O </a:t>
              </a:r>
              <a:r>
                <a:rPr lang="en-US" altLang="es-CO" sz="2000"/>
                <a:t>(</a:t>
              </a:r>
              <a:r>
                <a:rPr lang="en-US" altLang="es-CO" sz="2000" i="1"/>
                <a:t>l</a:t>
              </a:r>
              <a:r>
                <a:rPr lang="en-US" altLang="es-CO" sz="2000"/>
                <a:t>)</a:t>
              </a:r>
            </a:p>
          </p:txBody>
        </p:sp>
        <p:grpSp>
          <p:nvGrpSpPr>
            <p:cNvPr id="40976" name="Group 16"/>
            <p:cNvGrpSpPr>
              <a:grpSpLocks/>
            </p:cNvGrpSpPr>
            <p:nvPr/>
          </p:nvGrpSpPr>
          <p:grpSpPr bwMode="auto">
            <a:xfrm>
              <a:off x="1872" y="1520"/>
              <a:ext cx="312" cy="96"/>
              <a:chOff x="1848" y="1920"/>
              <a:chExt cx="312" cy="96"/>
            </a:xfrm>
          </p:grpSpPr>
          <p:sp>
            <p:nvSpPr>
              <p:cNvPr id="40977" name="Line 17"/>
              <p:cNvSpPr>
                <a:spLocks noChangeShapeType="1"/>
              </p:cNvSpPr>
              <p:nvPr/>
            </p:nvSpPr>
            <p:spPr bwMode="auto">
              <a:xfrm>
                <a:off x="1872" y="1920"/>
                <a:ext cx="28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40978" name="Line 18"/>
              <p:cNvSpPr>
                <a:spLocks noChangeShapeType="1"/>
              </p:cNvSpPr>
              <p:nvPr/>
            </p:nvSpPr>
            <p:spPr bwMode="auto">
              <a:xfrm flipH="1">
                <a:off x="1848" y="2016"/>
                <a:ext cx="28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</p:grpSp>
      </p:grpSp>
      <p:sp>
        <p:nvSpPr>
          <p:cNvPr id="40979" name="Text Box 19"/>
          <p:cNvSpPr txBox="1">
            <a:spLocks noChangeArrowheads="1"/>
          </p:cNvSpPr>
          <p:nvPr/>
        </p:nvSpPr>
        <p:spPr bwMode="auto">
          <a:xfrm>
            <a:off x="228600" y="2806700"/>
            <a:ext cx="411480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s-CO"/>
              <a:t>El </a:t>
            </a:r>
            <a:r>
              <a:rPr lang="en-US" altLang="es-CO" b="1" i="1"/>
              <a:t>punto de fusión</a:t>
            </a:r>
            <a:r>
              <a:rPr lang="en-US" altLang="es-CO"/>
              <a:t> de un sólido o el </a:t>
            </a:r>
            <a:r>
              <a:rPr lang="en-US" altLang="es-CO" b="1" i="1"/>
              <a:t>punto de congelación</a:t>
            </a:r>
            <a:r>
              <a:rPr lang="en-US" altLang="es-CO"/>
              <a:t>  de un líquido  es la temperatura a la cual las fases sólida y líquida coexisten en equilibrio.</a:t>
            </a:r>
          </a:p>
        </p:txBody>
      </p:sp>
      <p:sp>
        <p:nvSpPr>
          <p:cNvPr id="40982" name="Rectangle 22"/>
          <p:cNvSpPr>
            <a:spLocks noChangeArrowheads="1"/>
          </p:cNvSpPr>
          <p:nvPr/>
        </p:nvSpPr>
        <p:spPr bwMode="auto">
          <a:xfrm>
            <a:off x="0" y="381000"/>
            <a:ext cx="4165600" cy="579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s-CO" sz="4000"/>
              <a:t>Cambios de fase</a:t>
            </a:r>
            <a:endParaRPr lang="es-ES" altLang="es-CO" sz="4000"/>
          </a:p>
        </p:txBody>
      </p:sp>
      <p:sp>
        <p:nvSpPr>
          <p:cNvPr id="40983" name="Rectangle 23"/>
          <p:cNvSpPr>
            <a:spLocks noChangeArrowheads="1"/>
          </p:cNvSpPr>
          <p:nvPr/>
        </p:nvSpPr>
        <p:spPr bwMode="auto">
          <a:xfrm>
            <a:off x="6019800" y="3429000"/>
            <a:ext cx="1087438" cy="396875"/>
          </a:xfrm>
          <a:prstGeom prst="rect">
            <a:avLst/>
          </a:pr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MX" altLang="es-CO" sz="2000">
                <a:cs typeface="Arial" panose="020B0604020202020204" pitchFamily="34" charset="0"/>
              </a:rPr>
              <a:t>Líquido</a:t>
            </a:r>
            <a:r>
              <a:rPr lang="es-ES" altLang="es-CO" sz="2000"/>
              <a:t> </a:t>
            </a:r>
            <a:endParaRPr lang="en-US" altLang="es-CO" sz="2000"/>
          </a:p>
        </p:txBody>
      </p:sp>
      <p:sp>
        <p:nvSpPr>
          <p:cNvPr id="40984" name="Rectangle 24"/>
          <p:cNvSpPr>
            <a:spLocks noChangeArrowheads="1"/>
          </p:cNvSpPr>
          <p:nvPr/>
        </p:nvSpPr>
        <p:spPr bwMode="auto">
          <a:xfrm>
            <a:off x="6096000" y="6096000"/>
            <a:ext cx="892175" cy="396875"/>
          </a:xfrm>
          <a:prstGeom prst="rect">
            <a:avLst/>
          </a:pr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CO" sz="2000">
                <a:cs typeface="Arial" panose="020B0604020202020204" pitchFamily="34" charset="0"/>
              </a:rPr>
              <a:t>Sólido</a:t>
            </a:r>
            <a:endParaRPr lang="es-ES" altLang="es-CO" sz="2000">
              <a:cs typeface="Arial" panose="020B0604020202020204" pitchFamily="34" charset="0"/>
            </a:endParaRPr>
          </a:p>
        </p:txBody>
      </p:sp>
      <p:sp>
        <p:nvSpPr>
          <p:cNvPr id="40985" name="Rectangle 25"/>
          <p:cNvSpPr>
            <a:spLocks noChangeArrowheads="1"/>
          </p:cNvSpPr>
          <p:nvPr/>
        </p:nvSpPr>
        <p:spPr bwMode="auto">
          <a:xfrm rot="-5400000">
            <a:off x="3747294" y="3415506"/>
            <a:ext cx="1741488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MX" altLang="es-CO" sz="2000">
                <a:cs typeface="Arial" panose="020B0604020202020204" pitchFamily="34" charset="0"/>
              </a:rPr>
              <a:t>Temperatura</a:t>
            </a:r>
            <a:endParaRPr lang="es-ES" altLang="es-CO" sz="20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4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9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autoUpdateAnimBg="0"/>
      <p:bldP spid="40969" grpId="0" autoUpdateAnimBg="0"/>
      <p:bldP spid="40979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342900" y="330200"/>
            <a:ext cx="8458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s-CO"/>
              <a:t>El </a:t>
            </a:r>
            <a:r>
              <a:rPr lang="en-US" altLang="es-CO" b="1" i="1"/>
              <a:t>punto de ebullición</a:t>
            </a:r>
            <a:r>
              <a:rPr lang="en-US" altLang="es-CO"/>
              <a:t> es la temperatura a la cual la presión de vapor de un líquido es igual a la presión externa.</a:t>
            </a: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304800" y="1752600"/>
            <a:ext cx="8534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s-CO"/>
              <a:t>El </a:t>
            </a:r>
            <a:r>
              <a:rPr lang="en-US" altLang="es-CO" b="1" i="1"/>
              <a:t>punto de ebullición normal</a:t>
            </a:r>
            <a:r>
              <a:rPr lang="en-US" altLang="es-CO"/>
              <a:t> </a:t>
            </a:r>
            <a:r>
              <a:rPr lang="es-ES" altLang="es-CO">
                <a:cs typeface="Times New Roman" panose="02020603050405020304" pitchFamily="18" charset="0"/>
              </a:rPr>
              <a:t>es la temperatura a la cual un líquido hierve cuando la presión externa es 1 atm.</a:t>
            </a:r>
            <a:r>
              <a:rPr lang="es-ES" altLang="es-CO" i="1">
                <a:cs typeface="Times New Roman" panose="02020603050405020304" pitchFamily="18" charset="0"/>
              </a:rPr>
              <a:t> </a:t>
            </a:r>
            <a:endParaRPr lang="en-US" altLang="es-CO" i="1">
              <a:cs typeface="Times New Roman" panose="02020603050405020304" pitchFamily="18" charset="0"/>
            </a:endParaRPr>
          </a:p>
        </p:txBody>
      </p:sp>
      <p:graphicFrame>
        <p:nvGraphicFramePr>
          <p:cNvPr id="38918" name="Object 6"/>
          <p:cNvGraphicFramePr>
            <a:graphicFrameLocks noChangeAspect="1"/>
          </p:cNvGraphicFramePr>
          <p:nvPr/>
        </p:nvGraphicFramePr>
        <p:xfrm>
          <a:off x="1016000" y="2803525"/>
          <a:ext cx="7086600" cy="367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00" name="Photo Editor Photo" r:id="rId3" imgW="11571429" imgH="6001588" progId="MSPhotoEd.3">
                  <p:embed/>
                </p:oleObj>
              </mc:Choice>
              <mc:Fallback>
                <p:oleObj name="Photo Editor Photo" r:id="rId3" imgW="11571429" imgH="6001588" progId="MSPhotoEd.3">
                  <p:embed/>
                  <p:pic>
                    <p:nvPicPr>
                      <p:cNvPr id="3891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6000" y="2803525"/>
                        <a:ext cx="7086600" cy="3673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8389938" y="6454775"/>
            <a:ext cx="677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s-CO" sz="2000"/>
              <a:t>11.8</a:t>
            </a:r>
          </a:p>
        </p:txBody>
      </p:sp>
    </p:spTree>
    <p:extLst>
      <p:ext uri="{BB962C8B-B14F-4D97-AF65-F5344CB8AC3E}">
        <p14:creationId xmlns:p14="http://schemas.microsoft.com/office/powerpoint/2010/main" val="154797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2321925" y="141288"/>
            <a:ext cx="45207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s-CO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Fuerzas intermoleculares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52400" y="990600"/>
            <a:ext cx="876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s-CO" b="1" u="sng"/>
              <a:t>Fuerzas ion-dipolo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762000" y="1752600"/>
            <a:ext cx="7772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s-CO"/>
              <a:t>Fuerzas de atracción entre un </a:t>
            </a:r>
            <a:r>
              <a:rPr lang="en-US" altLang="es-CO" b="1"/>
              <a:t>ion</a:t>
            </a:r>
            <a:r>
              <a:rPr lang="en-US" altLang="es-CO"/>
              <a:t> y una </a:t>
            </a:r>
            <a:r>
              <a:rPr lang="en-US" altLang="es-CO" b="1"/>
              <a:t>molécula</a:t>
            </a:r>
            <a:r>
              <a:rPr lang="en-US" altLang="es-CO"/>
              <a:t> </a:t>
            </a:r>
            <a:r>
              <a:rPr lang="en-US" altLang="es-CO" b="1"/>
              <a:t>polar</a:t>
            </a:r>
          </a:p>
        </p:txBody>
      </p:sp>
      <p:grpSp>
        <p:nvGrpSpPr>
          <p:cNvPr id="6155" name="Group 11"/>
          <p:cNvGrpSpPr>
            <a:grpSpLocks/>
          </p:cNvGrpSpPr>
          <p:nvPr/>
        </p:nvGrpSpPr>
        <p:grpSpPr bwMode="auto">
          <a:xfrm>
            <a:off x="1600200" y="2782888"/>
            <a:ext cx="5943600" cy="3694112"/>
            <a:chOff x="1008" y="1753"/>
            <a:chExt cx="3744" cy="2327"/>
          </a:xfrm>
        </p:grpSpPr>
        <p:pic>
          <p:nvPicPr>
            <p:cNvPr id="6153" name="Picture 9" descr="C:\Chang Powerpoint\Figures\CNG7CH11\f11_02l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999" b="7500"/>
            <a:stretch>
              <a:fillRect/>
            </a:stretch>
          </p:blipFill>
          <p:spPr bwMode="auto">
            <a:xfrm>
              <a:off x="1008" y="1988"/>
              <a:ext cx="3744" cy="2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4" name="Text Box 10"/>
            <p:cNvSpPr txBox="1">
              <a:spLocks noChangeArrowheads="1"/>
            </p:cNvSpPr>
            <p:nvPr/>
          </p:nvSpPr>
          <p:spPr bwMode="auto">
            <a:xfrm>
              <a:off x="1918" y="1753"/>
              <a:ext cx="19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s-CO"/>
                <a:t>Interacción ion-dipolo</a:t>
              </a:r>
            </a:p>
          </p:txBody>
        </p:sp>
      </p:grpSp>
      <p:sp>
        <p:nvSpPr>
          <p:cNvPr id="6157" name="Oval 13"/>
          <p:cNvSpPr>
            <a:spLocks noChangeArrowheads="1"/>
          </p:cNvSpPr>
          <p:nvPr/>
        </p:nvSpPr>
        <p:spPr bwMode="auto">
          <a:xfrm>
            <a:off x="3873500" y="3340100"/>
            <a:ext cx="990600" cy="1066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/>
          </a:p>
        </p:txBody>
      </p:sp>
      <p:sp>
        <p:nvSpPr>
          <p:cNvPr id="6158" name="Oval 14"/>
          <p:cNvSpPr>
            <a:spLocks noChangeArrowheads="1"/>
          </p:cNvSpPr>
          <p:nvPr/>
        </p:nvSpPr>
        <p:spPr bwMode="auto">
          <a:xfrm>
            <a:off x="2438400" y="3200400"/>
            <a:ext cx="381000" cy="381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/>
          </a:p>
        </p:txBody>
      </p:sp>
      <p:sp>
        <p:nvSpPr>
          <p:cNvPr id="6159" name="Oval 15"/>
          <p:cNvSpPr>
            <a:spLocks noChangeArrowheads="1"/>
          </p:cNvSpPr>
          <p:nvPr/>
        </p:nvSpPr>
        <p:spPr bwMode="auto">
          <a:xfrm>
            <a:off x="2184400" y="4762500"/>
            <a:ext cx="381000" cy="381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/>
          </a:p>
        </p:txBody>
      </p:sp>
      <p:sp>
        <p:nvSpPr>
          <p:cNvPr id="6160" name="Oval 16"/>
          <p:cNvSpPr>
            <a:spLocks noChangeArrowheads="1"/>
          </p:cNvSpPr>
          <p:nvPr/>
        </p:nvSpPr>
        <p:spPr bwMode="auto">
          <a:xfrm>
            <a:off x="3873500" y="5321300"/>
            <a:ext cx="990600" cy="1066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5344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s-CO"/>
              <a:t>La </a:t>
            </a:r>
            <a:r>
              <a:rPr lang="en-US" altLang="es-CO" b="1" i="1"/>
              <a:t>temperatura crítica </a:t>
            </a:r>
            <a:r>
              <a:rPr lang="en-US" altLang="es-CO"/>
              <a:t>(</a:t>
            </a:r>
            <a:r>
              <a:rPr lang="en-US" altLang="es-CO" b="1" i="1"/>
              <a:t>T</a:t>
            </a:r>
            <a:r>
              <a:rPr lang="en-US" altLang="es-CO" baseline="-25000"/>
              <a:t>c</a:t>
            </a:r>
            <a:r>
              <a:rPr lang="en-US" altLang="es-CO"/>
              <a:t>) es un temperatura sobre la cual el gas no se puede licuar, </a:t>
            </a:r>
            <a:r>
              <a:rPr lang="es-ES" altLang="es-CO">
                <a:cs typeface="Times New Roman" panose="02020603050405020304" pitchFamily="18" charset="0"/>
              </a:rPr>
              <a:t>no importa la magnitud de la presión aplicada</a:t>
            </a:r>
            <a:r>
              <a:rPr lang="es-MX" altLang="es-CO"/>
              <a:t>.</a:t>
            </a:r>
            <a:endParaRPr lang="en-US" altLang="es-CO"/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304800" y="2289175"/>
            <a:ext cx="320040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s-CO"/>
              <a:t>La </a:t>
            </a:r>
            <a:r>
              <a:rPr lang="en-US" altLang="es-CO" b="1" i="1"/>
              <a:t>presión crítica </a:t>
            </a:r>
            <a:r>
              <a:rPr lang="en-US" altLang="es-CO"/>
              <a:t>(</a:t>
            </a:r>
            <a:r>
              <a:rPr lang="en-US" altLang="es-CO" b="1" i="1"/>
              <a:t>P</a:t>
            </a:r>
            <a:r>
              <a:rPr lang="en-US" altLang="es-CO" baseline="-25000"/>
              <a:t>c</a:t>
            </a:r>
            <a:r>
              <a:rPr lang="en-US" altLang="es-CO"/>
              <a:t>)  es la mínima presión que se debe aplicar </a:t>
            </a:r>
            <a:r>
              <a:rPr lang="es-ES" altLang="es-CO">
                <a:cs typeface="Times New Roman" panose="02020603050405020304" pitchFamily="18" charset="0"/>
              </a:rPr>
              <a:t>para llevar a cabo la licuefacción a la temperatura crítica</a:t>
            </a:r>
            <a:r>
              <a:rPr lang="es-MX" altLang="es-CO">
                <a:cs typeface="Times New Roman" panose="02020603050405020304" pitchFamily="18" charset="0"/>
              </a:rPr>
              <a:t>.</a:t>
            </a:r>
            <a:r>
              <a:rPr lang="es-ES" altLang="es-CO"/>
              <a:t> </a:t>
            </a:r>
            <a:endParaRPr lang="en-US" altLang="es-CO"/>
          </a:p>
        </p:txBody>
      </p:sp>
      <p:graphicFrame>
        <p:nvGraphicFramePr>
          <p:cNvPr id="3994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4774551"/>
              </p:ext>
            </p:extLst>
          </p:nvPr>
        </p:nvGraphicFramePr>
        <p:xfrm>
          <a:off x="3886200" y="1447800"/>
          <a:ext cx="5150296" cy="477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4" name="Photo Editor Photo" r:id="rId3" imgW="8495238" imgH="8449854" progId="MSPhotoEd.3">
                  <p:embed/>
                </p:oleObj>
              </mc:Choice>
              <mc:Fallback>
                <p:oleObj name="Photo Editor Photo" r:id="rId3" imgW="8495238" imgH="8449854" progId="MSPhotoEd.3">
                  <p:embed/>
                  <p:pic>
                    <p:nvPicPr>
                      <p:cNvPr id="3994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1447800"/>
                        <a:ext cx="5150296" cy="477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8672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Chang Powerpoint\Figures\CNG7CH11\f11_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"/>
          <a:stretch>
            <a:fillRect/>
          </a:stretch>
        </p:blipFill>
        <p:spPr bwMode="auto">
          <a:xfrm>
            <a:off x="0" y="313411"/>
            <a:ext cx="9144000" cy="665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 rot="-5400000">
            <a:off x="5544344" y="4629944"/>
            <a:ext cx="1100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CO">
                <a:solidFill>
                  <a:srgbClr val="FF0000"/>
                </a:solidFill>
              </a:rPr>
              <a:t>Fusión</a:t>
            </a:r>
          </a:p>
        </p:txBody>
      </p:sp>
      <p:sp>
        <p:nvSpPr>
          <p:cNvPr id="40969" name="Text Box 9"/>
          <p:cNvSpPr txBox="1">
            <a:spLocks noChangeArrowheads="1"/>
          </p:cNvSpPr>
          <p:nvPr/>
        </p:nvSpPr>
        <p:spPr bwMode="auto">
          <a:xfrm rot="-5400000">
            <a:off x="5992812" y="4522788"/>
            <a:ext cx="1882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CO">
                <a:solidFill>
                  <a:srgbClr val="FF0000"/>
                </a:solidFill>
              </a:rPr>
              <a:t>Congelación</a:t>
            </a:r>
          </a:p>
        </p:txBody>
      </p:sp>
      <p:grpSp>
        <p:nvGrpSpPr>
          <p:cNvPr id="40974" name="Group 14"/>
          <p:cNvGrpSpPr>
            <a:grpSpLocks/>
          </p:cNvGrpSpPr>
          <p:nvPr/>
        </p:nvGrpSpPr>
        <p:grpSpPr bwMode="auto">
          <a:xfrm>
            <a:off x="798513" y="2614613"/>
            <a:ext cx="2854325" cy="457200"/>
            <a:chOff x="1117" y="1864"/>
            <a:chExt cx="1798" cy="288"/>
          </a:xfrm>
        </p:grpSpPr>
        <p:sp>
          <p:nvSpPr>
            <p:cNvPr id="40975" name="Text Box 15"/>
            <p:cNvSpPr txBox="1">
              <a:spLocks noChangeArrowheads="1"/>
            </p:cNvSpPr>
            <p:nvPr/>
          </p:nvSpPr>
          <p:spPr bwMode="auto">
            <a:xfrm>
              <a:off x="1117" y="1864"/>
              <a:ext cx="179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s-CO" dirty="0"/>
                <a:t>H</a:t>
              </a:r>
              <a:r>
                <a:rPr lang="en-US" altLang="es-CO" baseline="-25000" dirty="0"/>
                <a:t>2</a:t>
              </a:r>
              <a:r>
                <a:rPr lang="en-US" altLang="es-CO" dirty="0"/>
                <a:t>O </a:t>
              </a:r>
              <a:r>
                <a:rPr lang="en-US" altLang="es-CO" sz="2000" dirty="0"/>
                <a:t>(</a:t>
              </a:r>
              <a:r>
                <a:rPr lang="en-US" altLang="es-CO" sz="2000" i="1" dirty="0"/>
                <a:t>s</a:t>
              </a:r>
              <a:r>
                <a:rPr lang="en-US" altLang="es-CO" sz="2000" dirty="0"/>
                <a:t>)</a:t>
              </a:r>
              <a:r>
                <a:rPr lang="en-US" altLang="es-CO" dirty="0"/>
                <a:t>          H</a:t>
              </a:r>
              <a:r>
                <a:rPr lang="en-US" altLang="es-CO" baseline="-25000" dirty="0"/>
                <a:t>2</a:t>
              </a:r>
              <a:r>
                <a:rPr lang="en-US" altLang="es-CO" dirty="0"/>
                <a:t>O </a:t>
              </a:r>
              <a:r>
                <a:rPr lang="en-US" altLang="es-CO" sz="2000" dirty="0"/>
                <a:t>(</a:t>
              </a:r>
              <a:r>
                <a:rPr lang="en-US" altLang="es-CO" sz="2000" i="1" dirty="0"/>
                <a:t>l</a:t>
              </a:r>
              <a:r>
                <a:rPr lang="en-US" altLang="es-CO" sz="2000" dirty="0"/>
                <a:t>)</a:t>
              </a:r>
            </a:p>
          </p:txBody>
        </p:sp>
        <p:grpSp>
          <p:nvGrpSpPr>
            <p:cNvPr id="40976" name="Group 16"/>
            <p:cNvGrpSpPr>
              <a:grpSpLocks/>
            </p:cNvGrpSpPr>
            <p:nvPr/>
          </p:nvGrpSpPr>
          <p:grpSpPr bwMode="auto">
            <a:xfrm>
              <a:off x="1838" y="2008"/>
              <a:ext cx="322" cy="144"/>
              <a:chOff x="1814" y="2408"/>
              <a:chExt cx="322" cy="144"/>
            </a:xfrm>
          </p:grpSpPr>
          <p:sp>
            <p:nvSpPr>
              <p:cNvPr id="40977" name="Line 17"/>
              <p:cNvSpPr>
                <a:spLocks noChangeShapeType="1"/>
              </p:cNvSpPr>
              <p:nvPr/>
            </p:nvSpPr>
            <p:spPr bwMode="auto">
              <a:xfrm>
                <a:off x="1848" y="2408"/>
                <a:ext cx="28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40978" name="Line 18"/>
              <p:cNvSpPr>
                <a:spLocks noChangeShapeType="1"/>
              </p:cNvSpPr>
              <p:nvPr/>
            </p:nvSpPr>
            <p:spPr bwMode="auto">
              <a:xfrm flipH="1">
                <a:off x="1814" y="2552"/>
                <a:ext cx="28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</p:grpSp>
      </p:grpSp>
      <p:sp>
        <p:nvSpPr>
          <p:cNvPr id="40979" name="Text Box 19"/>
          <p:cNvSpPr txBox="1">
            <a:spLocks noChangeArrowheads="1"/>
          </p:cNvSpPr>
          <p:nvPr/>
        </p:nvSpPr>
        <p:spPr bwMode="auto">
          <a:xfrm>
            <a:off x="279400" y="3915872"/>
            <a:ext cx="41148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s-CO" dirty="0"/>
              <a:t>El </a:t>
            </a:r>
            <a:r>
              <a:rPr lang="en-US" altLang="es-CO" b="1" i="1" dirty="0" err="1"/>
              <a:t>punto</a:t>
            </a:r>
            <a:r>
              <a:rPr lang="en-US" altLang="es-CO" b="1" i="1" dirty="0"/>
              <a:t> de </a:t>
            </a:r>
            <a:r>
              <a:rPr lang="en-US" altLang="es-CO" b="1" i="1" dirty="0" err="1"/>
              <a:t>fusión</a:t>
            </a:r>
            <a:r>
              <a:rPr lang="en-US" altLang="es-CO" dirty="0"/>
              <a:t> de un </a:t>
            </a:r>
            <a:r>
              <a:rPr lang="en-US" altLang="es-CO" dirty="0" err="1"/>
              <a:t>sólido</a:t>
            </a:r>
            <a:r>
              <a:rPr lang="en-US" altLang="es-CO" dirty="0"/>
              <a:t> o el </a:t>
            </a:r>
            <a:r>
              <a:rPr lang="en-US" altLang="es-CO" b="1" i="1" dirty="0" err="1"/>
              <a:t>punto</a:t>
            </a:r>
            <a:r>
              <a:rPr lang="en-US" altLang="es-CO" b="1" i="1" dirty="0"/>
              <a:t> de </a:t>
            </a:r>
            <a:r>
              <a:rPr lang="en-US" altLang="es-CO" b="1" i="1" dirty="0" err="1"/>
              <a:t>congelación</a:t>
            </a:r>
            <a:r>
              <a:rPr lang="en-US" altLang="es-CO" dirty="0"/>
              <a:t>  de un </a:t>
            </a:r>
            <a:r>
              <a:rPr lang="en-US" altLang="es-CO" dirty="0" err="1"/>
              <a:t>líquido</a:t>
            </a:r>
            <a:r>
              <a:rPr lang="en-US" altLang="es-CO" dirty="0"/>
              <a:t>  </a:t>
            </a:r>
            <a:r>
              <a:rPr lang="en-US" altLang="es-CO" dirty="0" err="1"/>
              <a:t>es</a:t>
            </a:r>
            <a:r>
              <a:rPr lang="en-US" altLang="es-CO" dirty="0"/>
              <a:t> la </a:t>
            </a:r>
            <a:r>
              <a:rPr lang="en-US" altLang="es-CO" dirty="0" err="1"/>
              <a:t>temperatura</a:t>
            </a:r>
            <a:r>
              <a:rPr lang="en-US" altLang="es-CO" dirty="0"/>
              <a:t> a la </a:t>
            </a:r>
            <a:r>
              <a:rPr lang="en-US" altLang="es-CO" dirty="0" err="1"/>
              <a:t>cual</a:t>
            </a:r>
            <a:r>
              <a:rPr lang="en-US" altLang="es-CO" dirty="0"/>
              <a:t> las </a:t>
            </a:r>
            <a:r>
              <a:rPr lang="en-US" altLang="es-CO" dirty="0" err="1"/>
              <a:t>fases</a:t>
            </a:r>
            <a:r>
              <a:rPr lang="en-US" altLang="es-CO" dirty="0"/>
              <a:t> </a:t>
            </a:r>
            <a:r>
              <a:rPr lang="en-US" altLang="es-CO" dirty="0" err="1"/>
              <a:t>sólida</a:t>
            </a:r>
            <a:r>
              <a:rPr lang="en-US" altLang="es-CO" dirty="0"/>
              <a:t> y </a:t>
            </a:r>
            <a:r>
              <a:rPr lang="en-US" altLang="es-CO" dirty="0" err="1"/>
              <a:t>líquida</a:t>
            </a:r>
            <a:r>
              <a:rPr lang="en-US" altLang="es-CO" dirty="0"/>
              <a:t> </a:t>
            </a:r>
            <a:r>
              <a:rPr lang="en-US" altLang="es-CO" dirty="0" err="1"/>
              <a:t>coexisten</a:t>
            </a:r>
            <a:r>
              <a:rPr lang="en-US" altLang="es-CO" dirty="0"/>
              <a:t> </a:t>
            </a:r>
            <a:r>
              <a:rPr lang="en-US" altLang="es-CO" dirty="0" err="1"/>
              <a:t>en</a:t>
            </a:r>
            <a:r>
              <a:rPr lang="en-US" altLang="es-CO" dirty="0"/>
              <a:t> </a:t>
            </a:r>
            <a:r>
              <a:rPr lang="en-US" altLang="es-CO" dirty="0" err="1"/>
              <a:t>equilibrio</a:t>
            </a:r>
            <a:r>
              <a:rPr lang="en-US" altLang="es-CO" dirty="0"/>
              <a:t>.</a:t>
            </a:r>
          </a:p>
        </p:txBody>
      </p:sp>
      <p:sp>
        <p:nvSpPr>
          <p:cNvPr id="40982" name="Rectangle 22"/>
          <p:cNvSpPr>
            <a:spLocks noChangeArrowheads="1"/>
          </p:cNvSpPr>
          <p:nvPr/>
        </p:nvSpPr>
        <p:spPr bwMode="auto">
          <a:xfrm>
            <a:off x="279400" y="428037"/>
            <a:ext cx="4165600" cy="18774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s-CO" sz="4000" dirty="0" err="1" smtClean="0"/>
              <a:t>Propiedades</a:t>
            </a:r>
            <a:r>
              <a:rPr lang="en-US" altLang="es-CO" sz="4000" dirty="0" smtClean="0"/>
              <a:t> de </a:t>
            </a:r>
            <a:r>
              <a:rPr lang="en-US" altLang="es-CO" sz="4000" dirty="0" err="1" smtClean="0"/>
              <a:t>los</a:t>
            </a:r>
            <a:r>
              <a:rPr lang="en-US" altLang="es-CO" sz="4000" dirty="0" smtClean="0"/>
              <a:t> </a:t>
            </a:r>
            <a:r>
              <a:rPr lang="en-US" altLang="es-CO" sz="4000" dirty="0" err="1" smtClean="0"/>
              <a:t>sólidos</a:t>
            </a:r>
            <a:r>
              <a:rPr lang="en-US" altLang="es-CO" sz="4000" dirty="0" smtClean="0"/>
              <a:t>: 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s-CO" sz="4000" dirty="0" err="1" smtClean="0"/>
              <a:t>Cambios</a:t>
            </a:r>
            <a:r>
              <a:rPr lang="en-US" altLang="es-CO" sz="4000" dirty="0" smtClean="0"/>
              <a:t> </a:t>
            </a:r>
            <a:r>
              <a:rPr lang="en-US" altLang="es-CO" sz="4000" dirty="0"/>
              <a:t>de </a:t>
            </a:r>
            <a:r>
              <a:rPr lang="en-US" altLang="es-CO" sz="4000" dirty="0" err="1"/>
              <a:t>fase</a:t>
            </a:r>
            <a:endParaRPr lang="es-ES" altLang="es-CO" sz="4000" dirty="0"/>
          </a:p>
        </p:txBody>
      </p:sp>
      <p:sp>
        <p:nvSpPr>
          <p:cNvPr id="40983" name="Rectangle 23"/>
          <p:cNvSpPr>
            <a:spLocks noChangeArrowheads="1"/>
          </p:cNvSpPr>
          <p:nvPr/>
        </p:nvSpPr>
        <p:spPr bwMode="auto">
          <a:xfrm>
            <a:off x="6019800" y="3429000"/>
            <a:ext cx="1087438" cy="396875"/>
          </a:xfrm>
          <a:prstGeom prst="rect">
            <a:avLst/>
          </a:pr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MX" altLang="es-CO" sz="2000">
                <a:cs typeface="Arial" panose="020B0604020202020204" pitchFamily="34" charset="0"/>
              </a:rPr>
              <a:t>Líquido</a:t>
            </a:r>
            <a:r>
              <a:rPr lang="es-ES" altLang="es-CO" sz="2000"/>
              <a:t> </a:t>
            </a:r>
            <a:endParaRPr lang="en-US" altLang="es-CO" sz="2000"/>
          </a:p>
        </p:txBody>
      </p:sp>
      <p:sp>
        <p:nvSpPr>
          <p:cNvPr id="40984" name="Rectangle 24"/>
          <p:cNvSpPr>
            <a:spLocks noChangeArrowheads="1"/>
          </p:cNvSpPr>
          <p:nvPr/>
        </p:nvSpPr>
        <p:spPr bwMode="auto">
          <a:xfrm>
            <a:off x="6096000" y="6096000"/>
            <a:ext cx="892175" cy="396875"/>
          </a:xfrm>
          <a:prstGeom prst="rect">
            <a:avLst/>
          </a:pr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CO" sz="2000">
                <a:cs typeface="Arial" panose="020B0604020202020204" pitchFamily="34" charset="0"/>
              </a:rPr>
              <a:t>Sólido</a:t>
            </a:r>
            <a:endParaRPr lang="es-ES" altLang="es-CO" sz="2000">
              <a:cs typeface="Arial" panose="020B0604020202020204" pitchFamily="34" charset="0"/>
            </a:endParaRPr>
          </a:p>
        </p:txBody>
      </p:sp>
      <p:sp>
        <p:nvSpPr>
          <p:cNvPr id="40985" name="Rectangle 25"/>
          <p:cNvSpPr>
            <a:spLocks noChangeArrowheads="1"/>
          </p:cNvSpPr>
          <p:nvPr/>
        </p:nvSpPr>
        <p:spPr bwMode="auto">
          <a:xfrm rot="-5400000">
            <a:off x="3747294" y="3415506"/>
            <a:ext cx="1741488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MX" altLang="es-CO" sz="2000">
                <a:cs typeface="Arial" panose="020B0604020202020204" pitchFamily="34" charset="0"/>
              </a:rPr>
              <a:t>Temperatura</a:t>
            </a:r>
            <a:endParaRPr lang="es-ES" altLang="es-CO" sz="20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64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9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autoUpdateAnimBg="0"/>
      <p:bldP spid="40969" grpId="0" autoUpdateAnimBg="0"/>
      <p:bldP spid="40979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228600" y="228600"/>
            <a:ext cx="8229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s-CO" b="1" i="1"/>
              <a:t>Calor molar de fusión </a:t>
            </a:r>
            <a:r>
              <a:rPr lang="en-US" altLang="es-CO"/>
              <a:t>(</a:t>
            </a:r>
            <a:r>
              <a:rPr lang="en-US" altLang="es-CO">
                <a:latin typeface="Symbol" panose="05050102010706020507" pitchFamily="18" charset="2"/>
              </a:rPr>
              <a:t>D</a:t>
            </a:r>
            <a:r>
              <a:rPr lang="en-US" altLang="es-CO" i="1"/>
              <a:t>H</a:t>
            </a:r>
            <a:r>
              <a:rPr lang="en-US" altLang="es-CO" baseline="-25000"/>
              <a:t>fus</a:t>
            </a:r>
            <a:r>
              <a:rPr lang="en-US" altLang="es-CO"/>
              <a:t>) es la energía necesaria para fundir un mol de un sólido.</a:t>
            </a:r>
          </a:p>
        </p:txBody>
      </p:sp>
      <p:sp>
        <p:nvSpPr>
          <p:cNvPr id="42001" name="Text Box 17"/>
          <p:cNvSpPr txBox="1">
            <a:spLocks noChangeArrowheads="1"/>
          </p:cNvSpPr>
          <p:nvPr/>
        </p:nvSpPr>
        <p:spPr bwMode="auto">
          <a:xfrm>
            <a:off x="8389938" y="6454775"/>
            <a:ext cx="677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s-CO" sz="2000"/>
              <a:t>11.8</a:t>
            </a:r>
          </a:p>
        </p:txBody>
      </p:sp>
      <p:graphicFrame>
        <p:nvGraphicFramePr>
          <p:cNvPr id="42002" name="Object 18"/>
          <p:cNvGraphicFramePr>
            <a:graphicFrameLocks noChangeAspect="1"/>
          </p:cNvGraphicFramePr>
          <p:nvPr/>
        </p:nvGraphicFramePr>
        <p:xfrm>
          <a:off x="457200" y="1625600"/>
          <a:ext cx="8153400" cy="416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48" name="Photo Editor Photo" r:id="rId3" imgW="11742857" imgH="6001588" progId="MSPhotoEd.3">
                  <p:embed/>
                </p:oleObj>
              </mc:Choice>
              <mc:Fallback>
                <p:oleObj name="Photo Editor Photo" r:id="rId3" imgW="11742857" imgH="6001588" progId="MSPhotoEd.3">
                  <p:embed/>
                  <p:pic>
                    <p:nvPicPr>
                      <p:cNvPr id="42002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625600"/>
                        <a:ext cx="8153400" cy="416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81472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Chang Powerpoint\Figures\CNG7CH11\f11_38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"/>
          <a:stretch>
            <a:fillRect/>
          </a:stretch>
        </p:blipFill>
        <p:spPr bwMode="auto">
          <a:xfrm>
            <a:off x="228600" y="304800"/>
            <a:ext cx="8686800" cy="631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8389938" y="6454775"/>
            <a:ext cx="677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s-CO" sz="2000"/>
              <a:t>11.8</a:t>
            </a: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1676400" y="304800"/>
            <a:ext cx="5551488" cy="701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CO" sz="4000"/>
              <a:t>Curva de calentamiento</a:t>
            </a:r>
            <a:endParaRPr lang="es-ES" altLang="es-CO" sz="4000"/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 rot="-5400000">
            <a:off x="470694" y="3339306"/>
            <a:ext cx="1741488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MX" altLang="es-CO" sz="2000">
                <a:cs typeface="Arial" panose="020B0604020202020204" pitchFamily="34" charset="0"/>
              </a:rPr>
              <a:t>Temperatura</a:t>
            </a:r>
            <a:endParaRPr lang="es-ES" altLang="es-CO" sz="2000">
              <a:cs typeface="Arial" panose="020B0604020202020204" pitchFamily="34" charset="0"/>
            </a:endParaRPr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4191000" y="6096000"/>
            <a:ext cx="10541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MX" altLang="es-CO" sz="2000">
                <a:cs typeface="Arial" panose="020B0604020202020204" pitchFamily="34" charset="0"/>
              </a:rPr>
              <a:t>Tiempo</a:t>
            </a:r>
            <a:endParaRPr lang="es-ES" altLang="es-CO" sz="2000">
              <a:cs typeface="Arial" panose="020B0604020202020204" pitchFamily="34" charset="0"/>
            </a:endParaRPr>
          </a:p>
        </p:txBody>
      </p:sp>
      <p:sp>
        <p:nvSpPr>
          <p:cNvPr id="43016" name="Rectangle 8"/>
          <p:cNvSpPr>
            <a:spLocks noChangeArrowheads="1"/>
          </p:cNvSpPr>
          <p:nvPr/>
        </p:nvSpPr>
        <p:spPr bwMode="auto">
          <a:xfrm>
            <a:off x="4648200" y="3706813"/>
            <a:ext cx="1919288" cy="581025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s-MX" altLang="es-CO" sz="2000">
                <a:cs typeface="Arial" panose="020B0604020202020204" pitchFamily="34" charset="0"/>
              </a:rPr>
              <a:t>Líquido y vapor</a:t>
            </a:r>
          </a:p>
          <a:p>
            <a:pPr>
              <a:lnSpc>
                <a:spcPct val="80000"/>
              </a:lnSpc>
            </a:pPr>
            <a:r>
              <a:rPr lang="es-MX" altLang="es-CO" sz="2000">
                <a:cs typeface="Arial" panose="020B0604020202020204" pitchFamily="34" charset="0"/>
              </a:rPr>
              <a:t>en equilibrio</a:t>
            </a:r>
            <a:endParaRPr lang="es-ES" altLang="es-CO" sz="2000">
              <a:cs typeface="Arial" panose="020B0604020202020204" pitchFamily="34" charset="0"/>
            </a:endParaRPr>
          </a:p>
        </p:txBody>
      </p:sp>
      <p:sp>
        <p:nvSpPr>
          <p:cNvPr id="43017" name="Rectangle 9"/>
          <p:cNvSpPr>
            <a:spLocks noChangeArrowheads="1"/>
          </p:cNvSpPr>
          <p:nvPr/>
        </p:nvSpPr>
        <p:spPr bwMode="auto">
          <a:xfrm>
            <a:off x="1905000" y="2895600"/>
            <a:ext cx="2332038" cy="396875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CO" sz="2000">
                <a:cs typeface="Arial" panose="020B0604020202020204" pitchFamily="34" charset="0"/>
              </a:rPr>
              <a:t>Punto de ebullición</a:t>
            </a:r>
            <a:endParaRPr lang="es-ES" altLang="es-CO" sz="2000">
              <a:cs typeface="Arial" panose="020B0604020202020204" pitchFamily="34" charset="0"/>
            </a:endParaRPr>
          </a:p>
        </p:txBody>
      </p:sp>
      <p:sp>
        <p:nvSpPr>
          <p:cNvPr id="43018" name="Rectangle 10"/>
          <p:cNvSpPr>
            <a:spLocks noChangeArrowheads="1"/>
          </p:cNvSpPr>
          <p:nvPr/>
        </p:nvSpPr>
        <p:spPr bwMode="auto">
          <a:xfrm>
            <a:off x="4114800" y="4419600"/>
            <a:ext cx="1017588" cy="396875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CO" sz="2000">
                <a:cs typeface="Arial" panose="020B0604020202020204" pitchFamily="34" charset="0"/>
              </a:rPr>
              <a:t>Líquido</a:t>
            </a:r>
            <a:endParaRPr lang="es-ES" altLang="es-CO" sz="2000">
              <a:cs typeface="Arial" panose="020B0604020202020204" pitchFamily="34" charset="0"/>
            </a:endParaRPr>
          </a:p>
        </p:txBody>
      </p:sp>
      <p:sp>
        <p:nvSpPr>
          <p:cNvPr id="43019" name="Rectangle 11"/>
          <p:cNvSpPr>
            <a:spLocks noChangeArrowheads="1"/>
          </p:cNvSpPr>
          <p:nvPr/>
        </p:nvSpPr>
        <p:spPr bwMode="auto">
          <a:xfrm>
            <a:off x="1905000" y="3886200"/>
            <a:ext cx="1947863" cy="396875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CO" sz="2000">
                <a:cs typeface="Arial" panose="020B0604020202020204" pitchFamily="34" charset="0"/>
              </a:rPr>
              <a:t>Punto de fusión</a:t>
            </a:r>
            <a:endParaRPr lang="es-ES" altLang="es-CO" sz="2000">
              <a:cs typeface="Arial" panose="020B0604020202020204" pitchFamily="34" charset="0"/>
            </a:endParaRPr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1828800" y="4419600"/>
            <a:ext cx="1981200" cy="581025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es-MX" altLang="es-CO" sz="2000">
                <a:cs typeface="Arial" panose="020B0604020202020204" pitchFamily="34" charset="0"/>
              </a:rPr>
              <a:t>Sólido y líquido</a:t>
            </a:r>
          </a:p>
          <a:p>
            <a:pPr>
              <a:lnSpc>
                <a:spcPct val="80000"/>
              </a:lnSpc>
            </a:pPr>
            <a:r>
              <a:rPr lang="es-MX" altLang="es-CO" sz="2000">
                <a:cs typeface="Arial" panose="020B0604020202020204" pitchFamily="34" charset="0"/>
              </a:rPr>
              <a:t>en equilibrio</a:t>
            </a:r>
            <a:endParaRPr lang="es-ES" altLang="es-CO" sz="2000">
              <a:cs typeface="Arial" panose="020B0604020202020204" pitchFamily="34" charset="0"/>
            </a:endParaRPr>
          </a:p>
        </p:txBody>
      </p:sp>
      <p:sp>
        <p:nvSpPr>
          <p:cNvPr id="43021" name="Line 13"/>
          <p:cNvSpPr>
            <a:spLocks noChangeShapeType="1"/>
          </p:cNvSpPr>
          <p:nvPr/>
        </p:nvSpPr>
        <p:spPr bwMode="auto">
          <a:xfrm flipH="1">
            <a:off x="3505200" y="3581400"/>
            <a:ext cx="1143000" cy="16002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O"/>
          </a:p>
        </p:txBody>
      </p:sp>
      <p:sp>
        <p:nvSpPr>
          <p:cNvPr id="43022" name="Rectangle 14"/>
          <p:cNvSpPr>
            <a:spLocks noChangeArrowheads="1"/>
          </p:cNvSpPr>
          <p:nvPr/>
        </p:nvSpPr>
        <p:spPr bwMode="auto">
          <a:xfrm>
            <a:off x="1981200" y="5486400"/>
            <a:ext cx="892175" cy="396875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CO" sz="2000">
                <a:cs typeface="Arial" panose="020B0604020202020204" pitchFamily="34" charset="0"/>
              </a:rPr>
              <a:t>Sólido</a:t>
            </a:r>
            <a:endParaRPr lang="es-ES" altLang="es-CO" sz="20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780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Chang Powerpoint\Figures\CNG7CH11\f11_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"/>
          <a:stretch>
            <a:fillRect/>
          </a:stretch>
        </p:blipFill>
        <p:spPr bwMode="auto">
          <a:xfrm>
            <a:off x="0" y="193675"/>
            <a:ext cx="9144000" cy="665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 rot="-5400000">
            <a:off x="4421188" y="3292475"/>
            <a:ext cx="1847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CO">
                <a:solidFill>
                  <a:srgbClr val="FF0000"/>
                </a:solidFill>
              </a:rPr>
              <a:t>Sublimación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8389938" y="6461125"/>
            <a:ext cx="677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s-CO" sz="2000"/>
              <a:t>11.8</a:t>
            </a:r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 rot="-5400000">
            <a:off x="6808788" y="3292475"/>
            <a:ext cx="1695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CO">
                <a:solidFill>
                  <a:srgbClr val="FF0000"/>
                </a:solidFill>
              </a:rPr>
              <a:t>Deposición</a:t>
            </a:r>
          </a:p>
        </p:txBody>
      </p:sp>
      <p:grpSp>
        <p:nvGrpSpPr>
          <p:cNvPr id="44038" name="Group 6"/>
          <p:cNvGrpSpPr>
            <a:grpSpLocks/>
          </p:cNvGrpSpPr>
          <p:nvPr/>
        </p:nvGrpSpPr>
        <p:grpSpPr bwMode="auto">
          <a:xfrm>
            <a:off x="838200" y="1905000"/>
            <a:ext cx="2938463" cy="457200"/>
            <a:chOff x="1142" y="1417"/>
            <a:chExt cx="1851" cy="288"/>
          </a:xfrm>
        </p:grpSpPr>
        <p:sp>
          <p:nvSpPr>
            <p:cNvPr id="44039" name="Text Box 7"/>
            <p:cNvSpPr txBox="1">
              <a:spLocks noChangeArrowheads="1"/>
            </p:cNvSpPr>
            <p:nvPr/>
          </p:nvSpPr>
          <p:spPr bwMode="auto">
            <a:xfrm>
              <a:off x="1142" y="1417"/>
              <a:ext cx="185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s-CO"/>
                <a:t>H</a:t>
              </a:r>
              <a:r>
                <a:rPr lang="en-US" altLang="es-CO" baseline="-25000"/>
                <a:t>2</a:t>
              </a:r>
              <a:r>
                <a:rPr lang="en-US" altLang="es-CO"/>
                <a:t>O </a:t>
              </a:r>
              <a:r>
                <a:rPr lang="en-US" altLang="es-CO" sz="2000"/>
                <a:t>(</a:t>
              </a:r>
              <a:r>
                <a:rPr lang="en-US" altLang="es-CO" sz="2000" i="1"/>
                <a:t>s</a:t>
              </a:r>
              <a:r>
                <a:rPr lang="en-US" altLang="es-CO" sz="2000"/>
                <a:t>)</a:t>
              </a:r>
              <a:r>
                <a:rPr lang="en-US" altLang="es-CO"/>
                <a:t>          H</a:t>
              </a:r>
              <a:r>
                <a:rPr lang="en-US" altLang="es-CO" baseline="-25000"/>
                <a:t>2</a:t>
              </a:r>
              <a:r>
                <a:rPr lang="en-US" altLang="es-CO"/>
                <a:t>O </a:t>
              </a:r>
              <a:r>
                <a:rPr lang="en-US" altLang="es-CO" sz="2000"/>
                <a:t>(</a:t>
              </a:r>
              <a:r>
                <a:rPr lang="en-US" altLang="es-CO" sz="2000" i="1"/>
                <a:t>g</a:t>
              </a:r>
              <a:r>
                <a:rPr lang="en-US" altLang="es-CO" sz="2000"/>
                <a:t>)</a:t>
              </a:r>
            </a:p>
          </p:txBody>
        </p:sp>
        <p:grpSp>
          <p:nvGrpSpPr>
            <p:cNvPr id="44040" name="Group 8"/>
            <p:cNvGrpSpPr>
              <a:grpSpLocks/>
            </p:cNvGrpSpPr>
            <p:nvPr/>
          </p:nvGrpSpPr>
          <p:grpSpPr bwMode="auto">
            <a:xfrm>
              <a:off x="1872" y="1520"/>
              <a:ext cx="312" cy="96"/>
              <a:chOff x="1848" y="1920"/>
              <a:chExt cx="312" cy="96"/>
            </a:xfrm>
          </p:grpSpPr>
          <p:sp>
            <p:nvSpPr>
              <p:cNvPr id="44041" name="Line 9"/>
              <p:cNvSpPr>
                <a:spLocks noChangeShapeType="1"/>
              </p:cNvSpPr>
              <p:nvPr/>
            </p:nvSpPr>
            <p:spPr bwMode="auto">
              <a:xfrm>
                <a:off x="1872" y="1920"/>
                <a:ext cx="28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44042" name="Line 10"/>
              <p:cNvSpPr>
                <a:spLocks noChangeShapeType="1"/>
              </p:cNvSpPr>
              <p:nvPr/>
            </p:nvSpPr>
            <p:spPr bwMode="auto">
              <a:xfrm flipH="1">
                <a:off x="1848" y="2016"/>
                <a:ext cx="28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</p:grpSp>
      </p:grpSp>
      <p:sp>
        <p:nvSpPr>
          <p:cNvPr id="44044" name="Text Box 12"/>
          <p:cNvSpPr txBox="1">
            <a:spLocks noChangeArrowheads="1"/>
          </p:cNvSpPr>
          <p:nvPr/>
        </p:nvSpPr>
        <p:spPr bwMode="auto">
          <a:xfrm>
            <a:off x="241300" y="2832100"/>
            <a:ext cx="41910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s-CO" b="1" i="1"/>
              <a:t>Calor molar de sublimación </a:t>
            </a:r>
            <a:r>
              <a:rPr lang="en-US" altLang="es-CO"/>
              <a:t>(</a:t>
            </a:r>
            <a:r>
              <a:rPr lang="en-US" altLang="es-CO" b="1" i="1">
                <a:latin typeface="Symbol" panose="05050102010706020507" pitchFamily="18" charset="2"/>
              </a:rPr>
              <a:t>D</a:t>
            </a:r>
            <a:r>
              <a:rPr lang="en-US" altLang="es-CO" b="1" i="1"/>
              <a:t>H</a:t>
            </a:r>
            <a:r>
              <a:rPr lang="en-US" altLang="es-CO" baseline="-25000"/>
              <a:t>sub</a:t>
            </a:r>
            <a:r>
              <a:rPr lang="en-US" altLang="es-CO"/>
              <a:t>) es la energía necesaria para sublimar        un mol de un sólido.</a:t>
            </a:r>
            <a:endParaRPr lang="en-US" altLang="es-CO" b="1" i="1"/>
          </a:p>
        </p:txBody>
      </p:sp>
      <p:sp>
        <p:nvSpPr>
          <p:cNvPr id="44045" name="Text Box 13"/>
          <p:cNvSpPr txBox="1">
            <a:spLocks noChangeArrowheads="1"/>
          </p:cNvSpPr>
          <p:nvPr/>
        </p:nvSpPr>
        <p:spPr bwMode="auto">
          <a:xfrm>
            <a:off x="609600" y="4495800"/>
            <a:ext cx="2913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CO" b="1" i="1">
                <a:latin typeface="Symbol" panose="05050102010706020507" pitchFamily="18" charset="2"/>
              </a:rPr>
              <a:t>D</a:t>
            </a:r>
            <a:r>
              <a:rPr lang="en-US" altLang="es-CO" b="1" i="1"/>
              <a:t>H</a:t>
            </a:r>
            <a:r>
              <a:rPr lang="en-US" altLang="es-CO" baseline="-25000"/>
              <a:t>sub = </a:t>
            </a:r>
            <a:r>
              <a:rPr lang="en-US" altLang="es-CO" b="1" i="1">
                <a:latin typeface="Symbol" panose="05050102010706020507" pitchFamily="18" charset="2"/>
              </a:rPr>
              <a:t>D</a:t>
            </a:r>
            <a:r>
              <a:rPr lang="en-US" altLang="es-CO" b="1" i="1"/>
              <a:t>H</a:t>
            </a:r>
            <a:r>
              <a:rPr lang="en-US" altLang="es-CO" baseline="-25000"/>
              <a:t>fus</a:t>
            </a:r>
            <a:r>
              <a:rPr lang="en-US" altLang="es-CO"/>
              <a:t> + </a:t>
            </a:r>
            <a:r>
              <a:rPr lang="en-US" altLang="es-CO" b="1" i="1">
                <a:latin typeface="Symbol" panose="05050102010706020507" pitchFamily="18" charset="2"/>
              </a:rPr>
              <a:t>D</a:t>
            </a:r>
            <a:r>
              <a:rPr lang="en-US" altLang="es-CO" b="1" i="1"/>
              <a:t>H</a:t>
            </a:r>
            <a:r>
              <a:rPr lang="en-US" altLang="es-CO" baseline="-25000"/>
              <a:t>vap</a:t>
            </a:r>
          </a:p>
        </p:txBody>
      </p:sp>
      <p:sp>
        <p:nvSpPr>
          <p:cNvPr id="44046" name="Text Box 14"/>
          <p:cNvSpPr txBox="1">
            <a:spLocks noChangeArrowheads="1"/>
          </p:cNvSpPr>
          <p:nvPr/>
        </p:nvSpPr>
        <p:spPr bwMode="auto">
          <a:xfrm>
            <a:off x="1023938" y="5145088"/>
            <a:ext cx="2082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s-CO"/>
              <a:t>(Ley de Hess)</a:t>
            </a:r>
          </a:p>
        </p:txBody>
      </p:sp>
      <p:sp>
        <p:nvSpPr>
          <p:cNvPr id="44047" name="Rectangle 15"/>
          <p:cNvSpPr>
            <a:spLocks noChangeArrowheads="1"/>
          </p:cNvSpPr>
          <p:nvPr/>
        </p:nvSpPr>
        <p:spPr bwMode="auto">
          <a:xfrm>
            <a:off x="0" y="304800"/>
            <a:ext cx="4251325" cy="701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CO" sz="4000"/>
              <a:t>Cambios de fases</a:t>
            </a:r>
            <a:endParaRPr lang="es-ES" altLang="es-CO" sz="4000"/>
          </a:p>
        </p:txBody>
      </p:sp>
      <p:sp>
        <p:nvSpPr>
          <p:cNvPr id="44049" name="Rectangle 17"/>
          <p:cNvSpPr>
            <a:spLocks noChangeArrowheads="1"/>
          </p:cNvSpPr>
          <p:nvPr/>
        </p:nvSpPr>
        <p:spPr bwMode="auto">
          <a:xfrm rot="-5400000">
            <a:off x="3747294" y="3415506"/>
            <a:ext cx="1741488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MX" altLang="es-CO" sz="2000">
                <a:cs typeface="Arial" panose="020B0604020202020204" pitchFamily="34" charset="0"/>
              </a:rPr>
              <a:t>Temperatura</a:t>
            </a:r>
            <a:endParaRPr lang="es-ES" altLang="es-CO" sz="2000">
              <a:cs typeface="Arial" panose="020B0604020202020204" pitchFamily="34" charset="0"/>
            </a:endParaRPr>
          </a:p>
        </p:txBody>
      </p:sp>
      <p:sp>
        <p:nvSpPr>
          <p:cNvPr id="44050" name="Rectangle 18"/>
          <p:cNvSpPr>
            <a:spLocks noChangeArrowheads="1"/>
          </p:cNvSpPr>
          <p:nvPr/>
        </p:nvSpPr>
        <p:spPr bwMode="auto">
          <a:xfrm>
            <a:off x="6172200" y="6096000"/>
            <a:ext cx="892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CO" sz="2000">
                <a:cs typeface="Arial" panose="020B0604020202020204" pitchFamily="34" charset="0"/>
              </a:rPr>
              <a:t>Sólido</a:t>
            </a:r>
            <a:endParaRPr lang="es-ES" altLang="es-CO" sz="2000">
              <a:cs typeface="Arial" panose="020B0604020202020204" pitchFamily="34" charset="0"/>
            </a:endParaRPr>
          </a:p>
        </p:txBody>
      </p:sp>
      <p:sp>
        <p:nvSpPr>
          <p:cNvPr id="44051" name="Rectangle 19"/>
          <p:cNvSpPr>
            <a:spLocks noChangeArrowheads="1"/>
          </p:cNvSpPr>
          <p:nvPr/>
        </p:nvSpPr>
        <p:spPr bwMode="auto">
          <a:xfrm>
            <a:off x="6096000" y="3429000"/>
            <a:ext cx="1087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MX" altLang="es-CO" sz="2000">
                <a:cs typeface="Arial" panose="020B0604020202020204" pitchFamily="34" charset="0"/>
              </a:rPr>
              <a:t>Líquido</a:t>
            </a:r>
            <a:r>
              <a:rPr lang="es-ES" altLang="es-CO" sz="2000"/>
              <a:t> </a:t>
            </a:r>
            <a:endParaRPr lang="en-US" altLang="es-CO" sz="2000"/>
          </a:p>
        </p:txBody>
      </p:sp>
    </p:spTree>
    <p:extLst>
      <p:ext uri="{BB962C8B-B14F-4D97-AF65-F5344CB8AC3E}">
        <p14:creationId xmlns:p14="http://schemas.microsoft.com/office/powerpoint/2010/main" val="96160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autoUpdateAnimBg="0"/>
      <p:bldP spid="44037" grpId="0" autoUpdateAnimBg="0"/>
      <p:bldP spid="44044" grpId="0" autoUpdateAnimBg="0"/>
      <p:bldP spid="44045" grpId="0" autoUpdateAnimBg="0"/>
      <p:bldP spid="44046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s://mgh-images.s3.amazonaws.com/9780321918543/12555-11-123EEI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0292" r="49540" b="16635"/>
          <a:stretch/>
        </p:blipFill>
        <p:spPr bwMode="auto">
          <a:xfrm>
            <a:off x="467544" y="908720"/>
            <a:ext cx="7992888" cy="581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58688" y="86395"/>
            <a:ext cx="8610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s-CO" dirty="0"/>
              <a:t>Un </a:t>
            </a:r>
            <a:r>
              <a:rPr lang="en-US" altLang="es-CO" b="1" i="1" dirty="0" err="1"/>
              <a:t>diagrama</a:t>
            </a:r>
            <a:r>
              <a:rPr lang="en-US" altLang="es-CO" b="1" i="1" dirty="0"/>
              <a:t> de </a:t>
            </a:r>
            <a:r>
              <a:rPr lang="en-US" altLang="es-CO" b="1" i="1" dirty="0" err="1"/>
              <a:t>fases</a:t>
            </a:r>
            <a:r>
              <a:rPr lang="en-US" altLang="es-CO" dirty="0"/>
              <a:t>  resume las </a:t>
            </a:r>
            <a:r>
              <a:rPr lang="en-US" altLang="es-CO" dirty="0" err="1"/>
              <a:t>condiciones</a:t>
            </a:r>
            <a:r>
              <a:rPr lang="en-US" altLang="es-CO" dirty="0"/>
              <a:t> </a:t>
            </a:r>
            <a:r>
              <a:rPr lang="en-US" altLang="es-CO" dirty="0" err="1"/>
              <a:t>en</a:t>
            </a:r>
            <a:r>
              <a:rPr lang="en-US" altLang="es-CO" dirty="0"/>
              <a:t> las </a:t>
            </a:r>
            <a:r>
              <a:rPr lang="en-US" altLang="es-CO" dirty="0" err="1"/>
              <a:t>cuales</a:t>
            </a:r>
            <a:r>
              <a:rPr lang="en-US" altLang="es-CO" dirty="0"/>
              <a:t> </a:t>
            </a:r>
            <a:r>
              <a:rPr lang="en-US" altLang="es-CO" dirty="0" err="1"/>
              <a:t>una</a:t>
            </a:r>
            <a:r>
              <a:rPr lang="en-US" altLang="es-CO" dirty="0"/>
              <a:t> </a:t>
            </a:r>
            <a:r>
              <a:rPr lang="en-US" altLang="es-CO" dirty="0" err="1"/>
              <a:t>sustancia</a:t>
            </a:r>
            <a:r>
              <a:rPr lang="en-US" altLang="es-CO" dirty="0"/>
              <a:t> </a:t>
            </a:r>
            <a:r>
              <a:rPr lang="en-US" altLang="es-CO" dirty="0" err="1"/>
              <a:t>existe</a:t>
            </a:r>
            <a:r>
              <a:rPr lang="en-US" altLang="es-CO" dirty="0"/>
              <a:t> </a:t>
            </a:r>
            <a:r>
              <a:rPr lang="en-US" altLang="es-CO" dirty="0" err="1"/>
              <a:t>como</a:t>
            </a:r>
            <a:r>
              <a:rPr lang="en-US" altLang="es-CO" dirty="0"/>
              <a:t> </a:t>
            </a:r>
            <a:r>
              <a:rPr lang="en-US" altLang="es-CO" dirty="0" err="1"/>
              <a:t>sólido</a:t>
            </a:r>
            <a:r>
              <a:rPr lang="en-US" altLang="es-CO" dirty="0"/>
              <a:t>, </a:t>
            </a:r>
            <a:r>
              <a:rPr lang="en-US" altLang="es-CO" dirty="0" err="1"/>
              <a:t>líquido</a:t>
            </a:r>
            <a:r>
              <a:rPr lang="en-US" altLang="es-CO" dirty="0"/>
              <a:t> o gas.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165130" y="6396335"/>
            <a:ext cx="4254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 smtClean="0"/>
              <a:t>Diagramas de fase del yodo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13967017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Chang Powerpoint\Figures\CNG7CH11\f11_41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"/>
          <a:stretch>
            <a:fillRect/>
          </a:stretch>
        </p:blipFill>
        <p:spPr bwMode="auto">
          <a:xfrm>
            <a:off x="508000" y="563563"/>
            <a:ext cx="8128000" cy="591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304800" y="609600"/>
            <a:ext cx="8321675" cy="579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CO" sz="3200" b="1"/>
              <a:t>Diagrama de fases del dióxido de carbono</a:t>
            </a: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3886200" y="5943600"/>
            <a:ext cx="1722438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MX" altLang="es-CO" sz="2000" b="1">
                <a:cs typeface="Arial" panose="020B0604020202020204" pitchFamily="34" charset="0"/>
              </a:rPr>
              <a:t>Temperatura</a:t>
            </a:r>
            <a:endParaRPr lang="en-US" altLang="es-CO" sz="2000" b="1">
              <a:cs typeface="Arial" panose="020B0604020202020204" pitchFamily="34" charset="0"/>
            </a:endParaRPr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 rot="-5400000">
            <a:off x="1088231" y="3483769"/>
            <a:ext cx="1116013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CO" sz="2000" b="1">
                <a:cs typeface="Arial" panose="020B0604020202020204" pitchFamily="34" charset="0"/>
              </a:rPr>
              <a:t>Presión</a:t>
            </a:r>
            <a:endParaRPr lang="es-ES" altLang="es-CO" sz="2000" b="1">
              <a:cs typeface="Arial" panose="020B0604020202020204" pitchFamily="34" charset="0"/>
            </a:endParaRPr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2971800" y="2895600"/>
            <a:ext cx="960438" cy="396875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CO" sz="2000" b="1">
                <a:cs typeface="Arial" panose="020B0604020202020204" pitchFamily="34" charset="0"/>
              </a:rPr>
              <a:t>Sólido</a:t>
            </a:r>
            <a:endParaRPr lang="es-ES" altLang="es-CO" sz="2000" b="1">
              <a:cs typeface="Arial" panose="020B0604020202020204" pitchFamily="34" charset="0"/>
            </a:endParaRP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4800600" y="2590800"/>
            <a:ext cx="1101725" cy="396875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MX" altLang="es-CO" sz="2000" b="1">
                <a:cs typeface="Arial" panose="020B0604020202020204" pitchFamily="34" charset="0"/>
              </a:rPr>
              <a:t>Líquido</a:t>
            </a:r>
            <a:endParaRPr lang="en-US" altLang="es-CO" sz="2000" b="1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4246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06578" y="980728"/>
            <a:ext cx="424847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2000" dirty="0"/>
              <a:t>Un fluido supercrítico (FSC) es una sustancia que se encuentra en unas condiciones operativas de presión y temperatura superiores a las de su punto crítico. Un diagrama de fases de una sustancia pura presenta un comportamiento particular en la región supercrítica, la lineal de separación de fases líquido-gas se interrumpe no quedando definida por líneas </a:t>
            </a:r>
            <a:r>
              <a:rPr lang="es-CO" sz="2000" dirty="0" smtClean="0"/>
              <a:t>continuas, hay </a:t>
            </a:r>
            <a:r>
              <a:rPr lang="es-CO" sz="2000" dirty="0"/>
              <a:t>una transición continua desde estado líquido a FSC por aumento de la temperatura a presión constante, o desde estado gaseoso a FSC por incremento de la presión a temperatura constante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683568" y="404664"/>
            <a:ext cx="3294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 smtClean="0"/>
              <a:t>Fluidos supercríticos</a:t>
            </a:r>
            <a:endParaRPr lang="es-CO" b="1" dirty="0"/>
          </a:p>
        </p:txBody>
      </p:sp>
      <p:pic>
        <p:nvPicPr>
          <p:cNvPr id="58370" name="Picture 2" descr="https://lidiaconlaquimica.files.wordpress.com/2015/08/fluido-supercritico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915" y="1700808"/>
            <a:ext cx="4572000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3377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1742" y="434589"/>
            <a:ext cx="9425035" cy="642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8801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Chang Powerpoint\Figures\CNG7CH11\f11_40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0" r="50626" b="12000"/>
          <a:stretch>
            <a:fillRect/>
          </a:stretch>
        </p:blipFill>
        <p:spPr bwMode="auto">
          <a:xfrm>
            <a:off x="1366879" y="769144"/>
            <a:ext cx="6742276" cy="5936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1907704" y="250032"/>
            <a:ext cx="48752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s-CO" sz="2800" b="1" dirty="0" err="1"/>
              <a:t>Diagrama</a:t>
            </a:r>
            <a:r>
              <a:rPr lang="en-US" altLang="es-CO" sz="2800" b="1" dirty="0"/>
              <a:t> de </a:t>
            </a:r>
            <a:r>
              <a:rPr lang="en-US" altLang="es-CO" sz="2800" b="1" dirty="0" err="1"/>
              <a:t>fases</a:t>
            </a:r>
            <a:r>
              <a:rPr lang="en-US" altLang="es-CO" sz="2800" b="1" dirty="0"/>
              <a:t> del </a:t>
            </a:r>
            <a:r>
              <a:rPr lang="en-US" altLang="es-CO" sz="2800" b="1" dirty="0" err="1"/>
              <a:t>agua</a:t>
            </a:r>
            <a:endParaRPr lang="en-US" altLang="es-CO" sz="2800" b="1" dirty="0"/>
          </a:p>
        </p:txBody>
      </p:sp>
    </p:spTree>
    <p:extLst>
      <p:ext uri="{BB962C8B-B14F-4D97-AF65-F5344CB8AC3E}">
        <p14:creationId xmlns:p14="http://schemas.microsoft.com/office/powerpoint/2010/main" val="2047656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2321925" y="141288"/>
            <a:ext cx="45207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s-CO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Fuerzas</a:t>
            </a:r>
            <a:r>
              <a:rPr lang="en-US" altLang="es-CO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s-CO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intermoleculares</a:t>
            </a:r>
            <a:endParaRPr lang="en-US" altLang="es-CO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52400" y="685800"/>
            <a:ext cx="876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s-CO" b="1" u="sng" dirty="0" err="1"/>
              <a:t>Fuerzas</a:t>
            </a:r>
            <a:r>
              <a:rPr lang="en-US" altLang="es-CO" b="1" u="sng" dirty="0"/>
              <a:t> de </a:t>
            </a:r>
            <a:r>
              <a:rPr lang="en-US" altLang="es-CO" b="1" u="sng" dirty="0" err="1"/>
              <a:t>dispersión</a:t>
            </a:r>
            <a:endParaRPr lang="en-US" altLang="es-CO" dirty="0"/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571500" y="1398723"/>
            <a:ext cx="7772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s-ES" altLang="es-CO" dirty="0">
                <a:cs typeface="Times New Roman" panose="02020603050405020304" pitchFamily="18" charset="0"/>
              </a:rPr>
              <a:t>Fuerzas de atracción que se generan como resultado de los </a:t>
            </a:r>
            <a:r>
              <a:rPr lang="es-ES" altLang="es-CO" b="1" dirty="0">
                <a:cs typeface="Times New Roman" panose="02020603050405020304" pitchFamily="18" charset="0"/>
              </a:rPr>
              <a:t>dipolos temporales inducidos </a:t>
            </a:r>
            <a:r>
              <a:rPr lang="es-ES" altLang="es-CO" dirty="0">
                <a:cs typeface="Times New Roman" panose="02020603050405020304" pitchFamily="18" charset="0"/>
              </a:rPr>
              <a:t>en átomos o moléculas </a:t>
            </a:r>
            <a:endParaRPr lang="en-US" altLang="es-CO" dirty="0">
              <a:cs typeface="Times New Roman" panose="02020603050405020304" pitchFamily="18" charset="0"/>
            </a:endParaRPr>
          </a:p>
        </p:txBody>
      </p:sp>
      <p:grpSp>
        <p:nvGrpSpPr>
          <p:cNvPr id="7186" name="Group 18"/>
          <p:cNvGrpSpPr>
            <a:grpSpLocks/>
          </p:cNvGrpSpPr>
          <p:nvPr/>
        </p:nvGrpSpPr>
        <p:grpSpPr bwMode="auto">
          <a:xfrm>
            <a:off x="217487" y="2622550"/>
            <a:ext cx="2765425" cy="4235450"/>
            <a:chOff x="96" y="1508"/>
            <a:chExt cx="1742" cy="2668"/>
          </a:xfrm>
        </p:grpSpPr>
        <p:pic>
          <p:nvPicPr>
            <p:cNvPr id="7181" name="Picture 13" descr="C:\Chang Powerpoint\Figures\CNG7CH11\f11_04l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50" t="3000" r="7875"/>
            <a:stretch>
              <a:fillRect/>
            </a:stretch>
          </p:blipFill>
          <p:spPr bwMode="auto">
            <a:xfrm>
              <a:off x="192" y="1508"/>
              <a:ext cx="1646" cy="2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2" name="Rectangle 14"/>
            <p:cNvSpPr>
              <a:spLocks noChangeArrowheads="1"/>
            </p:cNvSpPr>
            <p:nvPr/>
          </p:nvSpPr>
          <p:spPr bwMode="auto">
            <a:xfrm>
              <a:off x="96" y="1680"/>
              <a:ext cx="528" cy="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7183" name="Rectangle 15"/>
            <p:cNvSpPr>
              <a:spLocks noChangeArrowheads="1"/>
            </p:cNvSpPr>
            <p:nvPr/>
          </p:nvSpPr>
          <p:spPr bwMode="auto">
            <a:xfrm>
              <a:off x="864" y="2160"/>
              <a:ext cx="192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7184" name="Rectangle 16"/>
            <p:cNvSpPr>
              <a:spLocks noChangeArrowheads="1"/>
            </p:cNvSpPr>
            <p:nvPr/>
          </p:nvSpPr>
          <p:spPr bwMode="auto">
            <a:xfrm>
              <a:off x="864" y="3024"/>
              <a:ext cx="240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7185" name="Rectangle 17"/>
            <p:cNvSpPr>
              <a:spLocks noChangeArrowheads="1"/>
            </p:cNvSpPr>
            <p:nvPr/>
          </p:nvSpPr>
          <p:spPr bwMode="auto">
            <a:xfrm>
              <a:off x="896" y="3936"/>
              <a:ext cx="144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O"/>
            </a:p>
          </p:txBody>
        </p:sp>
      </p:grpSp>
      <p:sp>
        <p:nvSpPr>
          <p:cNvPr id="7187" name="Text Box 19"/>
          <p:cNvSpPr txBox="1">
            <a:spLocks noChangeArrowheads="1"/>
          </p:cNvSpPr>
          <p:nvPr/>
        </p:nvSpPr>
        <p:spPr bwMode="auto">
          <a:xfrm>
            <a:off x="3568700" y="4382720"/>
            <a:ext cx="4308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CO" dirty="0" err="1"/>
              <a:t>Interacción</a:t>
            </a:r>
            <a:r>
              <a:rPr lang="en-US" altLang="es-CO" dirty="0"/>
              <a:t> ion-</a:t>
            </a:r>
            <a:r>
              <a:rPr lang="en-US" altLang="es-CO" dirty="0" err="1"/>
              <a:t>dipolo</a:t>
            </a:r>
            <a:r>
              <a:rPr lang="en-US" altLang="es-CO" dirty="0"/>
              <a:t> </a:t>
            </a:r>
            <a:r>
              <a:rPr lang="en-US" altLang="es-CO" dirty="0" err="1"/>
              <a:t>inducido</a:t>
            </a:r>
            <a:endParaRPr lang="en-US" altLang="es-CO" dirty="0"/>
          </a:p>
        </p:txBody>
      </p:sp>
      <p:sp>
        <p:nvSpPr>
          <p:cNvPr id="7189" name="Text Box 21"/>
          <p:cNvSpPr txBox="1">
            <a:spLocks noChangeArrowheads="1"/>
          </p:cNvSpPr>
          <p:nvPr/>
        </p:nvSpPr>
        <p:spPr bwMode="auto">
          <a:xfrm>
            <a:off x="3568700" y="5867400"/>
            <a:ext cx="47164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CO" dirty="0" err="1"/>
              <a:t>Interacción</a:t>
            </a:r>
            <a:r>
              <a:rPr lang="en-US" altLang="es-CO" dirty="0"/>
              <a:t> </a:t>
            </a:r>
            <a:r>
              <a:rPr lang="en-US" altLang="es-CO" dirty="0" err="1"/>
              <a:t>dipolo-dipolo</a:t>
            </a:r>
            <a:r>
              <a:rPr lang="en-US" altLang="es-CO" dirty="0"/>
              <a:t> </a:t>
            </a:r>
            <a:r>
              <a:rPr lang="en-US" altLang="es-CO" dirty="0" err="1"/>
              <a:t>inducido</a:t>
            </a:r>
            <a:endParaRPr lang="en-US" altLang="es-CO" dirty="0"/>
          </a:p>
        </p:txBody>
      </p:sp>
      <p:sp>
        <p:nvSpPr>
          <p:cNvPr id="7190" name="Rectangle 22"/>
          <p:cNvSpPr>
            <a:spLocks noChangeArrowheads="1"/>
          </p:cNvSpPr>
          <p:nvPr/>
        </p:nvSpPr>
        <p:spPr bwMode="auto">
          <a:xfrm>
            <a:off x="1627187" y="4039562"/>
            <a:ext cx="1219200" cy="274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CO" sz="1200" u="sng"/>
              <a:t>Dipolo inducido</a:t>
            </a:r>
          </a:p>
        </p:txBody>
      </p:sp>
      <p:sp>
        <p:nvSpPr>
          <p:cNvPr id="7191" name="Rectangle 23"/>
          <p:cNvSpPr>
            <a:spLocks noChangeArrowheads="1"/>
          </p:cNvSpPr>
          <p:nvPr/>
        </p:nvSpPr>
        <p:spPr bwMode="auto">
          <a:xfrm>
            <a:off x="1676399" y="5628068"/>
            <a:ext cx="1219200" cy="274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CO" sz="1200" u="sng" dirty="0" err="1"/>
              <a:t>Dipolo</a:t>
            </a:r>
            <a:r>
              <a:rPr lang="en-US" altLang="es-CO" sz="1200" u="sng" dirty="0"/>
              <a:t> </a:t>
            </a:r>
            <a:r>
              <a:rPr lang="en-US" altLang="es-CO" sz="1200" u="sng" dirty="0" err="1"/>
              <a:t>inducido</a:t>
            </a:r>
            <a:endParaRPr lang="es-ES" altLang="es-CO" sz="1200" u="sng" dirty="0"/>
          </a:p>
        </p:txBody>
      </p:sp>
      <p:sp>
        <p:nvSpPr>
          <p:cNvPr id="7192" name="Rectangle 24"/>
          <p:cNvSpPr>
            <a:spLocks noChangeArrowheads="1"/>
          </p:cNvSpPr>
          <p:nvPr/>
        </p:nvSpPr>
        <p:spPr bwMode="auto">
          <a:xfrm>
            <a:off x="571500" y="4176881"/>
            <a:ext cx="622300" cy="274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CO" sz="1200" u="sng" dirty="0" err="1"/>
              <a:t>Catión</a:t>
            </a:r>
            <a:endParaRPr lang="es-ES" altLang="es-CO" sz="1200" u="sng" dirty="0"/>
          </a:p>
        </p:txBody>
      </p:sp>
      <p:sp>
        <p:nvSpPr>
          <p:cNvPr id="7193" name="Rectangle 25"/>
          <p:cNvSpPr>
            <a:spLocks noChangeArrowheads="1"/>
          </p:cNvSpPr>
          <p:nvPr/>
        </p:nvSpPr>
        <p:spPr bwMode="auto">
          <a:xfrm>
            <a:off x="571500" y="5821362"/>
            <a:ext cx="612775" cy="274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CO" sz="1200" u="sng"/>
              <a:t>Dipolo</a:t>
            </a:r>
            <a:endParaRPr lang="es-ES" altLang="es-CO" sz="1200" u="sng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autoUpdateAnimBg="0"/>
      <p:bldP spid="7187" grpId="0" autoUpdateAnimBg="0"/>
      <p:bldP spid="7189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107504" y="181854"/>
            <a:ext cx="8928992" cy="667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5435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Chang Powerpoint\Figures\CNG7CH11\f11_38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"/>
          <a:stretch>
            <a:fillRect/>
          </a:stretch>
        </p:blipFill>
        <p:spPr bwMode="auto">
          <a:xfrm>
            <a:off x="228600" y="304800"/>
            <a:ext cx="8686800" cy="631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8389938" y="6454775"/>
            <a:ext cx="677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s-CO" sz="2000"/>
              <a:t>11.8</a:t>
            </a: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1676400" y="304800"/>
            <a:ext cx="5551488" cy="701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CO" sz="4000"/>
              <a:t>Curva de calentamiento</a:t>
            </a:r>
            <a:endParaRPr lang="es-ES" altLang="es-CO" sz="4000"/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 rot="-5400000">
            <a:off x="470694" y="3339306"/>
            <a:ext cx="1741488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MX" altLang="es-CO" sz="2000">
                <a:cs typeface="Arial" panose="020B0604020202020204" pitchFamily="34" charset="0"/>
              </a:rPr>
              <a:t>Temperatura</a:t>
            </a:r>
            <a:endParaRPr lang="es-ES" altLang="es-CO" sz="2000">
              <a:cs typeface="Arial" panose="020B0604020202020204" pitchFamily="34" charset="0"/>
            </a:endParaRPr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4191000" y="6096000"/>
            <a:ext cx="10541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MX" altLang="es-CO" sz="2000">
                <a:cs typeface="Arial" panose="020B0604020202020204" pitchFamily="34" charset="0"/>
              </a:rPr>
              <a:t>Tiempo</a:t>
            </a:r>
            <a:endParaRPr lang="es-ES" altLang="es-CO" sz="2000">
              <a:cs typeface="Arial" panose="020B0604020202020204" pitchFamily="34" charset="0"/>
            </a:endParaRPr>
          </a:p>
        </p:txBody>
      </p:sp>
      <p:sp>
        <p:nvSpPr>
          <p:cNvPr id="43016" name="Rectangle 8"/>
          <p:cNvSpPr>
            <a:spLocks noChangeArrowheads="1"/>
          </p:cNvSpPr>
          <p:nvPr/>
        </p:nvSpPr>
        <p:spPr bwMode="auto">
          <a:xfrm>
            <a:off x="4648200" y="3706813"/>
            <a:ext cx="1919288" cy="581025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s-MX" altLang="es-CO" sz="2000">
                <a:cs typeface="Arial" panose="020B0604020202020204" pitchFamily="34" charset="0"/>
              </a:rPr>
              <a:t>Líquido y vapor</a:t>
            </a:r>
          </a:p>
          <a:p>
            <a:pPr>
              <a:lnSpc>
                <a:spcPct val="80000"/>
              </a:lnSpc>
            </a:pPr>
            <a:r>
              <a:rPr lang="es-MX" altLang="es-CO" sz="2000">
                <a:cs typeface="Arial" panose="020B0604020202020204" pitchFamily="34" charset="0"/>
              </a:rPr>
              <a:t>en equilibrio</a:t>
            </a:r>
            <a:endParaRPr lang="es-ES" altLang="es-CO" sz="2000">
              <a:cs typeface="Arial" panose="020B0604020202020204" pitchFamily="34" charset="0"/>
            </a:endParaRPr>
          </a:p>
        </p:txBody>
      </p:sp>
      <p:sp>
        <p:nvSpPr>
          <p:cNvPr id="43017" name="Rectangle 9"/>
          <p:cNvSpPr>
            <a:spLocks noChangeArrowheads="1"/>
          </p:cNvSpPr>
          <p:nvPr/>
        </p:nvSpPr>
        <p:spPr bwMode="auto">
          <a:xfrm>
            <a:off x="1905000" y="2895600"/>
            <a:ext cx="2332038" cy="396875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CO" sz="2000">
                <a:cs typeface="Arial" panose="020B0604020202020204" pitchFamily="34" charset="0"/>
              </a:rPr>
              <a:t>Punto de ebullición</a:t>
            </a:r>
            <a:endParaRPr lang="es-ES" altLang="es-CO" sz="2000">
              <a:cs typeface="Arial" panose="020B0604020202020204" pitchFamily="34" charset="0"/>
            </a:endParaRPr>
          </a:p>
        </p:txBody>
      </p:sp>
      <p:sp>
        <p:nvSpPr>
          <p:cNvPr id="43018" name="Rectangle 10"/>
          <p:cNvSpPr>
            <a:spLocks noChangeArrowheads="1"/>
          </p:cNvSpPr>
          <p:nvPr/>
        </p:nvSpPr>
        <p:spPr bwMode="auto">
          <a:xfrm>
            <a:off x="4114800" y="4419600"/>
            <a:ext cx="1017588" cy="396875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CO" sz="2000">
                <a:cs typeface="Arial" panose="020B0604020202020204" pitchFamily="34" charset="0"/>
              </a:rPr>
              <a:t>Líquido</a:t>
            </a:r>
            <a:endParaRPr lang="es-ES" altLang="es-CO" sz="2000">
              <a:cs typeface="Arial" panose="020B0604020202020204" pitchFamily="34" charset="0"/>
            </a:endParaRPr>
          </a:p>
        </p:txBody>
      </p:sp>
      <p:sp>
        <p:nvSpPr>
          <p:cNvPr id="43019" name="Rectangle 11"/>
          <p:cNvSpPr>
            <a:spLocks noChangeArrowheads="1"/>
          </p:cNvSpPr>
          <p:nvPr/>
        </p:nvSpPr>
        <p:spPr bwMode="auto">
          <a:xfrm>
            <a:off x="1905000" y="3886200"/>
            <a:ext cx="1947863" cy="396875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CO" sz="2000">
                <a:cs typeface="Arial" panose="020B0604020202020204" pitchFamily="34" charset="0"/>
              </a:rPr>
              <a:t>Punto de fusión</a:t>
            </a:r>
            <a:endParaRPr lang="es-ES" altLang="es-CO" sz="2000">
              <a:cs typeface="Arial" panose="020B0604020202020204" pitchFamily="34" charset="0"/>
            </a:endParaRPr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1828800" y="4419600"/>
            <a:ext cx="1981200" cy="581025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es-MX" altLang="es-CO" sz="2000">
                <a:cs typeface="Arial" panose="020B0604020202020204" pitchFamily="34" charset="0"/>
              </a:rPr>
              <a:t>Sólido y líquido</a:t>
            </a:r>
          </a:p>
          <a:p>
            <a:pPr>
              <a:lnSpc>
                <a:spcPct val="80000"/>
              </a:lnSpc>
            </a:pPr>
            <a:r>
              <a:rPr lang="es-MX" altLang="es-CO" sz="2000">
                <a:cs typeface="Arial" panose="020B0604020202020204" pitchFamily="34" charset="0"/>
              </a:rPr>
              <a:t>en equilibrio</a:t>
            </a:r>
            <a:endParaRPr lang="es-ES" altLang="es-CO" sz="2000">
              <a:cs typeface="Arial" panose="020B0604020202020204" pitchFamily="34" charset="0"/>
            </a:endParaRPr>
          </a:p>
        </p:txBody>
      </p:sp>
      <p:sp>
        <p:nvSpPr>
          <p:cNvPr id="43021" name="Line 13"/>
          <p:cNvSpPr>
            <a:spLocks noChangeShapeType="1"/>
          </p:cNvSpPr>
          <p:nvPr/>
        </p:nvSpPr>
        <p:spPr bwMode="auto">
          <a:xfrm flipH="1">
            <a:off x="3505200" y="3581400"/>
            <a:ext cx="1143000" cy="16002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O"/>
          </a:p>
        </p:txBody>
      </p:sp>
      <p:sp>
        <p:nvSpPr>
          <p:cNvPr id="43022" name="Rectangle 14"/>
          <p:cNvSpPr>
            <a:spLocks noChangeArrowheads="1"/>
          </p:cNvSpPr>
          <p:nvPr/>
        </p:nvSpPr>
        <p:spPr bwMode="auto">
          <a:xfrm>
            <a:off x="1981200" y="5486400"/>
            <a:ext cx="892175" cy="396875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CO" sz="2000">
                <a:cs typeface="Arial" panose="020B0604020202020204" pitchFamily="34" charset="0"/>
              </a:rPr>
              <a:t>Sólido</a:t>
            </a:r>
            <a:endParaRPr lang="es-ES" altLang="es-CO" sz="20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3782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Chang Powerpoint\Figures\CNG7CH11\f11_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"/>
          <a:stretch>
            <a:fillRect/>
          </a:stretch>
        </p:blipFill>
        <p:spPr bwMode="auto">
          <a:xfrm>
            <a:off x="0" y="193675"/>
            <a:ext cx="9144000" cy="665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 rot="-5400000">
            <a:off x="4421188" y="3292475"/>
            <a:ext cx="1847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CO">
                <a:solidFill>
                  <a:srgbClr val="FF0000"/>
                </a:solidFill>
              </a:rPr>
              <a:t>Sublimación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8389938" y="6461125"/>
            <a:ext cx="677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s-CO" sz="2000"/>
              <a:t>11.8</a:t>
            </a:r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 rot="-5400000">
            <a:off x="6808788" y="3292475"/>
            <a:ext cx="1695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CO">
                <a:solidFill>
                  <a:srgbClr val="FF0000"/>
                </a:solidFill>
              </a:rPr>
              <a:t>Deposición</a:t>
            </a:r>
          </a:p>
        </p:txBody>
      </p:sp>
      <p:grpSp>
        <p:nvGrpSpPr>
          <p:cNvPr id="44038" name="Group 6"/>
          <p:cNvGrpSpPr>
            <a:grpSpLocks/>
          </p:cNvGrpSpPr>
          <p:nvPr/>
        </p:nvGrpSpPr>
        <p:grpSpPr bwMode="auto">
          <a:xfrm>
            <a:off x="838200" y="1905000"/>
            <a:ext cx="2938463" cy="457200"/>
            <a:chOff x="1142" y="1417"/>
            <a:chExt cx="1851" cy="288"/>
          </a:xfrm>
        </p:grpSpPr>
        <p:sp>
          <p:nvSpPr>
            <p:cNvPr id="44039" name="Text Box 7"/>
            <p:cNvSpPr txBox="1">
              <a:spLocks noChangeArrowheads="1"/>
            </p:cNvSpPr>
            <p:nvPr/>
          </p:nvSpPr>
          <p:spPr bwMode="auto">
            <a:xfrm>
              <a:off x="1142" y="1417"/>
              <a:ext cx="185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s-CO"/>
                <a:t>H</a:t>
              </a:r>
              <a:r>
                <a:rPr lang="en-US" altLang="es-CO" baseline="-25000"/>
                <a:t>2</a:t>
              </a:r>
              <a:r>
                <a:rPr lang="en-US" altLang="es-CO"/>
                <a:t>O </a:t>
              </a:r>
              <a:r>
                <a:rPr lang="en-US" altLang="es-CO" sz="2000"/>
                <a:t>(</a:t>
              </a:r>
              <a:r>
                <a:rPr lang="en-US" altLang="es-CO" sz="2000" i="1"/>
                <a:t>s</a:t>
              </a:r>
              <a:r>
                <a:rPr lang="en-US" altLang="es-CO" sz="2000"/>
                <a:t>)</a:t>
              </a:r>
              <a:r>
                <a:rPr lang="en-US" altLang="es-CO"/>
                <a:t>          H</a:t>
              </a:r>
              <a:r>
                <a:rPr lang="en-US" altLang="es-CO" baseline="-25000"/>
                <a:t>2</a:t>
              </a:r>
              <a:r>
                <a:rPr lang="en-US" altLang="es-CO"/>
                <a:t>O </a:t>
              </a:r>
              <a:r>
                <a:rPr lang="en-US" altLang="es-CO" sz="2000"/>
                <a:t>(</a:t>
              </a:r>
              <a:r>
                <a:rPr lang="en-US" altLang="es-CO" sz="2000" i="1"/>
                <a:t>g</a:t>
              </a:r>
              <a:r>
                <a:rPr lang="en-US" altLang="es-CO" sz="2000"/>
                <a:t>)</a:t>
              </a:r>
            </a:p>
          </p:txBody>
        </p:sp>
        <p:grpSp>
          <p:nvGrpSpPr>
            <p:cNvPr id="44040" name="Group 8"/>
            <p:cNvGrpSpPr>
              <a:grpSpLocks/>
            </p:cNvGrpSpPr>
            <p:nvPr/>
          </p:nvGrpSpPr>
          <p:grpSpPr bwMode="auto">
            <a:xfrm>
              <a:off x="1872" y="1520"/>
              <a:ext cx="312" cy="96"/>
              <a:chOff x="1848" y="1920"/>
              <a:chExt cx="312" cy="96"/>
            </a:xfrm>
          </p:grpSpPr>
          <p:sp>
            <p:nvSpPr>
              <p:cNvPr id="44041" name="Line 9"/>
              <p:cNvSpPr>
                <a:spLocks noChangeShapeType="1"/>
              </p:cNvSpPr>
              <p:nvPr/>
            </p:nvSpPr>
            <p:spPr bwMode="auto">
              <a:xfrm>
                <a:off x="1872" y="1920"/>
                <a:ext cx="28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44042" name="Line 10"/>
              <p:cNvSpPr>
                <a:spLocks noChangeShapeType="1"/>
              </p:cNvSpPr>
              <p:nvPr/>
            </p:nvSpPr>
            <p:spPr bwMode="auto">
              <a:xfrm flipH="1">
                <a:off x="1848" y="2016"/>
                <a:ext cx="28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</p:grpSp>
      </p:grpSp>
      <p:sp>
        <p:nvSpPr>
          <p:cNvPr id="44044" name="Text Box 12"/>
          <p:cNvSpPr txBox="1">
            <a:spLocks noChangeArrowheads="1"/>
          </p:cNvSpPr>
          <p:nvPr/>
        </p:nvSpPr>
        <p:spPr bwMode="auto">
          <a:xfrm>
            <a:off x="241300" y="2832100"/>
            <a:ext cx="41910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s-CO" b="1" i="1"/>
              <a:t>Calor molar de sublimación </a:t>
            </a:r>
            <a:r>
              <a:rPr lang="en-US" altLang="es-CO"/>
              <a:t>(</a:t>
            </a:r>
            <a:r>
              <a:rPr lang="en-US" altLang="es-CO" b="1" i="1">
                <a:latin typeface="Symbol" panose="05050102010706020507" pitchFamily="18" charset="2"/>
              </a:rPr>
              <a:t>D</a:t>
            </a:r>
            <a:r>
              <a:rPr lang="en-US" altLang="es-CO" b="1" i="1"/>
              <a:t>H</a:t>
            </a:r>
            <a:r>
              <a:rPr lang="en-US" altLang="es-CO" baseline="-25000"/>
              <a:t>sub</a:t>
            </a:r>
            <a:r>
              <a:rPr lang="en-US" altLang="es-CO"/>
              <a:t>) es la energía necesaria para sublimar        un mol de un sólido.</a:t>
            </a:r>
            <a:endParaRPr lang="en-US" altLang="es-CO" b="1" i="1"/>
          </a:p>
        </p:txBody>
      </p:sp>
      <p:sp>
        <p:nvSpPr>
          <p:cNvPr id="44045" name="Text Box 13"/>
          <p:cNvSpPr txBox="1">
            <a:spLocks noChangeArrowheads="1"/>
          </p:cNvSpPr>
          <p:nvPr/>
        </p:nvSpPr>
        <p:spPr bwMode="auto">
          <a:xfrm>
            <a:off x="609600" y="4495800"/>
            <a:ext cx="2913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CO" b="1" i="1">
                <a:latin typeface="Symbol" panose="05050102010706020507" pitchFamily="18" charset="2"/>
              </a:rPr>
              <a:t>D</a:t>
            </a:r>
            <a:r>
              <a:rPr lang="en-US" altLang="es-CO" b="1" i="1"/>
              <a:t>H</a:t>
            </a:r>
            <a:r>
              <a:rPr lang="en-US" altLang="es-CO" baseline="-25000"/>
              <a:t>sub = </a:t>
            </a:r>
            <a:r>
              <a:rPr lang="en-US" altLang="es-CO" b="1" i="1">
                <a:latin typeface="Symbol" panose="05050102010706020507" pitchFamily="18" charset="2"/>
              </a:rPr>
              <a:t>D</a:t>
            </a:r>
            <a:r>
              <a:rPr lang="en-US" altLang="es-CO" b="1" i="1"/>
              <a:t>H</a:t>
            </a:r>
            <a:r>
              <a:rPr lang="en-US" altLang="es-CO" baseline="-25000"/>
              <a:t>fus</a:t>
            </a:r>
            <a:r>
              <a:rPr lang="en-US" altLang="es-CO"/>
              <a:t> + </a:t>
            </a:r>
            <a:r>
              <a:rPr lang="en-US" altLang="es-CO" b="1" i="1">
                <a:latin typeface="Symbol" panose="05050102010706020507" pitchFamily="18" charset="2"/>
              </a:rPr>
              <a:t>D</a:t>
            </a:r>
            <a:r>
              <a:rPr lang="en-US" altLang="es-CO" b="1" i="1"/>
              <a:t>H</a:t>
            </a:r>
            <a:r>
              <a:rPr lang="en-US" altLang="es-CO" baseline="-25000"/>
              <a:t>vap</a:t>
            </a:r>
          </a:p>
        </p:txBody>
      </p:sp>
      <p:sp>
        <p:nvSpPr>
          <p:cNvPr id="44046" name="Text Box 14"/>
          <p:cNvSpPr txBox="1">
            <a:spLocks noChangeArrowheads="1"/>
          </p:cNvSpPr>
          <p:nvPr/>
        </p:nvSpPr>
        <p:spPr bwMode="auto">
          <a:xfrm>
            <a:off x="1023938" y="5145088"/>
            <a:ext cx="2082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s-CO"/>
              <a:t>(Ley de Hess)</a:t>
            </a:r>
          </a:p>
        </p:txBody>
      </p:sp>
      <p:sp>
        <p:nvSpPr>
          <p:cNvPr id="44047" name="Rectangle 15"/>
          <p:cNvSpPr>
            <a:spLocks noChangeArrowheads="1"/>
          </p:cNvSpPr>
          <p:nvPr/>
        </p:nvSpPr>
        <p:spPr bwMode="auto">
          <a:xfrm>
            <a:off x="0" y="304800"/>
            <a:ext cx="4251325" cy="701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CO" sz="4000"/>
              <a:t>Cambios de fases</a:t>
            </a:r>
            <a:endParaRPr lang="es-ES" altLang="es-CO" sz="4000"/>
          </a:p>
        </p:txBody>
      </p:sp>
      <p:sp>
        <p:nvSpPr>
          <p:cNvPr id="44049" name="Rectangle 17"/>
          <p:cNvSpPr>
            <a:spLocks noChangeArrowheads="1"/>
          </p:cNvSpPr>
          <p:nvPr/>
        </p:nvSpPr>
        <p:spPr bwMode="auto">
          <a:xfrm rot="-5400000">
            <a:off x="3747294" y="3415506"/>
            <a:ext cx="1741488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MX" altLang="es-CO" sz="2000">
                <a:cs typeface="Arial" panose="020B0604020202020204" pitchFamily="34" charset="0"/>
              </a:rPr>
              <a:t>Temperatura</a:t>
            </a:r>
            <a:endParaRPr lang="es-ES" altLang="es-CO" sz="2000">
              <a:cs typeface="Arial" panose="020B0604020202020204" pitchFamily="34" charset="0"/>
            </a:endParaRPr>
          </a:p>
        </p:txBody>
      </p:sp>
      <p:sp>
        <p:nvSpPr>
          <p:cNvPr id="44050" name="Rectangle 18"/>
          <p:cNvSpPr>
            <a:spLocks noChangeArrowheads="1"/>
          </p:cNvSpPr>
          <p:nvPr/>
        </p:nvSpPr>
        <p:spPr bwMode="auto">
          <a:xfrm>
            <a:off x="6172200" y="6096000"/>
            <a:ext cx="892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CO" sz="2000">
                <a:cs typeface="Arial" panose="020B0604020202020204" pitchFamily="34" charset="0"/>
              </a:rPr>
              <a:t>Sólido</a:t>
            </a:r>
            <a:endParaRPr lang="es-ES" altLang="es-CO" sz="2000">
              <a:cs typeface="Arial" panose="020B0604020202020204" pitchFamily="34" charset="0"/>
            </a:endParaRPr>
          </a:p>
        </p:txBody>
      </p:sp>
      <p:sp>
        <p:nvSpPr>
          <p:cNvPr id="44051" name="Rectangle 19"/>
          <p:cNvSpPr>
            <a:spLocks noChangeArrowheads="1"/>
          </p:cNvSpPr>
          <p:nvPr/>
        </p:nvSpPr>
        <p:spPr bwMode="auto">
          <a:xfrm>
            <a:off x="6096000" y="3429000"/>
            <a:ext cx="1087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MX" altLang="es-CO" sz="2000">
                <a:cs typeface="Arial" panose="020B0604020202020204" pitchFamily="34" charset="0"/>
              </a:rPr>
              <a:t>Líquido</a:t>
            </a:r>
            <a:r>
              <a:rPr lang="es-ES" altLang="es-CO" sz="2000"/>
              <a:t> </a:t>
            </a:r>
            <a:endParaRPr lang="en-US" altLang="es-CO" sz="2000"/>
          </a:p>
        </p:txBody>
      </p:sp>
    </p:spTree>
    <p:extLst>
      <p:ext uri="{BB962C8B-B14F-4D97-AF65-F5344CB8AC3E}">
        <p14:creationId xmlns:p14="http://schemas.microsoft.com/office/powerpoint/2010/main" val="321326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autoUpdateAnimBg="0"/>
      <p:bldP spid="44037" grpId="0" autoUpdateAnimBg="0"/>
      <p:bldP spid="44044" grpId="0" autoUpdateAnimBg="0"/>
      <p:bldP spid="44045" grpId="0" autoUpdateAnimBg="0"/>
      <p:bldP spid="44046" grpId="0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547664" y="116632"/>
            <a:ext cx="3055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 smtClean="0"/>
              <a:t>Sólidos covalentes </a:t>
            </a:r>
          </a:p>
        </p:txBody>
      </p:sp>
      <p:pic>
        <p:nvPicPr>
          <p:cNvPr id="59394" name="Picture 2" descr="https://slideplayer.es/slide/10553195/34/images/6/S%C3%93LIDOS+DE+RED+COVALENTE+%C3%81cido+desoxi-ribonucleic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3"/>
          <a:stretch/>
        </p:blipFill>
        <p:spPr bwMode="auto">
          <a:xfrm>
            <a:off x="179512" y="764704"/>
            <a:ext cx="8590358" cy="596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0174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s://s3.amazonaws.com/libapps/customers/1557/images/Graphene_Fullerene_Nanotub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8964488" cy="321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0" name="Picture 4" descr="https://ddcy2gtj9v0dh.cloudfront.net/medialibrary/s3/rsc-library/web/chemistryworld/sites/default/files/upload/all-carbon-solar-cell_6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7663"/>
            <a:ext cx="6000750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2" name="Picture 6" descr="https://ars.els-cdn.com/content/image/1-s2.0-S0921510717301356-fx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" t="3174" b="5356"/>
          <a:stretch/>
        </p:blipFill>
        <p:spPr bwMode="auto">
          <a:xfrm>
            <a:off x="6000750" y="3770278"/>
            <a:ext cx="3059832" cy="2921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7889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5" descr="C:\Chang Powerpoint\Figures\CNG7CH11\f11_14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" t="30000" r="2251" b="10500"/>
          <a:stretch>
            <a:fillRect/>
          </a:stretch>
        </p:blipFill>
        <p:spPr bwMode="auto">
          <a:xfrm>
            <a:off x="152400" y="3352800"/>
            <a:ext cx="6553200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152400" y="228600"/>
            <a:ext cx="87630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s-CO"/>
              <a:t>Un </a:t>
            </a:r>
            <a:r>
              <a:rPr lang="en-US" altLang="es-CO" b="1" i="1"/>
              <a:t>sólido cristalino</a:t>
            </a:r>
            <a:r>
              <a:rPr lang="en-US" altLang="es-CO"/>
              <a:t> </a:t>
            </a:r>
            <a:r>
              <a:rPr lang="es-ES" altLang="es-CO">
                <a:cs typeface="Times New Roman" panose="02020603050405020304" pitchFamily="18" charset="0"/>
              </a:rPr>
              <a:t>posee un ordenamiento estricto y regular. En un sólido cristalino, los átomos, moléculas o iones ocupan posiciones específicas (predecibles). </a:t>
            </a:r>
            <a:endParaRPr lang="en-US" altLang="es-CO">
              <a:cs typeface="Times New Roman" panose="02020603050405020304" pitchFamily="18" charset="0"/>
            </a:endParaRP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52400" y="1447800"/>
            <a:ext cx="8686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s-CO"/>
              <a:t>Un </a:t>
            </a:r>
            <a:r>
              <a:rPr lang="en-US" altLang="es-CO" b="1" i="1"/>
              <a:t>sólido amorfo</a:t>
            </a:r>
            <a:r>
              <a:rPr lang="en-US" altLang="es-CO"/>
              <a:t> </a:t>
            </a:r>
            <a:r>
              <a:rPr lang="es-ES" altLang="es-CO">
                <a:cs typeface="Times New Roman" panose="02020603050405020304" pitchFamily="18" charset="0"/>
              </a:rPr>
              <a:t>no posee un ordenamiento bien definido ni un orden molecular repetido</a:t>
            </a:r>
            <a:r>
              <a:rPr lang="en-US" altLang="es-CO"/>
              <a:t>.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2400" y="2438400"/>
            <a:ext cx="8534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s-CO"/>
              <a:t>Una </a:t>
            </a:r>
            <a:r>
              <a:rPr lang="en-US" altLang="es-CO" b="1" i="1"/>
              <a:t>celda unitaria</a:t>
            </a:r>
            <a:r>
              <a:rPr lang="en-US" altLang="es-CO"/>
              <a:t> </a:t>
            </a:r>
            <a:r>
              <a:rPr lang="es-ES" altLang="es-CO">
                <a:cs typeface="Times New Roman" panose="02020603050405020304" pitchFamily="18" charset="0"/>
              </a:rPr>
              <a:t>es la unidad estructural esencial repetida de un sólido cristalino. </a:t>
            </a:r>
            <a:endParaRPr lang="en-US" altLang="es-CO">
              <a:cs typeface="Times New Roman" panose="02020603050405020304" pitchFamily="18" charset="0"/>
            </a:endParaRP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25400" y="6400800"/>
            <a:ext cx="2068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s-CO"/>
              <a:t>Celda unitaria</a:t>
            </a:r>
          </a:p>
        </p:txBody>
      </p:sp>
      <p:grpSp>
        <p:nvGrpSpPr>
          <p:cNvPr id="16395" name="Group 11"/>
          <p:cNvGrpSpPr>
            <a:grpSpLocks/>
          </p:cNvGrpSpPr>
          <p:nvPr/>
        </p:nvGrpSpPr>
        <p:grpSpPr bwMode="auto">
          <a:xfrm>
            <a:off x="1092200" y="3862388"/>
            <a:ext cx="1270000" cy="1395412"/>
            <a:chOff x="1414" y="2433"/>
            <a:chExt cx="800" cy="879"/>
          </a:xfrm>
        </p:grpSpPr>
        <p:sp>
          <p:nvSpPr>
            <p:cNvPr id="16391" name="Line 7"/>
            <p:cNvSpPr>
              <a:spLocks noChangeShapeType="1"/>
            </p:cNvSpPr>
            <p:nvPr/>
          </p:nvSpPr>
          <p:spPr bwMode="auto">
            <a:xfrm>
              <a:off x="1816" y="2928"/>
              <a:ext cx="0" cy="38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CO"/>
            </a:p>
          </p:txBody>
        </p:sp>
        <p:sp>
          <p:nvSpPr>
            <p:cNvPr id="16392" name="Text Box 8"/>
            <p:cNvSpPr txBox="1">
              <a:spLocks noChangeArrowheads="1"/>
            </p:cNvSpPr>
            <p:nvPr/>
          </p:nvSpPr>
          <p:spPr bwMode="auto">
            <a:xfrm>
              <a:off x="1414" y="2433"/>
              <a:ext cx="800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s-CO">
                  <a:solidFill>
                    <a:srgbClr val="FF0000"/>
                  </a:solidFill>
                </a:rPr>
                <a:t>Punto </a:t>
              </a:r>
            </a:p>
            <a:p>
              <a:pPr algn="ctr"/>
              <a:r>
                <a:rPr lang="en-US" altLang="es-CO">
                  <a:solidFill>
                    <a:srgbClr val="FF0000"/>
                  </a:solidFill>
                </a:rPr>
                <a:t>reticular</a:t>
              </a:r>
            </a:p>
          </p:txBody>
        </p:sp>
      </p:grp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2209800" y="6400800"/>
            <a:ext cx="4545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s-CO"/>
              <a:t>Celda unitaria en 3 dimensiones</a:t>
            </a: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8389938" y="6384925"/>
            <a:ext cx="677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s-CO" sz="2000"/>
              <a:t>11.4</a:t>
            </a:r>
          </a:p>
        </p:txBody>
      </p:sp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6629400" y="3767138"/>
            <a:ext cx="2438400" cy="246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s-CO" u="sng">
                <a:latin typeface="Arial" panose="020B0604020202020204" pitchFamily="34" charset="0"/>
              </a:rPr>
              <a:t>En los puntos reticulares: </a:t>
            </a:r>
            <a:endParaRPr lang="en-US" altLang="es-CO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s-CO">
                <a:latin typeface="Arial" panose="020B0604020202020204" pitchFamily="34" charset="0"/>
              </a:rPr>
              <a:t>Átomos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s-CO">
                <a:latin typeface="Arial" panose="020B0604020202020204" pitchFamily="34" charset="0"/>
              </a:rPr>
              <a:t>Moléculas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s-CO">
                <a:latin typeface="Arial" panose="020B0604020202020204" pitchFamily="34" charset="0"/>
              </a:rPr>
              <a:t>Iones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autoUpdateAnimBg="0"/>
      <p:bldP spid="16388" grpId="0" autoUpdateAnimBg="0"/>
      <p:bldP spid="16396" grpId="0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Chang Powerpoint\Figures\CNG7CH11\f11_15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" t="3000" r="4500" b="6000"/>
          <a:stretch>
            <a:fillRect/>
          </a:stretch>
        </p:blipFill>
        <p:spPr bwMode="auto">
          <a:xfrm>
            <a:off x="381000" y="342900"/>
            <a:ext cx="8378825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8389938" y="6384925"/>
            <a:ext cx="677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s-CO" sz="2000"/>
              <a:t>11.4</a:t>
            </a: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350838" y="381000"/>
            <a:ext cx="8577262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CO" sz="4400"/>
              <a:t>Los siete tipos de celdas unitarias</a:t>
            </a:r>
            <a:endParaRPr lang="es-ES" altLang="es-CO" sz="4400"/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609600" y="3168650"/>
            <a:ext cx="1600200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s-CO" sz="1600"/>
              <a:t>Cúbica simple</a:t>
            </a:r>
          </a:p>
        </p:txBody>
      </p:sp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4648200" y="3200400"/>
            <a:ext cx="1524000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s-CO" sz="1600"/>
              <a:t>Ortorrómbica</a:t>
            </a:r>
            <a:endParaRPr lang="es-ES" altLang="es-CO" sz="1600"/>
          </a:p>
        </p:txBody>
      </p:sp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6934200" y="3168650"/>
            <a:ext cx="1600200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s-CO" sz="1600"/>
              <a:t>Romboédrica</a:t>
            </a:r>
            <a:endParaRPr lang="es-ES" altLang="es-CO" sz="1600"/>
          </a:p>
        </p:txBody>
      </p:sp>
      <p:sp>
        <p:nvSpPr>
          <p:cNvPr id="17417" name="Rectangle 9"/>
          <p:cNvSpPr>
            <a:spLocks noChangeArrowheads="1"/>
          </p:cNvSpPr>
          <p:nvPr/>
        </p:nvSpPr>
        <p:spPr bwMode="auto">
          <a:xfrm>
            <a:off x="685800" y="5715000"/>
            <a:ext cx="1266825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CO" sz="1600"/>
              <a:t>Monoclínica</a:t>
            </a:r>
            <a:endParaRPr lang="es-ES" altLang="es-CO" sz="1600"/>
          </a:p>
        </p:txBody>
      </p:sp>
      <p:sp>
        <p:nvSpPr>
          <p:cNvPr id="17418" name="Rectangle 10"/>
          <p:cNvSpPr>
            <a:spLocks noChangeArrowheads="1"/>
          </p:cNvSpPr>
          <p:nvPr/>
        </p:nvSpPr>
        <p:spPr bwMode="auto">
          <a:xfrm>
            <a:off x="3886200" y="5638800"/>
            <a:ext cx="995363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CO" sz="1600"/>
              <a:t>Triclínica</a:t>
            </a:r>
            <a:endParaRPr lang="es-ES" altLang="es-CO" sz="160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Chang Powerpoint\Figures\CNG7CH11\f11_17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"/>
          <a:stretch>
            <a:fillRect/>
          </a:stretch>
        </p:blipFill>
        <p:spPr bwMode="auto">
          <a:xfrm>
            <a:off x="152400" y="304800"/>
            <a:ext cx="8839200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8389938" y="6384925"/>
            <a:ext cx="677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s-CO" sz="2000"/>
              <a:t>11.4</a:t>
            </a: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838200" y="381000"/>
            <a:ext cx="8110538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CO" sz="4400"/>
              <a:t>Los tres tipos de celdas cúbicas</a:t>
            </a:r>
            <a:endParaRPr lang="es-ES" altLang="es-CO" sz="4400"/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457200" y="5867400"/>
            <a:ext cx="1457325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s-CO" sz="1600"/>
              <a:t>Cúbica simple</a:t>
            </a:r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2819400" y="5867400"/>
            <a:ext cx="2836863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s-CO" sz="1600"/>
              <a:t>Cúbica centrada en el cuerpo</a:t>
            </a:r>
          </a:p>
        </p:txBody>
      </p:sp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6329363" y="5867400"/>
            <a:ext cx="2814637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s-CO" sz="1600"/>
              <a:t>Cúbica centrada en las caras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Chang Powerpoint\Figures\CNG7CH11\f11_23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"/>
          <a:stretch>
            <a:fillRect/>
          </a:stretch>
        </p:blipFill>
        <p:spPr bwMode="auto">
          <a:xfrm>
            <a:off x="508000" y="152400"/>
            <a:ext cx="8128000" cy="591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8389938" y="6384925"/>
            <a:ext cx="677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s-CO" sz="2000"/>
              <a:t>11.5</a:t>
            </a: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76200"/>
            <a:ext cx="91440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s-CO" sz="4000"/>
              <a:t>Dispositivo para obtener un patrón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s-CO" sz="4000"/>
              <a:t>de difracción de rayos X de un cristal</a:t>
            </a:r>
            <a:endParaRPr lang="es-ES" altLang="es-CO" sz="4000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4267200" y="2833688"/>
            <a:ext cx="10096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CO" sz="1800"/>
              <a:t>Pantalla</a:t>
            </a:r>
            <a:endParaRPr lang="es-ES" altLang="es-CO" sz="1800"/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3657600" y="3276600"/>
            <a:ext cx="8382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s-CO" sz="1800"/>
              <a:t>Crital</a:t>
            </a:r>
            <a:endParaRPr lang="es-ES" altLang="es-CO" sz="1800"/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5867400" y="4495800"/>
            <a:ext cx="22098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s-CO" sz="1800"/>
              <a:t>Placa fotográfica</a:t>
            </a:r>
            <a:endParaRPr lang="es-ES" altLang="es-CO" sz="1800"/>
          </a:p>
        </p:txBody>
      </p:sp>
      <p:sp>
        <p:nvSpPr>
          <p:cNvPr id="25608" name="Rectangle 8"/>
          <p:cNvSpPr>
            <a:spLocks noChangeArrowheads="1"/>
          </p:cNvSpPr>
          <p:nvPr/>
        </p:nvSpPr>
        <p:spPr bwMode="auto">
          <a:xfrm>
            <a:off x="3505200" y="4267200"/>
            <a:ext cx="97155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CO" sz="1800"/>
              <a:t>Haz de </a:t>
            </a:r>
          </a:p>
          <a:p>
            <a:r>
              <a:rPr lang="en-US" altLang="es-CO" sz="1800"/>
              <a:t>rayos X</a:t>
            </a:r>
            <a:endParaRPr lang="es-ES" altLang="es-CO" sz="1800"/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0" y="5562600"/>
            <a:ext cx="18605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CO" sz="1800"/>
              <a:t>Tubo de rayos X</a:t>
            </a:r>
            <a:endParaRPr lang="es-ES" altLang="es-CO" sz="180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Chang Powerpoint\Figures\CNG7CH11\f11_24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0"/>
          <a:stretch>
            <a:fillRect/>
          </a:stretch>
        </p:blipFill>
        <p:spPr bwMode="auto">
          <a:xfrm>
            <a:off x="533400" y="0"/>
            <a:ext cx="8128000" cy="5821363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629" name="Group 5"/>
          <p:cNvGrpSpPr>
            <a:grpSpLocks/>
          </p:cNvGrpSpPr>
          <p:nvPr/>
        </p:nvGrpSpPr>
        <p:grpSpPr bwMode="auto">
          <a:xfrm>
            <a:off x="0" y="2819400"/>
            <a:ext cx="3128963" cy="3697288"/>
            <a:chOff x="240" y="1776"/>
            <a:chExt cx="1971" cy="2329"/>
          </a:xfrm>
        </p:grpSpPr>
        <p:sp>
          <p:nvSpPr>
            <p:cNvPr id="26627" name="Text Box 3"/>
            <p:cNvSpPr txBox="1">
              <a:spLocks noChangeArrowheads="1"/>
            </p:cNvSpPr>
            <p:nvPr/>
          </p:nvSpPr>
          <p:spPr bwMode="auto">
            <a:xfrm>
              <a:off x="326" y="3817"/>
              <a:ext cx="188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s-CO"/>
                <a:t>Distancia adicional =</a:t>
              </a:r>
            </a:p>
          </p:txBody>
        </p:sp>
        <p:sp>
          <p:nvSpPr>
            <p:cNvPr id="26628" name="Line 4"/>
            <p:cNvSpPr>
              <a:spLocks noChangeShapeType="1"/>
            </p:cNvSpPr>
            <p:nvPr/>
          </p:nvSpPr>
          <p:spPr bwMode="auto">
            <a:xfrm>
              <a:off x="240" y="1776"/>
              <a:ext cx="57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2895600" y="6059488"/>
            <a:ext cx="1741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CO"/>
              <a:t> BC + CD =</a:t>
            </a:r>
          </a:p>
        </p:txBody>
      </p:sp>
      <p:grpSp>
        <p:nvGrpSpPr>
          <p:cNvPr id="26634" name="Group 10"/>
          <p:cNvGrpSpPr>
            <a:grpSpLocks/>
          </p:cNvGrpSpPr>
          <p:nvPr/>
        </p:nvGrpSpPr>
        <p:grpSpPr bwMode="auto">
          <a:xfrm>
            <a:off x="3962400" y="4114800"/>
            <a:ext cx="1219200" cy="914400"/>
            <a:chOff x="2496" y="2592"/>
            <a:chExt cx="768" cy="576"/>
          </a:xfrm>
        </p:grpSpPr>
        <p:sp>
          <p:nvSpPr>
            <p:cNvPr id="26631" name="Oval 7"/>
            <p:cNvSpPr>
              <a:spLocks noChangeArrowheads="1"/>
            </p:cNvSpPr>
            <p:nvPr/>
          </p:nvSpPr>
          <p:spPr bwMode="auto">
            <a:xfrm>
              <a:off x="2496" y="2592"/>
              <a:ext cx="480" cy="57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26632" name="Oval 8"/>
            <p:cNvSpPr>
              <a:spLocks noChangeArrowheads="1"/>
            </p:cNvSpPr>
            <p:nvPr/>
          </p:nvSpPr>
          <p:spPr bwMode="auto">
            <a:xfrm>
              <a:off x="2784" y="2592"/>
              <a:ext cx="480" cy="57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O"/>
            </a:p>
          </p:txBody>
        </p:sp>
      </p:grpSp>
      <p:sp>
        <p:nvSpPr>
          <p:cNvPr id="26635" name="Text Box 11"/>
          <p:cNvSpPr txBox="1">
            <a:spLocks noChangeArrowheads="1"/>
          </p:cNvSpPr>
          <p:nvPr/>
        </p:nvSpPr>
        <p:spPr bwMode="auto">
          <a:xfrm>
            <a:off x="4462463" y="6057900"/>
            <a:ext cx="12588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CO"/>
              <a:t>2</a:t>
            </a:r>
            <a:r>
              <a:rPr lang="en-US" altLang="es-CO" i="1"/>
              <a:t>d </a:t>
            </a:r>
            <a:r>
              <a:rPr lang="en-US" altLang="es-CO"/>
              <a:t>sen</a:t>
            </a:r>
            <a:r>
              <a:rPr lang="en-US" altLang="es-CO">
                <a:latin typeface="Symbol" panose="05050102010706020507" pitchFamily="18" charset="2"/>
              </a:rPr>
              <a:t>q</a:t>
            </a:r>
          </a:p>
        </p:txBody>
      </p:sp>
      <p:sp>
        <p:nvSpPr>
          <p:cNvPr id="26636" name="Text Box 12"/>
          <p:cNvSpPr txBox="1">
            <a:spLocks noChangeArrowheads="1"/>
          </p:cNvSpPr>
          <p:nvPr/>
        </p:nvSpPr>
        <p:spPr bwMode="auto">
          <a:xfrm>
            <a:off x="5637213" y="6057900"/>
            <a:ext cx="7826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CO"/>
              <a:t>= </a:t>
            </a:r>
            <a:r>
              <a:rPr lang="en-US" altLang="es-CO" i="1"/>
              <a:t>n</a:t>
            </a:r>
            <a:r>
              <a:rPr lang="en-US" altLang="es-CO" i="1">
                <a:latin typeface="Symbol" panose="05050102010706020507" pitchFamily="18" charset="2"/>
              </a:rPr>
              <a:t>l</a:t>
            </a:r>
          </a:p>
        </p:txBody>
      </p:sp>
      <p:sp>
        <p:nvSpPr>
          <p:cNvPr id="26637" name="Text Box 13"/>
          <p:cNvSpPr txBox="1">
            <a:spLocks noChangeArrowheads="1"/>
          </p:cNvSpPr>
          <p:nvPr/>
        </p:nvSpPr>
        <p:spPr bwMode="auto">
          <a:xfrm>
            <a:off x="6602413" y="6096000"/>
            <a:ext cx="25415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CO"/>
              <a:t>(Ecuación Bragg)</a:t>
            </a:r>
          </a:p>
        </p:txBody>
      </p:sp>
      <p:sp>
        <p:nvSpPr>
          <p:cNvPr id="26638" name="Text Box 14"/>
          <p:cNvSpPr txBox="1">
            <a:spLocks noChangeArrowheads="1"/>
          </p:cNvSpPr>
          <p:nvPr/>
        </p:nvSpPr>
        <p:spPr bwMode="auto">
          <a:xfrm>
            <a:off x="8389938" y="6461125"/>
            <a:ext cx="677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s-CO" sz="2000"/>
              <a:t>11.5</a:t>
            </a:r>
          </a:p>
        </p:txBody>
      </p:sp>
      <p:sp>
        <p:nvSpPr>
          <p:cNvPr id="26639" name="Rectangle 15"/>
          <p:cNvSpPr>
            <a:spLocks noChangeArrowheads="1"/>
          </p:cNvSpPr>
          <p:nvPr/>
        </p:nvSpPr>
        <p:spPr bwMode="auto">
          <a:xfrm>
            <a:off x="304800" y="0"/>
            <a:ext cx="8839200" cy="1128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s-CO" sz="4000"/>
              <a:t>Reflexión de rayos X por dos </a:t>
            </a:r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en-US" altLang="es-CO" sz="4000"/>
              <a:t>planos de átomos</a:t>
            </a:r>
            <a:endParaRPr lang="es-ES" altLang="es-CO" sz="4000"/>
          </a:p>
        </p:txBody>
      </p:sp>
      <p:sp>
        <p:nvSpPr>
          <p:cNvPr id="26640" name="Rectangle 16"/>
          <p:cNvSpPr>
            <a:spLocks noChangeArrowheads="1"/>
          </p:cNvSpPr>
          <p:nvPr/>
        </p:nvSpPr>
        <p:spPr bwMode="auto">
          <a:xfrm>
            <a:off x="762000" y="1295400"/>
            <a:ext cx="19240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CO" sz="1800"/>
              <a:t>Rayos incidentes</a:t>
            </a:r>
            <a:endParaRPr lang="es-ES" altLang="es-CO" sz="1800"/>
          </a:p>
        </p:txBody>
      </p:sp>
      <p:sp>
        <p:nvSpPr>
          <p:cNvPr id="26641" name="Rectangle 17"/>
          <p:cNvSpPr>
            <a:spLocks noChangeArrowheads="1"/>
          </p:cNvSpPr>
          <p:nvPr/>
        </p:nvSpPr>
        <p:spPr bwMode="auto">
          <a:xfrm>
            <a:off x="6324600" y="1233488"/>
            <a:ext cx="18859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CO" sz="1800"/>
              <a:t>Rayos reflejados</a:t>
            </a:r>
            <a:endParaRPr lang="es-ES" altLang="es-CO" sz="1800"/>
          </a:p>
        </p:txBody>
      </p:sp>
      <p:sp>
        <p:nvSpPr>
          <p:cNvPr id="26642" name="Text Box 18"/>
          <p:cNvSpPr txBox="1">
            <a:spLocks noChangeArrowheads="1"/>
          </p:cNvSpPr>
          <p:nvPr/>
        </p:nvSpPr>
        <p:spPr bwMode="auto">
          <a:xfrm>
            <a:off x="2971800" y="4648200"/>
            <a:ext cx="9906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altLang="es-CO" sz="1800" b="1" i="1"/>
              <a:t>d</a:t>
            </a:r>
            <a:r>
              <a:rPr lang="es-MX" altLang="es-CO" sz="1800" b="1"/>
              <a:t> sen</a:t>
            </a:r>
          </a:p>
        </p:txBody>
      </p:sp>
      <p:sp>
        <p:nvSpPr>
          <p:cNvPr id="26644" name="Text Box 20"/>
          <p:cNvSpPr txBox="1">
            <a:spLocks noChangeArrowheads="1"/>
          </p:cNvSpPr>
          <p:nvPr/>
        </p:nvSpPr>
        <p:spPr bwMode="auto">
          <a:xfrm>
            <a:off x="5029200" y="4648200"/>
            <a:ext cx="10668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altLang="es-CO" sz="1800" b="1" i="1"/>
              <a:t>d</a:t>
            </a:r>
            <a:r>
              <a:rPr lang="es-MX" altLang="es-CO" sz="1800"/>
              <a:t> </a:t>
            </a:r>
            <a:r>
              <a:rPr lang="es-MX" altLang="es-CO" sz="1800" b="1"/>
              <a:t>sen </a:t>
            </a:r>
            <a:r>
              <a:rPr lang="en-US" altLang="es-CO" sz="1800">
                <a:latin typeface="Symbol" panose="05050102010706020507" pitchFamily="18" charset="2"/>
              </a:rPr>
              <a:t>q</a:t>
            </a:r>
            <a:endParaRPr lang="es-MX" altLang="es-CO" sz="1800">
              <a:latin typeface="Symbol" panose="05050102010706020507" pitchFamily="18" charset="2"/>
            </a:endParaRPr>
          </a:p>
        </p:txBody>
      </p:sp>
      <p:sp>
        <p:nvSpPr>
          <p:cNvPr id="26645" name="Oval 21"/>
          <p:cNvSpPr>
            <a:spLocks noChangeArrowheads="1"/>
          </p:cNvSpPr>
          <p:nvPr/>
        </p:nvSpPr>
        <p:spPr bwMode="auto">
          <a:xfrm>
            <a:off x="4419600" y="4114800"/>
            <a:ext cx="762000" cy="914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MX" altLang="es-CO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0" grpId="0" autoUpdateAnimBg="0"/>
      <p:bldP spid="26635" grpId="0" autoUpdateAnimBg="0"/>
      <p:bldP spid="26636" grpId="0" autoUpdateAnimBg="0"/>
      <p:bldP spid="26637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2321925" y="141288"/>
            <a:ext cx="45207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s-CO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Fuerzas</a:t>
            </a:r>
            <a:r>
              <a:rPr lang="en-US" altLang="es-CO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s-CO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intermoleculares</a:t>
            </a:r>
            <a:endParaRPr lang="en-US" altLang="es-CO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52400" y="685800"/>
            <a:ext cx="876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s-CO" b="1" u="sng"/>
              <a:t>Fuerzas de dispersión continua</a:t>
            </a:r>
          </a:p>
        </p:txBody>
      </p: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288925" y="1411288"/>
            <a:ext cx="86264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s-CO" b="1" i="1" dirty="0" err="1"/>
              <a:t>Polarización</a:t>
            </a:r>
            <a:r>
              <a:rPr lang="en-US" altLang="es-CO" dirty="0"/>
              <a:t> </a:t>
            </a:r>
            <a:r>
              <a:rPr lang="es-ES" altLang="es-CO" i="1" dirty="0">
                <a:cs typeface="Times New Roman" panose="02020603050405020304" pitchFamily="18" charset="0"/>
              </a:rPr>
              <a:t>es la facilidad con que la distribución del electrón en el átomo o molécula puede distorsionarse</a:t>
            </a:r>
            <a:r>
              <a:rPr lang="es-ES" altLang="es-CO" b="1" i="1" dirty="0"/>
              <a:t> </a:t>
            </a:r>
            <a:endParaRPr lang="en-US" altLang="es-CO" b="1" i="1" dirty="0"/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381000" y="2438400"/>
            <a:ext cx="68580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s-CO" i="1">
                <a:latin typeface="Arial" panose="020B0604020202020204" pitchFamily="34" charset="0"/>
              </a:rPr>
              <a:t>La polarización</a:t>
            </a:r>
            <a:r>
              <a:rPr lang="en-US" altLang="es-CO">
                <a:latin typeface="Arial" panose="020B0604020202020204" pitchFamily="34" charset="0"/>
              </a:rPr>
              <a:t> aumenta con: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ES" altLang="es-CO">
                <a:latin typeface="Arial" panose="020B0604020202020204" pitchFamily="34" charset="0"/>
                <a:cs typeface="Times New Roman" panose="02020603050405020304" pitchFamily="18" charset="0"/>
              </a:rPr>
              <a:t>mayor número de electrones </a:t>
            </a:r>
            <a:endParaRPr lang="es-MX" altLang="es-CO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ES" altLang="es-CO">
                <a:latin typeface="Arial" panose="020B0604020202020204" pitchFamily="34" charset="0"/>
                <a:cs typeface="Times New Roman" panose="02020603050405020304" pitchFamily="18" charset="0"/>
              </a:rPr>
              <a:t>más difusa la nube del electrón</a:t>
            </a:r>
            <a:r>
              <a:rPr lang="es-ES" altLang="es-CO">
                <a:latin typeface="Arial" panose="020B0604020202020204" pitchFamily="34" charset="0"/>
              </a:rPr>
              <a:t> </a:t>
            </a:r>
            <a:endParaRPr lang="en-US" altLang="es-CO">
              <a:latin typeface="Arial" panose="020B0604020202020204" pitchFamily="34" charset="0"/>
            </a:endParaRPr>
          </a:p>
        </p:txBody>
      </p:sp>
      <p:sp>
        <p:nvSpPr>
          <p:cNvPr id="8209" name="Text Box 17"/>
          <p:cNvSpPr txBox="1">
            <a:spLocks noChangeArrowheads="1"/>
          </p:cNvSpPr>
          <p:nvPr/>
        </p:nvSpPr>
        <p:spPr bwMode="auto">
          <a:xfrm>
            <a:off x="381000" y="4971871"/>
            <a:ext cx="4038600" cy="1200329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eaLnBrk="0" hangingPunct="0"/>
            <a:r>
              <a:rPr lang="es-ES" altLang="es-CO" dirty="0">
                <a:cs typeface="Times New Roman" panose="02020603050405020304" pitchFamily="18" charset="0"/>
              </a:rPr>
              <a:t>Las fuerzas de dispersión normalmente aumentan con la masa molar</a:t>
            </a:r>
            <a:r>
              <a:rPr lang="es-ES" altLang="es-CO" dirty="0"/>
              <a:t> </a:t>
            </a:r>
            <a:endParaRPr lang="en-US" altLang="es-CO" dirty="0"/>
          </a:p>
        </p:txBody>
      </p:sp>
      <p:pic>
        <p:nvPicPr>
          <p:cNvPr id="8212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514600"/>
            <a:ext cx="3505200" cy="406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13" name="Line 21"/>
          <p:cNvSpPr>
            <a:spLocks noChangeShapeType="1"/>
          </p:cNvSpPr>
          <p:nvPr/>
        </p:nvSpPr>
        <p:spPr bwMode="auto">
          <a:xfrm>
            <a:off x="5867400" y="4419600"/>
            <a:ext cx="0" cy="1600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O"/>
          </a:p>
        </p:txBody>
      </p:sp>
      <p:sp>
        <p:nvSpPr>
          <p:cNvPr id="8214" name="Line 22"/>
          <p:cNvSpPr>
            <a:spLocks noChangeShapeType="1"/>
          </p:cNvSpPr>
          <p:nvPr/>
        </p:nvSpPr>
        <p:spPr bwMode="auto">
          <a:xfrm>
            <a:off x="7924800" y="4419600"/>
            <a:ext cx="0" cy="1600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O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2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2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2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6" grpId="0" autoUpdateAnimBg="0"/>
      <p:bldP spid="8207" grpId="0" build="p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1355725" y="369888"/>
            <a:ext cx="748347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es-CO">
                <a:solidFill>
                  <a:srgbClr val="3333CC"/>
                </a:solidFill>
                <a:cs typeface="Times New Roman" panose="02020603050405020304" pitchFamily="18" charset="0"/>
              </a:rPr>
              <a:t>Un cristal difracta los rayos X de longitud igual a 0.154 nm con un ángulo de </a:t>
            </a:r>
            <a:r>
              <a:rPr lang="en-US" altLang="es-CO">
                <a:solidFill>
                  <a:schemeClr val="accent2"/>
                </a:solidFill>
              </a:rPr>
              <a:t>14.17</a:t>
            </a:r>
            <a:r>
              <a:rPr lang="en-US" altLang="es-CO" baseline="30000">
                <a:solidFill>
                  <a:schemeClr val="accent2"/>
                </a:solidFill>
              </a:rPr>
              <a:t>0</a:t>
            </a:r>
            <a:r>
              <a:rPr lang="en-US" altLang="es-CO">
                <a:solidFill>
                  <a:schemeClr val="accent2"/>
                </a:solidFill>
              </a:rPr>
              <a:t>. </a:t>
            </a:r>
            <a:r>
              <a:rPr lang="es-ES" altLang="es-CO">
                <a:solidFill>
                  <a:srgbClr val="3333CC"/>
                </a:solidFill>
                <a:cs typeface="Times New Roman" panose="02020603050405020304" pitchFamily="18" charset="0"/>
              </a:rPr>
              <a:t>Suponiendo que </a:t>
            </a:r>
            <a:r>
              <a:rPr lang="en-US" altLang="es-CO" i="1">
                <a:solidFill>
                  <a:schemeClr val="accent2"/>
                </a:solidFill>
              </a:rPr>
              <a:t>n</a:t>
            </a:r>
            <a:r>
              <a:rPr lang="en-US" altLang="es-CO">
                <a:solidFill>
                  <a:schemeClr val="accent2"/>
                </a:solidFill>
              </a:rPr>
              <a:t> = 1, </a:t>
            </a:r>
            <a:r>
              <a:rPr lang="es-ES" altLang="es-CO">
                <a:solidFill>
                  <a:srgbClr val="3333CC"/>
                </a:solidFill>
                <a:cs typeface="Times New Roman" panose="02020603050405020304" pitchFamily="18" charset="0"/>
              </a:rPr>
              <a:t>¿cuál es la distancia (en pm) entre las capas del cristal? </a:t>
            </a:r>
            <a:endParaRPr lang="en-US" altLang="es-CO">
              <a:solidFill>
                <a:srgbClr val="3333CC"/>
              </a:solidFill>
              <a:cs typeface="Times New Roman" panose="02020603050405020304" pitchFamily="18" charset="0"/>
            </a:endParaRP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381000" y="2362200"/>
            <a:ext cx="3124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s-CO" i="1"/>
              <a:t>n</a:t>
            </a:r>
            <a:r>
              <a:rPr lang="en-US" altLang="es-CO">
                <a:latin typeface="Symbol" panose="05050102010706020507" pitchFamily="18" charset="2"/>
              </a:rPr>
              <a:t>l</a:t>
            </a:r>
            <a:r>
              <a:rPr lang="en-US" altLang="es-CO"/>
              <a:t> = 2</a:t>
            </a:r>
            <a:r>
              <a:rPr lang="en-US" altLang="es-CO" i="1"/>
              <a:t>d</a:t>
            </a:r>
            <a:r>
              <a:rPr lang="en-US" altLang="es-CO"/>
              <a:t> sen </a:t>
            </a:r>
            <a:r>
              <a:rPr lang="en-US" altLang="es-CO">
                <a:latin typeface="Symbol" panose="05050102010706020507" pitchFamily="18" charset="2"/>
              </a:rPr>
              <a:t>q</a:t>
            </a:r>
            <a:endParaRPr lang="en-US" altLang="es-CO" i="1">
              <a:latin typeface="Symbol" panose="05050102010706020507" pitchFamily="18" charset="2"/>
            </a:endParaRP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2819400" y="2362200"/>
            <a:ext cx="869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CO" i="1"/>
              <a:t>n</a:t>
            </a:r>
            <a:r>
              <a:rPr lang="en-US" altLang="es-CO"/>
              <a:t> = 1</a:t>
            </a:r>
            <a:endParaRPr lang="en-US" altLang="es-CO" i="1"/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3962400" y="2362200"/>
            <a:ext cx="1565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CO">
                <a:latin typeface="Symbol" panose="05050102010706020507" pitchFamily="18" charset="2"/>
              </a:rPr>
              <a:t>q</a:t>
            </a:r>
            <a:r>
              <a:rPr lang="en-US" altLang="es-CO"/>
              <a:t> = 14.17</a:t>
            </a:r>
            <a:r>
              <a:rPr lang="en-US" altLang="es-CO" baseline="30000"/>
              <a:t>0</a:t>
            </a:r>
            <a:endParaRPr lang="en-US" altLang="es-CO"/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5562600" y="2362200"/>
            <a:ext cx="3332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CO" i="1">
                <a:latin typeface="Symbol" panose="05050102010706020507" pitchFamily="18" charset="2"/>
              </a:rPr>
              <a:t>l</a:t>
            </a:r>
            <a:r>
              <a:rPr lang="en-US" altLang="es-CO"/>
              <a:t> = 0.154 nm = 154 pm</a:t>
            </a:r>
            <a:endParaRPr lang="en-US" altLang="es-CO" i="1"/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2003425" y="3760788"/>
            <a:ext cx="615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CO" i="1"/>
              <a:t>d</a:t>
            </a:r>
            <a:r>
              <a:rPr lang="en-US" altLang="es-CO"/>
              <a:t> =</a:t>
            </a:r>
            <a:endParaRPr lang="en-US" altLang="es-CO" i="1"/>
          </a:p>
        </p:txBody>
      </p:sp>
      <p:grpSp>
        <p:nvGrpSpPr>
          <p:cNvPr id="27660" name="Group 12"/>
          <p:cNvGrpSpPr>
            <a:grpSpLocks/>
          </p:cNvGrpSpPr>
          <p:nvPr/>
        </p:nvGrpSpPr>
        <p:grpSpPr bwMode="auto">
          <a:xfrm>
            <a:off x="2616200" y="3505200"/>
            <a:ext cx="1004888" cy="955675"/>
            <a:chOff x="1776" y="2662"/>
            <a:chExt cx="633" cy="602"/>
          </a:xfrm>
        </p:grpSpPr>
        <p:sp>
          <p:nvSpPr>
            <p:cNvPr id="27657" name="Text Box 9"/>
            <p:cNvSpPr txBox="1">
              <a:spLocks noChangeArrowheads="1"/>
            </p:cNvSpPr>
            <p:nvPr/>
          </p:nvSpPr>
          <p:spPr bwMode="auto">
            <a:xfrm>
              <a:off x="1896" y="2662"/>
              <a:ext cx="32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s-CO" i="1"/>
                <a:t>n</a:t>
              </a:r>
              <a:r>
                <a:rPr lang="en-US" altLang="es-CO" i="1">
                  <a:latin typeface="Symbol" panose="05050102010706020507" pitchFamily="18" charset="2"/>
                </a:rPr>
                <a:t>l</a:t>
              </a:r>
            </a:p>
          </p:txBody>
        </p:sp>
        <p:sp>
          <p:nvSpPr>
            <p:cNvPr id="27658" name="Text Box 10"/>
            <p:cNvSpPr txBox="1">
              <a:spLocks noChangeArrowheads="1"/>
            </p:cNvSpPr>
            <p:nvPr/>
          </p:nvSpPr>
          <p:spPr bwMode="auto">
            <a:xfrm>
              <a:off x="1776" y="2976"/>
              <a:ext cx="63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s-CO"/>
                <a:t>2sen</a:t>
              </a:r>
              <a:r>
                <a:rPr lang="en-US" altLang="es-CO">
                  <a:latin typeface="Symbol" panose="05050102010706020507" pitchFamily="18" charset="2"/>
                </a:rPr>
                <a:t>q</a:t>
              </a:r>
            </a:p>
          </p:txBody>
        </p:sp>
        <p:sp>
          <p:nvSpPr>
            <p:cNvPr id="27659" name="Line 11"/>
            <p:cNvSpPr>
              <a:spLocks noChangeShapeType="1"/>
            </p:cNvSpPr>
            <p:nvPr/>
          </p:nvSpPr>
          <p:spPr bwMode="auto">
            <a:xfrm>
              <a:off x="1821" y="2963"/>
              <a:ext cx="48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7666" name="Group 18"/>
          <p:cNvGrpSpPr>
            <a:grpSpLocks/>
          </p:cNvGrpSpPr>
          <p:nvPr/>
        </p:nvGrpSpPr>
        <p:grpSpPr bwMode="auto">
          <a:xfrm>
            <a:off x="3460750" y="3530600"/>
            <a:ext cx="2368550" cy="914400"/>
            <a:chOff x="2892" y="2304"/>
            <a:chExt cx="1492" cy="576"/>
          </a:xfrm>
        </p:grpSpPr>
        <p:sp>
          <p:nvSpPr>
            <p:cNvPr id="27661" name="Text Box 13"/>
            <p:cNvSpPr txBox="1">
              <a:spLocks noChangeArrowheads="1"/>
            </p:cNvSpPr>
            <p:nvPr/>
          </p:nvSpPr>
          <p:spPr bwMode="auto">
            <a:xfrm>
              <a:off x="2892" y="2440"/>
              <a:ext cx="22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s-CO"/>
                <a:t>=</a:t>
              </a:r>
            </a:p>
          </p:txBody>
        </p:sp>
        <p:grpSp>
          <p:nvGrpSpPr>
            <p:cNvPr id="27665" name="Group 17"/>
            <p:cNvGrpSpPr>
              <a:grpSpLocks/>
            </p:cNvGrpSpPr>
            <p:nvPr/>
          </p:nvGrpSpPr>
          <p:grpSpPr bwMode="auto">
            <a:xfrm>
              <a:off x="3168" y="2304"/>
              <a:ext cx="1216" cy="576"/>
              <a:chOff x="3168" y="2304"/>
              <a:chExt cx="1216" cy="576"/>
            </a:xfrm>
          </p:grpSpPr>
          <p:sp>
            <p:nvSpPr>
              <p:cNvPr id="27662" name="Text Box 14"/>
              <p:cNvSpPr txBox="1">
                <a:spLocks noChangeArrowheads="1"/>
              </p:cNvSpPr>
              <p:nvPr/>
            </p:nvSpPr>
            <p:spPr bwMode="auto">
              <a:xfrm>
                <a:off x="3211" y="2304"/>
                <a:ext cx="1066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s-CO"/>
                  <a:t>1 x 154 pm</a:t>
                </a:r>
              </a:p>
            </p:txBody>
          </p:sp>
          <p:sp>
            <p:nvSpPr>
              <p:cNvPr id="27663" name="Text Box 15"/>
              <p:cNvSpPr txBox="1">
                <a:spLocks noChangeArrowheads="1"/>
              </p:cNvSpPr>
              <p:nvPr/>
            </p:nvSpPr>
            <p:spPr bwMode="auto">
              <a:xfrm>
                <a:off x="3168" y="2592"/>
                <a:ext cx="1216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s-CO"/>
                  <a:t>2 x sen14.17</a:t>
                </a:r>
              </a:p>
            </p:txBody>
          </p:sp>
          <p:sp>
            <p:nvSpPr>
              <p:cNvPr id="27664" name="Line 16"/>
              <p:cNvSpPr>
                <a:spLocks noChangeShapeType="1"/>
              </p:cNvSpPr>
              <p:nvPr/>
            </p:nvSpPr>
            <p:spPr bwMode="auto">
              <a:xfrm>
                <a:off x="3192" y="2592"/>
                <a:ext cx="110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</p:grpSp>
      </p:grpSp>
      <p:sp>
        <p:nvSpPr>
          <p:cNvPr id="27667" name="Text Box 19"/>
          <p:cNvSpPr txBox="1">
            <a:spLocks noChangeArrowheads="1"/>
          </p:cNvSpPr>
          <p:nvPr/>
        </p:nvSpPr>
        <p:spPr bwMode="auto">
          <a:xfrm>
            <a:off x="5843588" y="3746500"/>
            <a:ext cx="1547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CO"/>
              <a:t>= 77.0 pm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6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 autoUpdateAnimBg="0"/>
      <p:bldP spid="27653" grpId="0" autoUpdateAnimBg="0"/>
      <p:bldP spid="27654" grpId="0" autoUpdateAnimBg="0"/>
      <p:bldP spid="27655" grpId="0" autoUpdateAnimBg="0"/>
      <p:bldP spid="27656" grpId="0" autoUpdateAnimBg="0"/>
      <p:bldP spid="27667" grpId="0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0" name="Object 2"/>
          <p:cNvGraphicFramePr>
            <a:graphicFrameLocks noChangeAspect="1"/>
          </p:cNvGraphicFramePr>
          <p:nvPr/>
        </p:nvGraphicFramePr>
        <p:xfrm>
          <a:off x="0" y="1897063"/>
          <a:ext cx="9067800" cy="303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37" name="Photo Editor Photo" r:id="rId3" imgW="19276190" imgH="6458852" progId="MSPhotoEd.3">
                  <p:embed/>
                </p:oleObj>
              </mc:Choice>
              <mc:Fallback>
                <p:oleObj name="Photo Editor Photo" r:id="rId3" imgW="19276190" imgH="6458852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897063"/>
                        <a:ext cx="9067800" cy="303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3098800" y="90488"/>
            <a:ext cx="29559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s-CO" sz="2800"/>
              <a:t>Tipos de cristales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s://image.slidesharecdn.com/06alcanos1-120813231555-phpapp02/95/alcanos-34-728.jpg?cb=134489984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" t="10729" r="4517" b="2763"/>
          <a:stretch/>
        </p:blipFill>
        <p:spPr bwMode="auto">
          <a:xfrm>
            <a:off x="251520" y="476672"/>
            <a:ext cx="8496944" cy="605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256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www.kshitij-iitjee.com/Study/Chemistry/Part2/Chapter1/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4" y="4509120"/>
            <a:ext cx="8959642" cy="199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0" name="Picture 4" descr="https://i.stack.imgur.com/yvfmg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3" r="8195"/>
          <a:stretch/>
        </p:blipFill>
        <p:spPr bwMode="auto">
          <a:xfrm>
            <a:off x="467544" y="1124744"/>
            <a:ext cx="8136904" cy="288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971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9" name="Text Box 1053"/>
          <p:cNvSpPr txBox="1">
            <a:spLocks noChangeArrowheads="1"/>
          </p:cNvSpPr>
          <p:nvPr/>
        </p:nvSpPr>
        <p:spPr bwMode="auto">
          <a:xfrm>
            <a:off x="762000" y="415925"/>
            <a:ext cx="7620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altLang="es-CO" b="1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¿Qué tipo de fuerzas intermoleculares existe entre cada una de las moléculas siguientes? </a:t>
            </a:r>
            <a:endParaRPr lang="en-US" altLang="es-CO" b="1"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0270" name="Text Box 1054"/>
          <p:cNvSpPr txBox="1">
            <a:spLocks noChangeArrowheads="1"/>
          </p:cNvSpPr>
          <p:nvPr/>
        </p:nvSpPr>
        <p:spPr bwMode="auto">
          <a:xfrm>
            <a:off x="152400" y="1700808"/>
            <a:ext cx="84350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CO" sz="2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HBr</a:t>
            </a:r>
            <a:endParaRPr lang="en-US" altLang="es-CO" sz="2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71" name="Text Box 1055"/>
          <p:cNvSpPr txBox="1">
            <a:spLocks noChangeArrowheads="1"/>
          </p:cNvSpPr>
          <p:nvPr/>
        </p:nvSpPr>
        <p:spPr bwMode="auto">
          <a:xfrm>
            <a:off x="449263" y="2145308"/>
            <a:ext cx="82454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n-US" altLang="es-CO" dirty="0" err="1"/>
              <a:t>HBr</a:t>
            </a:r>
            <a:r>
              <a:rPr lang="en-US" altLang="es-CO" dirty="0"/>
              <a:t> </a:t>
            </a:r>
            <a:r>
              <a:rPr lang="en-US" altLang="es-CO" dirty="0" err="1"/>
              <a:t>es</a:t>
            </a:r>
            <a:r>
              <a:rPr lang="en-US" altLang="es-CO" dirty="0"/>
              <a:t> </a:t>
            </a:r>
            <a:r>
              <a:rPr lang="en-US" altLang="es-CO" dirty="0" err="1"/>
              <a:t>una</a:t>
            </a:r>
            <a:r>
              <a:rPr lang="en-US" altLang="es-CO" dirty="0"/>
              <a:t> </a:t>
            </a:r>
            <a:r>
              <a:rPr lang="en-US" altLang="es-CO" dirty="0" err="1"/>
              <a:t>molécula</a:t>
            </a:r>
            <a:r>
              <a:rPr lang="en-US" altLang="es-CO" dirty="0"/>
              <a:t> polar: </a:t>
            </a:r>
            <a:r>
              <a:rPr lang="en-US" altLang="es-CO" dirty="0" err="1"/>
              <a:t>fuerzas</a:t>
            </a:r>
            <a:r>
              <a:rPr lang="en-US" altLang="es-CO" dirty="0"/>
              <a:t> </a:t>
            </a:r>
            <a:r>
              <a:rPr lang="en-US" altLang="es-CO" dirty="0" err="1"/>
              <a:t>dipolo-dipolo</a:t>
            </a:r>
            <a:r>
              <a:rPr lang="en-US" altLang="es-CO" dirty="0"/>
              <a:t>. </a:t>
            </a:r>
            <a:r>
              <a:rPr lang="es-ES" altLang="es-CO" dirty="0">
                <a:cs typeface="Times New Roman" panose="02020603050405020304" pitchFamily="18" charset="0"/>
              </a:rPr>
              <a:t>Hay también fuerza</a:t>
            </a:r>
            <a:r>
              <a:rPr lang="es-MX" altLang="es-CO" dirty="0">
                <a:cs typeface="Times New Roman" panose="02020603050405020304" pitchFamily="18" charset="0"/>
              </a:rPr>
              <a:t>s</a:t>
            </a:r>
            <a:r>
              <a:rPr lang="es-ES" altLang="es-CO" dirty="0">
                <a:cs typeface="Times New Roman" panose="02020603050405020304" pitchFamily="18" charset="0"/>
              </a:rPr>
              <a:t> de dispersión entre las moléculas </a:t>
            </a:r>
            <a:r>
              <a:rPr lang="en-US" altLang="es-CO" dirty="0"/>
              <a:t> </a:t>
            </a:r>
            <a:r>
              <a:rPr lang="en-US" altLang="es-CO" dirty="0" err="1"/>
              <a:t>HBr</a:t>
            </a:r>
            <a:r>
              <a:rPr lang="en-US" altLang="es-CO" dirty="0"/>
              <a:t>.</a:t>
            </a:r>
          </a:p>
        </p:txBody>
      </p:sp>
      <p:sp>
        <p:nvSpPr>
          <p:cNvPr id="10272" name="Text Box 1056"/>
          <p:cNvSpPr txBox="1">
            <a:spLocks noChangeArrowheads="1"/>
          </p:cNvSpPr>
          <p:nvPr/>
        </p:nvSpPr>
        <p:spPr bwMode="auto">
          <a:xfrm>
            <a:off x="152400" y="3148608"/>
            <a:ext cx="8334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CO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</a:t>
            </a:r>
            <a:r>
              <a:rPr lang="en-US" altLang="es-CO" sz="2800" b="1" baseline="-25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altLang="es-CO" sz="2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73" name="Text Box 1057"/>
          <p:cNvSpPr txBox="1">
            <a:spLocks noChangeArrowheads="1"/>
          </p:cNvSpPr>
          <p:nvPr/>
        </p:nvSpPr>
        <p:spPr bwMode="auto">
          <a:xfrm>
            <a:off x="449263" y="3604579"/>
            <a:ext cx="548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CO" dirty="0"/>
              <a:t>CH</a:t>
            </a:r>
            <a:r>
              <a:rPr lang="en-US" altLang="es-CO" baseline="-25000" dirty="0"/>
              <a:t>4</a:t>
            </a:r>
            <a:r>
              <a:rPr lang="en-US" altLang="es-CO" dirty="0"/>
              <a:t> </a:t>
            </a:r>
            <a:r>
              <a:rPr lang="en-US" altLang="es-CO" dirty="0" err="1"/>
              <a:t>es</a:t>
            </a:r>
            <a:r>
              <a:rPr lang="en-US" altLang="es-CO" dirty="0"/>
              <a:t> no polar: </a:t>
            </a:r>
            <a:r>
              <a:rPr lang="es-ES" altLang="es-CO" dirty="0">
                <a:cs typeface="Times New Roman" panose="02020603050405020304" pitchFamily="18" charset="0"/>
              </a:rPr>
              <a:t>fuerza</a:t>
            </a:r>
            <a:r>
              <a:rPr lang="es-MX" altLang="es-CO" dirty="0">
                <a:cs typeface="Times New Roman" panose="02020603050405020304" pitchFamily="18" charset="0"/>
              </a:rPr>
              <a:t>s</a:t>
            </a:r>
            <a:r>
              <a:rPr lang="es-ES" altLang="es-CO" dirty="0">
                <a:cs typeface="Times New Roman" panose="02020603050405020304" pitchFamily="18" charset="0"/>
              </a:rPr>
              <a:t> de dispersión</a:t>
            </a:r>
            <a:r>
              <a:rPr lang="en-US" altLang="es-CO" dirty="0"/>
              <a:t>.</a:t>
            </a:r>
          </a:p>
        </p:txBody>
      </p:sp>
      <p:sp>
        <p:nvSpPr>
          <p:cNvPr id="10274" name="Text Box 1058"/>
          <p:cNvSpPr txBox="1">
            <a:spLocks noChangeArrowheads="1"/>
          </p:cNvSpPr>
          <p:nvPr/>
        </p:nvSpPr>
        <p:spPr bwMode="auto">
          <a:xfrm>
            <a:off x="152400" y="4596408"/>
            <a:ext cx="8318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CO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</a:t>
            </a:r>
            <a:r>
              <a:rPr lang="en-US" altLang="es-CO" sz="2800" b="1" baseline="-25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altLang="es-CO" sz="2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76" name="Text Box 1060"/>
          <p:cNvSpPr txBox="1">
            <a:spLocks noChangeArrowheads="1"/>
          </p:cNvSpPr>
          <p:nvPr/>
        </p:nvSpPr>
        <p:spPr bwMode="auto">
          <a:xfrm>
            <a:off x="449263" y="5245094"/>
            <a:ext cx="82454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n-US" altLang="es-CO" dirty="0"/>
              <a:t>SO</a:t>
            </a:r>
            <a:r>
              <a:rPr lang="en-US" altLang="es-CO" baseline="-25000" dirty="0"/>
              <a:t>2</a:t>
            </a:r>
            <a:r>
              <a:rPr lang="en-US" altLang="es-CO" dirty="0"/>
              <a:t> </a:t>
            </a:r>
            <a:r>
              <a:rPr lang="en-US" altLang="es-CO" dirty="0" err="1"/>
              <a:t>es</a:t>
            </a:r>
            <a:r>
              <a:rPr lang="en-US" altLang="es-CO" dirty="0"/>
              <a:t> </a:t>
            </a:r>
            <a:r>
              <a:rPr lang="en-US" altLang="es-CO" dirty="0" err="1"/>
              <a:t>una</a:t>
            </a:r>
            <a:r>
              <a:rPr lang="en-US" altLang="es-CO" dirty="0"/>
              <a:t> </a:t>
            </a:r>
            <a:r>
              <a:rPr lang="en-US" altLang="es-CO" dirty="0" err="1"/>
              <a:t>molécula</a:t>
            </a:r>
            <a:r>
              <a:rPr lang="en-US" altLang="es-CO" dirty="0"/>
              <a:t> polar: </a:t>
            </a:r>
            <a:r>
              <a:rPr lang="en-US" altLang="es-CO" dirty="0" err="1"/>
              <a:t>fuerzas</a:t>
            </a:r>
            <a:r>
              <a:rPr lang="en-US" altLang="es-CO" dirty="0"/>
              <a:t> </a:t>
            </a:r>
            <a:r>
              <a:rPr lang="en-US" altLang="es-CO" dirty="0" err="1"/>
              <a:t>dipolo-dipolo</a:t>
            </a:r>
            <a:r>
              <a:rPr lang="en-US" altLang="es-CO" dirty="0"/>
              <a:t>. </a:t>
            </a:r>
            <a:r>
              <a:rPr lang="es-ES" altLang="es-CO" dirty="0">
                <a:cs typeface="Times New Roman" panose="02020603050405020304" pitchFamily="18" charset="0"/>
              </a:rPr>
              <a:t>Hay también fuerza</a:t>
            </a:r>
            <a:r>
              <a:rPr lang="es-MX" altLang="es-CO" dirty="0">
                <a:cs typeface="Times New Roman" panose="02020603050405020304" pitchFamily="18" charset="0"/>
              </a:rPr>
              <a:t>s</a:t>
            </a:r>
            <a:r>
              <a:rPr lang="es-ES" altLang="es-CO" dirty="0">
                <a:cs typeface="Times New Roman" panose="02020603050405020304" pitchFamily="18" charset="0"/>
              </a:rPr>
              <a:t> de dispersión entre las moléculas</a:t>
            </a:r>
            <a:r>
              <a:rPr lang="en-US" altLang="es-CO" dirty="0"/>
              <a:t> SO</a:t>
            </a:r>
            <a:r>
              <a:rPr lang="en-US" altLang="es-CO" baseline="-25000" dirty="0"/>
              <a:t>2</a:t>
            </a:r>
            <a:r>
              <a:rPr lang="en-US" altLang="es-CO" dirty="0"/>
              <a:t>.</a:t>
            </a:r>
          </a:p>
        </p:txBody>
      </p:sp>
      <p:pic>
        <p:nvPicPr>
          <p:cNvPr id="10289" name="Picture 1073" descr="Resultado de imagen para so2 lewi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316642"/>
            <a:ext cx="1656184" cy="100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1" grpId="0" autoUpdateAnimBg="0"/>
      <p:bldP spid="10273" grpId="0" autoUpdateAnimBg="0"/>
      <p:bldP spid="10276" grpId="0" autoUpdateAnimBg="0"/>
    </p:bldLst>
  </p:timing>
</p:sld>
</file>

<file path=ppt/theme/theme1.xml><?xml version="1.0" encoding="utf-8"?>
<a:theme xmlns:a="http://schemas.openxmlformats.org/drawingml/2006/main" name="Gota">
  <a:themeElements>
    <a:clrScheme name="Got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Got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ot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Gota</Template>
  <TotalTime>4709</TotalTime>
  <Words>1869</Words>
  <Application>Microsoft Office PowerPoint</Application>
  <PresentationFormat>Presentación en pantalla (4:3)</PresentationFormat>
  <Paragraphs>317</Paragraphs>
  <Slides>61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61</vt:i4>
      </vt:variant>
    </vt:vector>
  </HeadingPairs>
  <TitlesOfParts>
    <vt:vector size="69" baseType="lpstr">
      <vt:lpstr>Arial</vt:lpstr>
      <vt:lpstr>Book Antiqua</vt:lpstr>
      <vt:lpstr>Cambria Math</vt:lpstr>
      <vt:lpstr>Symbol</vt:lpstr>
      <vt:lpstr>Times New Roman</vt:lpstr>
      <vt:lpstr>Tw Cen MT</vt:lpstr>
      <vt:lpstr>Gota</vt:lpstr>
      <vt:lpstr>Photo Editor Photo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University of Missouri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J. David Robertson</dc:creator>
  <cp:lastModifiedBy>pc</cp:lastModifiedBy>
  <cp:revision>162</cp:revision>
  <dcterms:created xsi:type="dcterms:W3CDTF">2001-07-02T01:11:17Z</dcterms:created>
  <dcterms:modified xsi:type="dcterms:W3CDTF">2019-01-27T01:58:37Z</dcterms:modified>
</cp:coreProperties>
</file>