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8" r:id="rId5"/>
    <p:sldId id="259"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2"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4" r:id="rId55"/>
    <p:sldId id="316" r:id="rId56"/>
    <p:sldId id="31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771F0-AAC6-4FBD-B1FF-B9D65B0DBFFC}" type="doc">
      <dgm:prSet loTypeId="urn:microsoft.com/office/officeart/2005/8/layout/vList3" loCatId="list" qsTypeId="urn:microsoft.com/office/officeart/2005/8/quickstyle/simple1" qsCatId="simple" csTypeId="urn:microsoft.com/office/officeart/2005/8/colors/accent1_2" csCatId="accent1" phldr="1"/>
      <dgm:spPr/>
    </dgm:pt>
    <dgm:pt modelId="{0F942226-4F6F-4952-803A-CEBD48FC5F7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MX" sz="2400" b="1" dirty="0" smtClean="0">
              <a:solidFill>
                <a:srgbClr val="000066"/>
              </a:solidFill>
              <a:latin typeface="Candara" pitchFamily="34" charset="0"/>
            </a:rPr>
            <a:t>ESTADÍSTICA DESCRIPTIVA:</a:t>
          </a:r>
        </a:p>
        <a:p>
          <a:pPr algn="just"/>
          <a:r>
            <a:rPr lang="es-MX" sz="2000" dirty="0" smtClean="0">
              <a:solidFill>
                <a:srgbClr val="000066"/>
              </a:solidFill>
              <a:latin typeface="Candara" pitchFamily="34" charset="0"/>
            </a:rPr>
            <a:t>Permite resumir en tablas, gráficos, y algunos parámetros o estadísticos un conjunto de datos.</a:t>
          </a:r>
          <a:endParaRPr lang="es-CO" sz="2000" dirty="0">
            <a:latin typeface="Candara" pitchFamily="34" charset="0"/>
          </a:endParaRPr>
        </a:p>
      </dgm:t>
    </dgm:pt>
    <dgm:pt modelId="{EC9E06D9-596A-4AB3-97B2-B44155618D77}" type="parTrans" cxnId="{0BB9FAF1-2058-488D-8399-92EF9A87D31F}">
      <dgm:prSet/>
      <dgm:spPr/>
      <dgm:t>
        <a:bodyPr/>
        <a:lstStyle/>
        <a:p>
          <a:endParaRPr lang="es-CO"/>
        </a:p>
      </dgm:t>
    </dgm:pt>
    <dgm:pt modelId="{F8169048-0600-4D40-A8CD-EC2F78669E22}" type="sibTrans" cxnId="{0BB9FAF1-2058-488D-8399-92EF9A87D31F}">
      <dgm:prSet/>
      <dgm:spPr/>
      <dgm:t>
        <a:bodyPr/>
        <a:lstStyle/>
        <a:p>
          <a:endParaRPr lang="es-CO"/>
        </a:p>
      </dgm:t>
    </dgm:pt>
    <dgm:pt modelId="{F497C57D-73A5-4973-BCB8-41EFA5363515}">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MX" sz="2400" b="1" dirty="0" smtClean="0">
              <a:solidFill>
                <a:srgbClr val="000066"/>
              </a:solidFill>
              <a:latin typeface="Candara" pitchFamily="34" charset="0"/>
            </a:rPr>
            <a:t>ESTADÍSTICA INFERENCIAL:</a:t>
          </a:r>
        </a:p>
        <a:p>
          <a:pPr algn="just"/>
          <a:r>
            <a:rPr lang="es-MX" sz="2000" dirty="0" smtClean="0">
              <a:solidFill>
                <a:srgbClr val="000066"/>
              </a:solidFill>
              <a:latin typeface="Candara" pitchFamily="34" charset="0"/>
            </a:rPr>
            <a:t>Permite la generalización de los datos muestrales a la población total.</a:t>
          </a:r>
          <a:endParaRPr lang="es-CO" sz="2000" dirty="0">
            <a:latin typeface="Candara" pitchFamily="34" charset="0"/>
          </a:endParaRPr>
        </a:p>
      </dgm:t>
    </dgm:pt>
    <dgm:pt modelId="{42FDA8CB-7D06-4FAD-B6A4-BE9A17851D5F}" type="parTrans" cxnId="{BC4C215E-AFD0-43E1-98D1-1065C7FDFAF4}">
      <dgm:prSet/>
      <dgm:spPr/>
      <dgm:t>
        <a:bodyPr/>
        <a:lstStyle/>
        <a:p>
          <a:endParaRPr lang="es-CO"/>
        </a:p>
      </dgm:t>
    </dgm:pt>
    <dgm:pt modelId="{B12449CF-2E1C-401D-BB83-5405CD16CD34}" type="sibTrans" cxnId="{BC4C215E-AFD0-43E1-98D1-1065C7FDFAF4}">
      <dgm:prSet/>
      <dgm:spPr/>
      <dgm:t>
        <a:bodyPr/>
        <a:lstStyle/>
        <a:p>
          <a:endParaRPr lang="es-CO"/>
        </a:p>
      </dgm:t>
    </dgm:pt>
    <dgm:pt modelId="{B1043540-88C1-4DF8-B5F5-5DE9DA0C3F28}">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MX" sz="2400" b="1" dirty="0" smtClean="0">
              <a:solidFill>
                <a:srgbClr val="000066"/>
              </a:solidFill>
              <a:latin typeface="Candara" pitchFamily="34" charset="0"/>
            </a:rPr>
            <a:t>ESTADÍSTICA MULTIVARIADA:</a:t>
          </a:r>
        </a:p>
        <a:p>
          <a:pPr algn="just"/>
          <a:r>
            <a:rPr lang="es-MX" sz="2000" dirty="0" smtClean="0">
              <a:solidFill>
                <a:srgbClr val="000066"/>
              </a:solidFill>
              <a:latin typeface="Candara" pitchFamily="34" charset="0"/>
            </a:rPr>
            <a:t>Procedimientos diseñados para analizar las relaciones entre tres o mas variables.</a:t>
          </a:r>
          <a:endParaRPr lang="es-CO" sz="2000" dirty="0">
            <a:latin typeface="Candara" pitchFamily="34" charset="0"/>
          </a:endParaRPr>
        </a:p>
      </dgm:t>
    </dgm:pt>
    <dgm:pt modelId="{8206BD83-328D-4B77-A688-4DCE89B5365E}" type="parTrans" cxnId="{DB11E6C0-D4AA-47E8-8BCC-80ABE6D7EA9F}">
      <dgm:prSet/>
      <dgm:spPr/>
      <dgm:t>
        <a:bodyPr/>
        <a:lstStyle/>
        <a:p>
          <a:endParaRPr lang="es-CO"/>
        </a:p>
      </dgm:t>
    </dgm:pt>
    <dgm:pt modelId="{14930C26-C370-4CB6-8D6B-08C1EC1BD70F}" type="sibTrans" cxnId="{DB11E6C0-D4AA-47E8-8BCC-80ABE6D7EA9F}">
      <dgm:prSet/>
      <dgm:spPr/>
      <dgm:t>
        <a:bodyPr/>
        <a:lstStyle/>
        <a:p>
          <a:endParaRPr lang="es-CO"/>
        </a:p>
      </dgm:t>
    </dgm:pt>
    <dgm:pt modelId="{C2777E23-1312-49A0-B780-D6CABFE054D6}" type="pres">
      <dgm:prSet presAssocID="{D0C771F0-AAC6-4FBD-B1FF-B9D65B0DBFFC}" presName="linearFlow" presStyleCnt="0">
        <dgm:presLayoutVars>
          <dgm:dir/>
          <dgm:resizeHandles val="exact"/>
        </dgm:presLayoutVars>
      </dgm:prSet>
      <dgm:spPr/>
    </dgm:pt>
    <dgm:pt modelId="{C8F3D1B3-1BB8-41C4-96BA-12C2FA3161B2}" type="pres">
      <dgm:prSet presAssocID="{0F942226-4F6F-4952-803A-CEBD48FC5F75}" presName="composite" presStyleCnt="0"/>
      <dgm:spPr/>
    </dgm:pt>
    <dgm:pt modelId="{E748E487-B4FA-4BC5-BC3A-C18576965F23}" type="pres">
      <dgm:prSet presAssocID="{0F942226-4F6F-4952-803A-CEBD48FC5F75}" presName="imgShp" presStyleLbl="fgImgPlace1" presStyleIdx="0" presStyleCnt="3" custLinFactNeighborX="-70105"/>
      <dgm:spPr>
        <a:blipFill rotWithShape="1">
          <a:blip xmlns:r="http://schemas.openxmlformats.org/officeDocument/2006/relationships" r:embed="rId1"/>
          <a:stretch>
            <a:fillRect/>
          </a:stretch>
        </a:blipFill>
      </dgm:spPr>
      <dgm:t>
        <a:bodyPr/>
        <a:lstStyle/>
        <a:p>
          <a:endParaRPr lang="es-CO"/>
        </a:p>
      </dgm:t>
    </dgm:pt>
    <dgm:pt modelId="{540CCAEE-9228-4E3D-8830-CBD2B2D0D4B3}" type="pres">
      <dgm:prSet presAssocID="{0F942226-4F6F-4952-803A-CEBD48FC5F75}" presName="txShp" presStyleLbl="node1" presStyleIdx="0" presStyleCnt="3" custScaleX="116783" custLinFactNeighborX="-448">
        <dgm:presLayoutVars>
          <dgm:bulletEnabled val="1"/>
        </dgm:presLayoutVars>
      </dgm:prSet>
      <dgm:spPr/>
      <dgm:t>
        <a:bodyPr/>
        <a:lstStyle/>
        <a:p>
          <a:endParaRPr lang="es-CO"/>
        </a:p>
      </dgm:t>
    </dgm:pt>
    <dgm:pt modelId="{6B0B405F-ECA3-44EB-8B7F-DBB69CC4DF01}" type="pres">
      <dgm:prSet presAssocID="{F8169048-0600-4D40-A8CD-EC2F78669E22}" presName="spacing" presStyleCnt="0"/>
      <dgm:spPr/>
    </dgm:pt>
    <dgm:pt modelId="{65A5B843-B2C4-49B4-B3B5-EFE4B8F28CC9}" type="pres">
      <dgm:prSet presAssocID="{F497C57D-73A5-4973-BCB8-41EFA5363515}" presName="composite" presStyleCnt="0"/>
      <dgm:spPr/>
    </dgm:pt>
    <dgm:pt modelId="{4995C584-30BD-4F29-831E-9F24C553F38D}" type="pres">
      <dgm:prSet presAssocID="{F497C57D-73A5-4973-BCB8-41EFA5363515}" presName="imgShp" presStyleLbl="fgImgPlace1" presStyleIdx="1" presStyleCnt="3" custLinFactY="83956" custLinFactNeighborX="-70105" custLinFactNeighborY="100000"/>
      <dgm:spPr>
        <a:blipFill rotWithShape="1">
          <a:blip xmlns:r="http://schemas.openxmlformats.org/officeDocument/2006/relationships" r:embed="rId2"/>
          <a:stretch>
            <a:fillRect/>
          </a:stretch>
        </a:blipFill>
      </dgm:spPr>
    </dgm:pt>
    <dgm:pt modelId="{2FC12F26-67B1-486F-AB82-770A2F86B36B}" type="pres">
      <dgm:prSet presAssocID="{F497C57D-73A5-4973-BCB8-41EFA5363515}" presName="txShp" presStyleLbl="node1" presStyleIdx="1" presStyleCnt="3" custScaleX="116346" custLinFactNeighborX="-448">
        <dgm:presLayoutVars>
          <dgm:bulletEnabled val="1"/>
        </dgm:presLayoutVars>
      </dgm:prSet>
      <dgm:spPr/>
      <dgm:t>
        <a:bodyPr/>
        <a:lstStyle/>
        <a:p>
          <a:endParaRPr lang="es-CO"/>
        </a:p>
      </dgm:t>
    </dgm:pt>
    <dgm:pt modelId="{6E0DA0C7-02B4-4720-82FC-23ACB3871BBB}" type="pres">
      <dgm:prSet presAssocID="{B12449CF-2E1C-401D-BB83-5405CD16CD34}" presName="spacing" presStyleCnt="0"/>
      <dgm:spPr/>
    </dgm:pt>
    <dgm:pt modelId="{9F41C092-730C-40CE-826D-81CE0FCC8EBC}" type="pres">
      <dgm:prSet presAssocID="{B1043540-88C1-4DF8-B5F5-5DE9DA0C3F28}" presName="composite" presStyleCnt="0"/>
      <dgm:spPr/>
    </dgm:pt>
    <dgm:pt modelId="{B050B8B9-9A3B-4423-817B-2F71A7AF0871}" type="pres">
      <dgm:prSet presAssocID="{B1043540-88C1-4DF8-B5F5-5DE9DA0C3F28}" presName="imgShp" presStyleLbl="fgImgPlace1" presStyleIdx="2" presStyleCnt="3" custLinFactNeighborX="-70105"/>
      <dgm:spPr>
        <a:blipFill rotWithShape="1">
          <a:blip xmlns:r="http://schemas.openxmlformats.org/officeDocument/2006/relationships" r:embed="rId2"/>
          <a:stretch>
            <a:fillRect/>
          </a:stretch>
        </a:blipFill>
      </dgm:spPr>
    </dgm:pt>
    <dgm:pt modelId="{857006AA-7C9A-4BD5-A32D-8AB6AF9CC86E}" type="pres">
      <dgm:prSet presAssocID="{B1043540-88C1-4DF8-B5F5-5DE9DA0C3F28}" presName="txShp" presStyleLbl="node1" presStyleIdx="2" presStyleCnt="3" custScaleX="116346" custLinFactNeighborX="-448">
        <dgm:presLayoutVars>
          <dgm:bulletEnabled val="1"/>
        </dgm:presLayoutVars>
      </dgm:prSet>
      <dgm:spPr/>
      <dgm:t>
        <a:bodyPr/>
        <a:lstStyle/>
        <a:p>
          <a:endParaRPr lang="es-CO"/>
        </a:p>
      </dgm:t>
    </dgm:pt>
  </dgm:ptLst>
  <dgm:cxnLst>
    <dgm:cxn modelId="{0BB9FAF1-2058-488D-8399-92EF9A87D31F}" srcId="{D0C771F0-AAC6-4FBD-B1FF-B9D65B0DBFFC}" destId="{0F942226-4F6F-4952-803A-CEBD48FC5F75}" srcOrd="0" destOrd="0" parTransId="{EC9E06D9-596A-4AB3-97B2-B44155618D77}" sibTransId="{F8169048-0600-4D40-A8CD-EC2F78669E22}"/>
    <dgm:cxn modelId="{9D7BF665-8DE7-4D5F-A59D-137EAE1B8293}" type="presOf" srcId="{D0C771F0-AAC6-4FBD-B1FF-B9D65B0DBFFC}" destId="{C2777E23-1312-49A0-B780-D6CABFE054D6}" srcOrd="0" destOrd="0" presId="urn:microsoft.com/office/officeart/2005/8/layout/vList3"/>
    <dgm:cxn modelId="{A3F03C2D-5B2F-45AE-BF37-939CBAAE9706}" type="presOf" srcId="{B1043540-88C1-4DF8-B5F5-5DE9DA0C3F28}" destId="{857006AA-7C9A-4BD5-A32D-8AB6AF9CC86E}" srcOrd="0" destOrd="0" presId="urn:microsoft.com/office/officeart/2005/8/layout/vList3"/>
    <dgm:cxn modelId="{DB11E6C0-D4AA-47E8-8BCC-80ABE6D7EA9F}" srcId="{D0C771F0-AAC6-4FBD-B1FF-B9D65B0DBFFC}" destId="{B1043540-88C1-4DF8-B5F5-5DE9DA0C3F28}" srcOrd="2" destOrd="0" parTransId="{8206BD83-328D-4B77-A688-4DCE89B5365E}" sibTransId="{14930C26-C370-4CB6-8D6B-08C1EC1BD70F}"/>
    <dgm:cxn modelId="{7F0AF9D8-19BB-4FDD-A909-A3004EC13972}" type="presOf" srcId="{F497C57D-73A5-4973-BCB8-41EFA5363515}" destId="{2FC12F26-67B1-486F-AB82-770A2F86B36B}" srcOrd="0" destOrd="0" presId="urn:microsoft.com/office/officeart/2005/8/layout/vList3"/>
    <dgm:cxn modelId="{BC4C215E-AFD0-43E1-98D1-1065C7FDFAF4}" srcId="{D0C771F0-AAC6-4FBD-B1FF-B9D65B0DBFFC}" destId="{F497C57D-73A5-4973-BCB8-41EFA5363515}" srcOrd="1" destOrd="0" parTransId="{42FDA8CB-7D06-4FAD-B6A4-BE9A17851D5F}" sibTransId="{B12449CF-2E1C-401D-BB83-5405CD16CD34}"/>
    <dgm:cxn modelId="{DA94B557-653C-45D1-A25F-0FD18660B1D2}" type="presOf" srcId="{0F942226-4F6F-4952-803A-CEBD48FC5F75}" destId="{540CCAEE-9228-4E3D-8830-CBD2B2D0D4B3}" srcOrd="0" destOrd="0" presId="urn:microsoft.com/office/officeart/2005/8/layout/vList3"/>
    <dgm:cxn modelId="{1C1957D3-D6CE-4449-A525-428CAED51773}" type="presParOf" srcId="{C2777E23-1312-49A0-B780-D6CABFE054D6}" destId="{C8F3D1B3-1BB8-41C4-96BA-12C2FA3161B2}" srcOrd="0" destOrd="0" presId="urn:microsoft.com/office/officeart/2005/8/layout/vList3"/>
    <dgm:cxn modelId="{6B5316ED-DCF0-4478-BF37-C0FB94B54DCB}" type="presParOf" srcId="{C8F3D1B3-1BB8-41C4-96BA-12C2FA3161B2}" destId="{E748E487-B4FA-4BC5-BC3A-C18576965F23}" srcOrd="0" destOrd="0" presId="urn:microsoft.com/office/officeart/2005/8/layout/vList3"/>
    <dgm:cxn modelId="{900D00C6-55BE-4A38-9F00-8B18A19E6669}" type="presParOf" srcId="{C8F3D1B3-1BB8-41C4-96BA-12C2FA3161B2}" destId="{540CCAEE-9228-4E3D-8830-CBD2B2D0D4B3}" srcOrd="1" destOrd="0" presId="urn:microsoft.com/office/officeart/2005/8/layout/vList3"/>
    <dgm:cxn modelId="{F5E9807E-EF58-42C5-8AB3-90032864D823}" type="presParOf" srcId="{C2777E23-1312-49A0-B780-D6CABFE054D6}" destId="{6B0B405F-ECA3-44EB-8B7F-DBB69CC4DF01}" srcOrd="1" destOrd="0" presId="urn:microsoft.com/office/officeart/2005/8/layout/vList3"/>
    <dgm:cxn modelId="{70DC5892-2F2D-47B9-A121-07F169F93C21}" type="presParOf" srcId="{C2777E23-1312-49A0-B780-D6CABFE054D6}" destId="{65A5B843-B2C4-49B4-B3B5-EFE4B8F28CC9}" srcOrd="2" destOrd="0" presId="urn:microsoft.com/office/officeart/2005/8/layout/vList3"/>
    <dgm:cxn modelId="{0219BE35-C96B-4656-8069-3B94A69FFC8C}" type="presParOf" srcId="{65A5B843-B2C4-49B4-B3B5-EFE4B8F28CC9}" destId="{4995C584-30BD-4F29-831E-9F24C553F38D}" srcOrd="0" destOrd="0" presId="urn:microsoft.com/office/officeart/2005/8/layout/vList3"/>
    <dgm:cxn modelId="{9601E9D9-4473-401D-B76A-3EFF65363B35}" type="presParOf" srcId="{65A5B843-B2C4-49B4-B3B5-EFE4B8F28CC9}" destId="{2FC12F26-67B1-486F-AB82-770A2F86B36B}" srcOrd="1" destOrd="0" presId="urn:microsoft.com/office/officeart/2005/8/layout/vList3"/>
    <dgm:cxn modelId="{599A2782-4AE5-4306-B3F9-0C2C2CFC4869}" type="presParOf" srcId="{C2777E23-1312-49A0-B780-D6CABFE054D6}" destId="{6E0DA0C7-02B4-4720-82FC-23ACB3871BBB}" srcOrd="3" destOrd="0" presId="urn:microsoft.com/office/officeart/2005/8/layout/vList3"/>
    <dgm:cxn modelId="{9B930B45-4C60-4041-98E8-051A3605032E}" type="presParOf" srcId="{C2777E23-1312-49A0-B780-D6CABFE054D6}" destId="{9F41C092-730C-40CE-826D-81CE0FCC8EBC}" srcOrd="4" destOrd="0" presId="urn:microsoft.com/office/officeart/2005/8/layout/vList3"/>
    <dgm:cxn modelId="{59152B15-57A5-471A-8928-84889CD8DC47}" type="presParOf" srcId="{9F41C092-730C-40CE-826D-81CE0FCC8EBC}" destId="{B050B8B9-9A3B-4423-817B-2F71A7AF0871}" srcOrd="0" destOrd="0" presId="urn:microsoft.com/office/officeart/2005/8/layout/vList3"/>
    <dgm:cxn modelId="{FF356ACD-2AC0-4BDF-932C-833934F8AD1F}" type="presParOf" srcId="{9F41C092-730C-40CE-826D-81CE0FCC8EBC}" destId="{857006AA-7C9A-4BD5-A32D-8AB6AF9CC8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CAEE-9228-4E3D-8830-CBD2B2D0D4B3}">
      <dsp:nvSpPr>
        <dsp:cNvPr id="0" name=""/>
        <dsp:cNvSpPr/>
      </dsp:nvSpPr>
      <dsp:spPr>
        <a:xfrm rot="10800000">
          <a:off x="1029328" y="311"/>
          <a:ext cx="7233957" cy="1106180"/>
        </a:xfrm>
        <a:prstGeom prst="homePlate">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87795" tIns="91440" rIns="170688" bIns="91440" numCol="1" spcCol="1270" anchor="ctr" anchorCtr="0">
          <a:noAutofit/>
        </a:bodyPr>
        <a:lstStyle/>
        <a:p>
          <a:pPr lvl="0" algn="just" defTabSz="1066800">
            <a:lnSpc>
              <a:spcPct val="90000"/>
            </a:lnSpc>
            <a:spcBef>
              <a:spcPct val="0"/>
            </a:spcBef>
            <a:spcAft>
              <a:spcPct val="35000"/>
            </a:spcAft>
          </a:pPr>
          <a:r>
            <a:rPr lang="es-MX" sz="2400" b="1" kern="1200" dirty="0" smtClean="0">
              <a:solidFill>
                <a:srgbClr val="000066"/>
              </a:solidFill>
              <a:latin typeface="Candara" pitchFamily="34" charset="0"/>
            </a:rPr>
            <a:t>ESTADÍSTICA DESCRIPTIVA:</a:t>
          </a:r>
        </a:p>
        <a:p>
          <a:pPr lvl="0" algn="just" defTabSz="1066800">
            <a:lnSpc>
              <a:spcPct val="90000"/>
            </a:lnSpc>
            <a:spcBef>
              <a:spcPct val="0"/>
            </a:spcBef>
            <a:spcAft>
              <a:spcPct val="35000"/>
            </a:spcAft>
          </a:pPr>
          <a:r>
            <a:rPr lang="es-MX" sz="2000" kern="1200" dirty="0" smtClean="0">
              <a:solidFill>
                <a:srgbClr val="000066"/>
              </a:solidFill>
              <a:latin typeface="Candara" pitchFamily="34" charset="0"/>
            </a:rPr>
            <a:t>Permite resumir en tablas, gráficos, y algunos parámetros o estadísticos un conjunto de datos.</a:t>
          </a:r>
          <a:endParaRPr lang="es-CO" sz="2000" kern="1200" dirty="0">
            <a:latin typeface="Candara" pitchFamily="34" charset="0"/>
          </a:endParaRPr>
        </a:p>
      </dsp:txBody>
      <dsp:txXfrm rot="10800000">
        <a:off x="1305873" y="311"/>
        <a:ext cx="6957412" cy="1106180"/>
      </dsp:txXfrm>
    </dsp:sp>
    <dsp:sp modelId="{E748E487-B4FA-4BC5-BC3A-C18576965F23}">
      <dsp:nvSpPr>
        <dsp:cNvPr id="0" name=""/>
        <dsp:cNvSpPr/>
      </dsp:nvSpPr>
      <dsp:spPr>
        <a:xfrm>
          <a:off x="248299" y="311"/>
          <a:ext cx="1106180" cy="110618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12F26-67B1-486F-AB82-770A2F86B36B}">
      <dsp:nvSpPr>
        <dsp:cNvPr id="0" name=""/>
        <dsp:cNvSpPr/>
      </dsp:nvSpPr>
      <dsp:spPr>
        <a:xfrm rot="10800000">
          <a:off x="1049630" y="1436695"/>
          <a:ext cx="7206887" cy="1106180"/>
        </a:xfrm>
        <a:prstGeom prst="homePlate">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87795" tIns="91440" rIns="170688" bIns="91440" numCol="1" spcCol="1270" anchor="ctr" anchorCtr="0">
          <a:noAutofit/>
        </a:bodyPr>
        <a:lstStyle/>
        <a:p>
          <a:pPr lvl="0" algn="just" defTabSz="1066800">
            <a:lnSpc>
              <a:spcPct val="90000"/>
            </a:lnSpc>
            <a:spcBef>
              <a:spcPct val="0"/>
            </a:spcBef>
            <a:spcAft>
              <a:spcPct val="35000"/>
            </a:spcAft>
          </a:pPr>
          <a:r>
            <a:rPr lang="es-MX" sz="2400" b="1" kern="1200" dirty="0" smtClean="0">
              <a:solidFill>
                <a:srgbClr val="000066"/>
              </a:solidFill>
              <a:latin typeface="Candara" pitchFamily="34" charset="0"/>
            </a:rPr>
            <a:t>ESTADÍSTICA INFERENCIAL:</a:t>
          </a:r>
        </a:p>
        <a:p>
          <a:pPr lvl="0" algn="just" defTabSz="1066800">
            <a:lnSpc>
              <a:spcPct val="90000"/>
            </a:lnSpc>
            <a:spcBef>
              <a:spcPct val="0"/>
            </a:spcBef>
            <a:spcAft>
              <a:spcPct val="35000"/>
            </a:spcAft>
          </a:pPr>
          <a:r>
            <a:rPr lang="es-MX" sz="2000" kern="1200" dirty="0" smtClean="0">
              <a:solidFill>
                <a:srgbClr val="000066"/>
              </a:solidFill>
              <a:latin typeface="Candara" pitchFamily="34" charset="0"/>
            </a:rPr>
            <a:t>Permite la generalización de los datos muestrales a la población total.</a:t>
          </a:r>
          <a:endParaRPr lang="es-CO" sz="2000" kern="1200" dirty="0">
            <a:latin typeface="Candara" pitchFamily="34" charset="0"/>
          </a:endParaRPr>
        </a:p>
      </dsp:txBody>
      <dsp:txXfrm rot="10800000">
        <a:off x="1326175" y="1436695"/>
        <a:ext cx="6930342" cy="1106180"/>
      </dsp:txXfrm>
    </dsp:sp>
    <dsp:sp modelId="{4995C584-30BD-4F29-831E-9F24C553F38D}">
      <dsp:nvSpPr>
        <dsp:cNvPr id="0" name=""/>
        <dsp:cNvSpPr/>
      </dsp:nvSpPr>
      <dsp:spPr>
        <a:xfrm>
          <a:off x="255067" y="2873391"/>
          <a:ext cx="1106180" cy="1106180"/>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006AA-7C9A-4BD5-A32D-8AB6AF9CC86E}">
      <dsp:nvSpPr>
        <dsp:cNvPr id="0" name=""/>
        <dsp:cNvSpPr/>
      </dsp:nvSpPr>
      <dsp:spPr>
        <a:xfrm rot="10800000">
          <a:off x="1049630" y="2873079"/>
          <a:ext cx="7206887" cy="1106180"/>
        </a:xfrm>
        <a:prstGeom prst="homePlate">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87795" tIns="91440" rIns="170688" bIns="91440" numCol="1" spcCol="1270" anchor="ctr" anchorCtr="0">
          <a:noAutofit/>
        </a:bodyPr>
        <a:lstStyle/>
        <a:p>
          <a:pPr lvl="0" algn="just" defTabSz="1066800">
            <a:lnSpc>
              <a:spcPct val="90000"/>
            </a:lnSpc>
            <a:spcBef>
              <a:spcPct val="0"/>
            </a:spcBef>
            <a:spcAft>
              <a:spcPct val="35000"/>
            </a:spcAft>
          </a:pPr>
          <a:r>
            <a:rPr lang="es-MX" sz="2400" b="1" kern="1200" dirty="0" smtClean="0">
              <a:solidFill>
                <a:srgbClr val="000066"/>
              </a:solidFill>
              <a:latin typeface="Candara" pitchFamily="34" charset="0"/>
            </a:rPr>
            <a:t>ESTADÍSTICA MULTIVARIADA:</a:t>
          </a:r>
        </a:p>
        <a:p>
          <a:pPr lvl="0" algn="just" defTabSz="1066800">
            <a:lnSpc>
              <a:spcPct val="90000"/>
            </a:lnSpc>
            <a:spcBef>
              <a:spcPct val="0"/>
            </a:spcBef>
            <a:spcAft>
              <a:spcPct val="35000"/>
            </a:spcAft>
          </a:pPr>
          <a:r>
            <a:rPr lang="es-MX" sz="2000" kern="1200" dirty="0" smtClean="0">
              <a:solidFill>
                <a:srgbClr val="000066"/>
              </a:solidFill>
              <a:latin typeface="Candara" pitchFamily="34" charset="0"/>
            </a:rPr>
            <a:t>Procedimientos diseñados para analizar las relaciones entre tres o mas variables.</a:t>
          </a:r>
          <a:endParaRPr lang="es-CO" sz="2000" kern="1200" dirty="0">
            <a:latin typeface="Candara" pitchFamily="34" charset="0"/>
          </a:endParaRPr>
        </a:p>
      </dsp:txBody>
      <dsp:txXfrm rot="10800000">
        <a:off x="1326175" y="2873079"/>
        <a:ext cx="6930342" cy="1106180"/>
      </dsp:txXfrm>
    </dsp:sp>
    <dsp:sp modelId="{B050B8B9-9A3B-4423-817B-2F71A7AF0871}">
      <dsp:nvSpPr>
        <dsp:cNvPr id="0" name=""/>
        <dsp:cNvSpPr/>
      </dsp:nvSpPr>
      <dsp:spPr>
        <a:xfrm>
          <a:off x="255067" y="2873079"/>
          <a:ext cx="1106180" cy="1106180"/>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3/16/2020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0F4739-9812-4A9F-890D-2AD6BA5F6EE8}" type="datetimeFigureOut">
              <a:rPr lang="en-US" dirty="0"/>
              <a:t>3/16/2020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845AC5-A3F8-44AA-BA8F-596CDCC976D3}"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73B183-A821-4095-A363-9EC968635539}"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4D01B4-0AA5-45E6-B2E6-5FA4078AEBCF}"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3/16/2020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3/16/2020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AA073D-A903-47F8-8D16-77642FB0DF1F}" type="datetimeFigureOut">
              <a:rPr lang="en-US" dirty="0"/>
              <a:t>3/16/2020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3/16/2020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3/16/2020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3/16/2020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3/16/2020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665CEB-0076-4E37-B880-BCEA9784DE0A}" type="datetimeFigureOut">
              <a:rPr lang="en-US" dirty="0"/>
              <a:t>3/16/2020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149E5E-3896-4118-99A7-7B85668F1C5E}" type="datetimeFigureOut">
              <a:rPr lang="en-US" dirty="0"/>
              <a:t>3/16/2020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3/16/2020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ESTADÍSTICA DESCRIPTIVA</a:t>
            </a:r>
            <a:br>
              <a:rPr lang="es-CO" dirty="0" smtClean="0"/>
            </a:br>
            <a:endParaRPr lang="es-CO" dirty="0"/>
          </a:p>
        </p:txBody>
      </p:sp>
      <p:sp>
        <p:nvSpPr>
          <p:cNvPr id="3" name="Subtítulo 2"/>
          <p:cNvSpPr>
            <a:spLocks noGrp="1"/>
          </p:cNvSpPr>
          <p:nvPr>
            <p:ph type="subTitle" idx="1"/>
          </p:nvPr>
        </p:nvSpPr>
        <p:spPr>
          <a:xfrm>
            <a:off x="1154955" y="4610637"/>
            <a:ext cx="8825658" cy="1028163"/>
          </a:xfrm>
        </p:spPr>
        <p:txBody>
          <a:bodyPr>
            <a:normAutofit fontScale="92500" lnSpcReduction="20000"/>
          </a:bodyPr>
          <a:lstStyle/>
          <a:p>
            <a:r>
              <a:rPr lang="es-CO" dirty="0" smtClean="0"/>
              <a:t>          DOCENTE : ÁLVARO BURBANO MONTENEGRO  MAGISTER Estadística</a:t>
            </a:r>
          </a:p>
          <a:p>
            <a:endParaRPr lang="es-CO" dirty="0" smtClean="0"/>
          </a:p>
          <a:p>
            <a:r>
              <a:rPr lang="es-CO" dirty="0" smtClean="0"/>
              <a:t>                                           UNIVERSIDAD DE NARIÑO</a:t>
            </a:r>
            <a:endParaRPr lang="es-CO" dirty="0"/>
          </a:p>
        </p:txBody>
      </p:sp>
    </p:spTree>
    <p:extLst>
      <p:ext uri="{BB962C8B-B14F-4D97-AF65-F5344CB8AC3E}">
        <p14:creationId xmlns:p14="http://schemas.microsoft.com/office/powerpoint/2010/main" val="2261927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ANÁLISIS UNIVARIADO</a:t>
            </a:r>
            <a:endParaRPr lang="es-CO" dirty="0"/>
          </a:p>
        </p:txBody>
      </p:sp>
      <p:sp>
        <p:nvSpPr>
          <p:cNvPr id="3" name="Marcador de texto 2"/>
          <p:cNvSpPr>
            <a:spLocks noGrp="1"/>
          </p:cNvSpPr>
          <p:nvPr>
            <p:ph type="body" sz="half" idx="2"/>
          </p:nvPr>
        </p:nvSpPr>
        <p:spPr/>
        <p:txBody>
          <a:bodyPr/>
          <a:lstStyle/>
          <a:p>
            <a:r>
              <a:rPr lang="es-CO" dirty="0" smtClean="0"/>
              <a:t>Análisis que se hace a una variable ya sea cualitativa o cuantitativa </a:t>
            </a:r>
            <a:endParaRPr lang="es-CO" dirty="0"/>
          </a:p>
        </p:txBody>
      </p:sp>
    </p:spTree>
    <p:extLst>
      <p:ext uri="{BB962C8B-B14F-4D97-AF65-F5344CB8AC3E}">
        <p14:creationId xmlns:p14="http://schemas.microsoft.com/office/powerpoint/2010/main" val="168370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ANÁLISIS UNIVARIADO VARIABLE CUALITATIVA</a:t>
            </a:r>
            <a:endParaRPr lang="es-CO" dirty="0"/>
          </a:p>
        </p:txBody>
      </p:sp>
      <p:pic>
        <p:nvPicPr>
          <p:cNvPr id="5" name="Marcador de contenido 4"/>
          <p:cNvPicPr>
            <a:picLocks noGrp="1" noChangeAspect="1"/>
          </p:cNvPicPr>
          <p:nvPr>
            <p:ph idx="1"/>
          </p:nvPr>
        </p:nvPicPr>
        <p:blipFill>
          <a:blip r:embed="rId2"/>
          <a:stretch>
            <a:fillRect/>
          </a:stretch>
        </p:blipFill>
        <p:spPr>
          <a:xfrm>
            <a:off x="991674" y="2049738"/>
            <a:ext cx="9156878" cy="4443861"/>
          </a:xfrm>
          <a:prstGeom prst="rect">
            <a:avLst/>
          </a:prstGeom>
        </p:spPr>
      </p:pic>
    </p:spTree>
    <p:extLst>
      <p:ext uri="{BB962C8B-B14F-4D97-AF65-F5344CB8AC3E}">
        <p14:creationId xmlns:p14="http://schemas.microsoft.com/office/powerpoint/2010/main" val="292035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MEDIDAS DE FRECUENCIA</a:t>
            </a:r>
            <a:endParaRPr lang="es-CO"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346" y="2167990"/>
            <a:ext cx="7225048" cy="399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404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MEDIDAS DE FRECUENCIA RAZÓN</a:t>
            </a:r>
            <a:endParaRPr lang="es-CO" dirty="0"/>
          </a:p>
        </p:txBody>
      </p:sp>
      <p:sp>
        <p:nvSpPr>
          <p:cNvPr id="3" name="Marcador de contenido 2"/>
          <p:cNvSpPr>
            <a:spLocks noGrp="1"/>
          </p:cNvSpPr>
          <p:nvPr>
            <p:ph idx="1"/>
          </p:nvPr>
        </p:nvSpPr>
        <p:spPr/>
        <p:txBody>
          <a:bodyPr/>
          <a:lstStyle/>
          <a:p>
            <a:pPr algn="just">
              <a:spcBef>
                <a:spcPct val="50000"/>
              </a:spcBef>
            </a:pPr>
            <a:r>
              <a:rPr lang="es-CO" dirty="0">
                <a:latin typeface="Candara" pitchFamily="34" charset="0"/>
              </a:rPr>
              <a:t>Es la </a:t>
            </a:r>
            <a:r>
              <a:rPr lang="es-CO" b="1" dirty="0">
                <a:latin typeface="Candara" pitchFamily="34" charset="0"/>
              </a:rPr>
              <a:t>relación</a:t>
            </a:r>
            <a:r>
              <a:rPr lang="es-CO" dirty="0">
                <a:latin typeface="Candara" pitchFamily="34" charset="0"/>
              </a:rPr>
              <a:t> entre una parte dividida entre otra parte.</a:t>
            </a:r>
            <a:endParaRPr lang="es-ES" dirty="0">
              <a:latin typeface="Candara" pitchFamily="34" charset="0"/>
            </a:endParaRPr>
          </a:p>
          <a:p>
            <a:pPr algn="just">
              <a:spcBef>
                <a:spcPct val="50000"/>
              </a:spcBef>
            </a:pPr>
            <a:r>
              <a:rPr lang="es-CO" dirty="0">
                <a:latin typeface="Candara" pitchFamily="34" charset="0"/>
              </a:rPr>
              <a:t>Es el número de observaciones en un grupo (A) dividido entre el número de observaciones en un grupo (B).</a:t>
            </a:r>
          </a:p>
          <a:p>
            <a:endParaRPr lang="es-CO" dirty="0"/>
          </a:p>
        </p:txBody>
      </p:sp>
      <p:grpSp>
        <p:nvGrpSpPr>
          <p:cNvPr id="4" name="1 Grupo"/>
          <p:cNvGrpSpPr/>
          <p:nvPr/>
        </p:nvGrpSpPr>
        <p:grpSpPr>
          <a:xfrm>
            <a:off x="1266038" y="3753069"/>
            <a:ext cx="1828800" cy="2743200"/>
            <a:chOff x="6055568" y="3566120"/>
            <a:chExt cx="1828800" cy="2743200"/>
          </a:xfrm>
        </p:grpSpPr>
        <p:sp>
          <p:nvSpPr>
            <p:cNvPr id="5" name="Rectangle 6"/>
            <p:cNvSpPr>
              <a:spLocks noChangeArrowheads="1"/>
            </p:cNvSpPr>
            <p:nvPr/>
          </p:nvSpPr>
          <p:spPr bwMode="auto">
            <a:xfrm>
              <a:off x="6284168" y="5090120"/>
              <a:ext cx="1295400" cy="1219200"/>
            </a:xfrm>
            <a:prstGeom prst="rect">
              <a:avLst/>
            </a:prstGeom>
            <a:solidFill>
              <a:srgbClr val="6666FF"/>
            </a:solidFill>
            <a:ln w="9525">
              <a:solidFill>
                <a:schemeClr val="tx1"/>
              </a:solidFill>
              <a:miter lim="800000"/>
              <a:headEnd/>
              <a:tailEnd/>
            </a:ln>
          </p:spPr>
          <p:txBody>
            <a:bodyPr wrap="none" anchor="ctr"/>
            <a:lstStyle/>
            <a:p>
              <a:endParaRPr lang="es-ES" dirty="0"/>
            </a:p>
          </p:txBody>
        </p:sp>
        <p:sp>
          <p:nvSpPr>
            <p:cNvPr id="6" name="Rectangle 7"/>
            <p:cNvSpPr>
              <a:spLocks noChangeArrowheads="1"/>
            </p:cNvSpPr>
            <p:nvPr/>
          </p:nvSpPr>
          <p:spPr bwMode="auto">
            <a:xfrm>
              <a:off x="6284168" y="3566120"/>
              <a:ext cx="1295400" cy="1219200"/>
            </a:xfrm>
            <a:prstGeom prst="rect">
              <a:avLst/>
            </a:prstGeom>
            <a:solidFill>
              <a:srgbClr val="FF0000"/>
            </a:solidFill>
            <a:ln w="9525">
              <a:solidFill>
                <a:schemeClr val="tx1"/>
              </a:solidFill>
              <a:miter lim="800000"/>
              <a:headEnd/>
              <a:tailEnd/>
            </a:ln>
          </p:spPr>
          <p:txBody>
            <a:bodyPr wrap="none" anchor="ctr"/>
            <a:lstStyle/>
            <a:p>
              <a:endParaRPr lang="es-ES" dirty="0"/>
            </a:p>
          </p:txBody>
        </p:sp>
        <p:sp>
          <p:nvSpPr>
            <p:cNvPr id="7" name="Line 8"/>
            <p:cNvSpPr>
              <a:spLocks noChangeShapeType="1"/>
            </p:cNvSpPr>
            <p:nvPr/>
          </p:nvSpPr>
          <p:spPr bwMode="auto">
            <a:xfrm>
              <a:off x="6055568" y="4937720"/>
              <a:ext cx="1828800" cy="0"/>
            </a:xfrm>
            <a:prstGeom prst="line">
              <a:avLst/>
            </a:prstGeom>
            <a:noFill/>
            <a:ln w="57150">
              <a:solidFill>
                <a:schemeClr val="tx1"/>
              </a:solidFill>
              <a:round/>
              <a:headEnd/>
              <a:tailEnd/>
            </a:ln>
          </p:spPr>
          <p:txBody>
            <a:bodyPr/>
            <a:lstStyle/>
            <a:p>
              <a:endParaRPr lang="es-ES" dirty="0"/>
            </a:p>
          </p:txBody>
        </p:sp>
        <p:sp>
          <p:nvSpPr>
            <p:cNvPr id="8" name="Text Box 9"/>
            <p:cNvSpPr txBox="1">
              <a:spLocks noChangeArrowheads="1"/>
            </p:cNvSpPr>
            <p:nvPr/>
          </p:nvSpPr>
          <p:spPr bwMode="auto">
            <a:xfrm>
              <a:off x="6633418" y="3626445"/>
              <a:ext cx="740908" cy="1015663"/>
            </a:xfrm>
            <a:prstGeom prst="rect">
              <a:avLst/>
            </a:prstGeom>
            <a:noFill/>
            <a:ln w="9525">
              <a:noFill/>
              <a:miter lim="800000"/>
              <a:headEnd/>
              <a:tailEnd/>
            </a:ln>
          </p:spPr>
          <p:txBody>
            <a:bodyPr wrap="none">
              <a:spAutoFit/>
            </a:bodyPr>
            <a:lstStyle/>
            <a:p>
              <a:r>
                <a:rPr lang="es-ES" sz="6000" b="1" dirty="0"/>
                <a:t>A</a:t>
              </a:r>
            </a:p>
          </p:txBody>
        </p:sp>
        <p:sp>
          <p:nvSpPr>
            <p:cNvPr id="9" name="Text Box 10"/>
            <p:cNvSpPr txBox="1">
              <a:spLocks noChangeArrowheads="1"/>
            </p:cNvSpPr>
            <p:nvPr/>
          </p:nvSpPr>
          <p:spPr bwMode="auto">
            <a:xfrm>
              <a:off x="6588968" y="5226645"/>
              <a:ext cx="740908" cy="1015663"/>
            </a:xfrm>
            <a:prstGeom prst="rect">
              <a:avLst/>
            </a:prstGeom>
            <a:noFill/>
            <a:ln w="9525">
              <a:noFill/>
              <a:miter lim="800000"/>
              <a:headEnd/>
              <a:tailEnd/>
            </a:ln>
          </p:spPr>
          <p:txBody>
            <a:bodyPr wrap="none">
              <a:spAutoFit/>
            </a:bodyPr>
            <a:lstStyle/>
            <a:p>
              <a:r>
                <a:rPr lang="es-ES" sz="6000" b="1" dirty="0"/>
                <a:t>B</a:t>
              </a:r>
            </a:p>
          </p:txBody>
        </p:sp>
      </p:grpSp>
      <p:sp>
        <p:nvSpPr>
          <p:cNvPr id="10" name="17 Rectángulo redondeado"/>
          <p:cNvSpPr/>
          <p:nvPr/>
        </p:nvSpPr>
        <p:spPr>
          <a:xfrm>
            <a:off x="3367621" y="3678633"/>
            <a:ext cx="7411994" cy="6744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b="1" dirty="0">
                <a:latin typeface="Calibri" panose="020F0502020204030204" pitchFamily="34" charset="0"/>
                <a:cs typeface="Calibri" panose="020F0502020204030204" pitchFamily="34" charset="0"/>
              </a:rPr>
              <a:t>EL </a:t>
            </a:r>
            <a:r>
              <a:rPr lang="es-ES" b="1" dirty="0">
                <a:solidFill>
                  <a:srgbClr val="FF0000"/>
                </a:solidFill>
                <a:latin typeface="Calibri" panose="020F0502020204030204" pitchFamily="34" charset="0"/>
                <a:cs typeface="Calibri" panose="020F0502020204030204" pitchFamily="34" charset="0"/>
              </a:rPr>
              <a:t>NUMERADOR</a:t>
            </a:r>
            <a:r>
              <a:rPr lang="es-ES" b="1" dirty="0">
                <a:latin typeface="Calibri" panose="020F0502020204030204" pitchFamily="34" charset="0"/>
                <a:cs typeface="Calibri" panose="020F0502020204030204" pitchFamily="34" charset="0"/>
              </a:rPr>
              <a:t> </a:t>
            </a:r>
            <a:r>
              <a:rPr lang="es-ES" b="1" dirty="0" smtClean="0">
                <a:latin typeface="Calibri" panose="020F0502020204030204" pitchFamily="34" charset="0"/>
                <a:cs typeface="Calibri" panose="020F0502020204030204" pitchFamily="34" charset="0"/>
              </a:rPr>
              <a:t>NO </a:t>
            </a:r>
            <a:r>
              <a:rPr lang="es-ES" b="1" dirty="0">
                <a:latin typeface="Calibri" panose="020F0502020204030204" pitchFamily="34" charset="0"/>
                <a:cs typeface="Calibri" panose="020F0502020204030204" pitchFamily="34" charset="0"/>
              </a:rPr>
              <a:t>ESTÁ CONTENIDO EN EL </a:t>
            </a:r>
            <a:r>
              <a:rPr lang="es-ES" b="1" dirty="0">
                <a:solidFill>
                  <a:schemeClr val="tx2">
                    <a:lumMod val="60000"/>
                    <a:lumOff val="40000"/>
                  </a:schemeClr>
                </a:solidFill>
                <a:latin typeface="Calibri" panose="020F0502020204030204" pitchFamily="34" charset="0"/>
                <a:cs typeface="Calibri" panose="020F0502020204030204" pitchFamily="34" charset="0"/>
              </a:rPr>
              <a:t>DENOMINADOR</a:t>
            </a:r>
            <a:endParaRPr lang="es-ES"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14" name="3 Rectángulo redondeado"/>
          <p:cNvSpPr/>
          <p:nvPr/>
        </p:nvSpPr>
        <p:spPr>
          <a:xfrm>
            <a:off x="3422841" y="4353059"/>
            <a:ext cx="7356775" cy="10605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latin typeface="Calibri" panose="020F0502020204030204" pitchFamily="34" charset="0"/>
                <a:cs typeface="Calibri" panose="020F0502020204030204" pitchFamily="34" charset="0"/>
              </a:rPr>
              <a:t>Si A </a:t>
            </a:r>
            <a:r>
              <a:rPr lang="es-ES" dirty="0">
                <a:latin typeface="Calibri" panose="020F0502020204030204" pitchFamily="34" charset="0"/>
                <a:cs typeface="Calibri" panose="020F0502020204030204" pitchFamily="34" charset="0"/>
              </a:rPr>
              <a:t>&gt; B la razón </a:t>
            </a:r>
            <a:r>
              <a:rPr lang="es-ES" b="1" dirty="0">
                <a:latin typeface="Calibri" panose="020F0502020204030204" pitchFamily="34" charset="0"/>
                <a:cs typeface="Calibri" panose="020F0502020204030204" pitchFamily="34" charset="0"/>
              </a:rPr>
              <a:t>no</a:t>
            </a:r>
            <a:r>
              <a:rPr lang="es-ES" dirty="0">
                <a:latin typeface="Calibri" panose="020F0502020204030204" pitchFamily="34" charset="0"/>
                <a:cs typeface="Calibri" panose="020F0502020204030204" pitchFamily="34" charset="0"/>
              </a:rPr>
              <a:t> requiere multiplicarse por una </a:t>
            </a:r>
            <a:r>
              <a:rPr lang="es-ES" dirty="0" smtClean="0">
                <a:latin typeface="Calibri" panose="020F0502020204030204" pitchFamily="34" charset="0"/>
                <a:cs typeface="Calibri" panose="020F0502020204030204" pitchFamily="34" charset="0"/>
              </a:rPr>
              <a:t>constante</a:t>
            </a: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para poderse interpretar.</a:t>
            </a:r>
          </a:p>
          <a:p>
            <a:pPr algn="ctr"/>
            <a:r>
              <a:rPr lang="es-ES" dirty="0" smtClean="0">
                <a:latin typeface="Calibri" panose="020F0502020204030204" pitchFamily="34" charset="0"/>
                <a:cs typeface="Calibri" panose="020F0502020204030204" pitchFamily="34" charset="0"/>
              </a:rPr>
              <a:t>Si </a:t>
            </a:r>
            <a:r>
              <a:rPr lang="es-ES" dirty="0">
                <a:latin typeface="Calibri" panose="020F0502020204030204" pitchFamily="34" charset="0"/>
                <a:cs typeface="Calibri" panose="020F0502020204030204" pitchFamily="34" charset="0"/>
              </a:rPr>
              <a:t>A </a:t>
            </a:r>
            <a:r>
              <a:rPr lang="es-ES" dirty="0" smtClean="0">
                <a:latin typeface="Calibri" panose="020F0502020204030204" pitchFamily="34" charset="0"/>
                <a:cs typeface="Calibri" panose="020F0502020204030204" pitchFamily="34" charset="0"/>
              </a:rPr>
              <a:t>&lt; </a:t>
            </a:r>
            <a:r>
              <a:rPr lang="es-ES" dirty="0">
                <a:latin typeface="Calibri" panose="020F0502020204030204" pitchFamily="34" charset="0"/>
                <a:cs typeface="Calibri" panose="020F0502020204030204" pitchFamily="34" charset="0"/>
              </a:rPr>
              <a:t>B la </a:t>
            </a:r>
            <a:r>
              <a:rPr lang="es-ES" dirty="0" smtClean="0">
                <a:latin typeface="Calibri" panose="020F0502020204030204" pitchFamily="34" charset="0"/>
                <a:cs typeface="Calibri" panose="020F0502020204030204" pitchFamily="34" charset="0"/>
              </a:rPr>
              <a:t>razón </a:t>
            </a:r>
            <a:r>
              <a:rPr lang="es-ES" b="1" dirty="0" smtClean="0">
                <a:latin typeface="Calibri" panose="020F0502020204030204" pitchFamily="34" charset="0"/>
                <a:cs typeface="Calibri" panose="020F0502020204030204" pitchFamily="34" charset="0"/>
              </a:rPr>
              <a:t>sí</a:t>
            </a:r>
            <a:r>
              <a:rPr lang="es-ES" dirty="0" smtClean="0">
                <a:latin typeface="Calibri" panose="020F0502020204030204" pitchFamily="34" charset="0"/>
                <a:cs typeface="Calibri" panose="020F0502020204030204" pitchFamily="34" charset="0"/>
              </a:rPr>
              <a:t>  requiere </a:t>
            </a:r>
            <a:r>
              <a:rPr lang="es-ES" dirty="0">
                <a:latin typeface="Calibri" panose="020F0502020204030204" pitchFamily="34" charset="0"/>
                <a:cs typeface="Calibri" panose="020F0502020204030204" pitchFamily="34" charset="0"/>
              </a:rPr>
              <a:t>multiplicarse por una </a:t>
            </a:r>
            <a:r>
              <a:rPr lang="es-ES" dirty="0" smtClean="0">
                <a:latin typeface="Calibri" panose="020F0502020204030204" pitchFamily="34" charset="0"/>
                <a:cs typeface="Calibri" panose="020F0502020204030204" pitchFamily="34" charset="0"/>
              </a:rPr>
              <a:t>constante</a:t>
            </a: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para poderse interpretar</a:t>
            </a:r>
            <a:endParaRPr lang="es-CO" dirty="0">
              <a:latin typeface="Calibri" panose="020F0502020204030204" pitchFamily="34" charset="0"/>
              <a:cs typeface="Calibri" panose="020F0502020204030204" pitchFamily="34" charset="0"/>
            </a:endParaRPr>
          </a:p>
        </p:txBody>
      </p:sp>
      <p:sp>
        <p:nvSpPr>
          <p:cNvPr id="15" name="18 Rectángulo redondeado"/>
          <p:cNvSpPr/>
          <p:nvPr/>
        </p:nvSpPr>
        <p:spPr>
          <a:xfrm>
            <a:off x="3422840" y="5428192"/>
            <a:ext cx="7356775" cy="10680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b="1" dirty="0" smtClean="0">
                <a:solidFill>
                  <a:schemeClr val="tx1"/>
                </a:solidFill>
                <a:latin typeface="Calibri" panose="020F0502020204030204" pitchFamily="34" charset="0"/>
                <a:cs typeface="Calibri" panose="020F0502020204030204" pitchFamily="34" charset="0"/>
              </a:rPr>
              <a:t>Interpretación: </a:t>
            </a:r>
            <a:r>
              <a:rPr lang="es-MX" dirty="0">
                <a:solidFill>
                  <a:schemeClr val="tx1"/>
                </a:solidFill>
                <a:latin typeface="Calibri" panose="020F0502020204030204" pitchFamily="34" charset="0"/>
                <a:cs typeface="Calibri" panose="020F0502020204030204" pitchFamily="34" charset="0"/>
              </a:rPr>
              <a:t>por cada unidad (K) del denominador hay </a:t>
            </a:r>
            <a:r>
              <a:rPr lang="es-MX" i="1" dirty="0">
                <a:solidFill>
                  <a:schemeClr val="tx1"/>
                </a:solidFill>
                <a:latin typeface="Calibri" panose="020F0502020204030204" pitchFamily="34" charset="0"/>
                <a:cs typeface="Calibri" panose="020F0502020204030204" pitchFamily="34" charset="0"/>
              </a:rPr>
              <a:t>X </a:t>
            </a:r>
            <a:r>
              <a:rPr lang="es-MX" dirty="0">
                <a:solidFill>
                  <a:schemeClr val="tx1"/>
                </a:solidFill>
                <a:latin typeface="Calibri" panose="020F0502020204030204" pitchFamily="34" charset="0"/>
                <a:cs typeface="Calibri" panose="020F0502020204030204" pitchFamily="34" charset="0"/>
              </a:rPr>
              <a:t>unidades del </a:t>
            </a:r>
            <a:r>
              <a:rPr lang="es-MX" dirty="0" smtClean="0">
                <a:solidFill>
                  <a:schemeClr val="tx1"/>
                </a:solidFill>
                <a:latin typeface="Calibri" panose="020F0502020204030204" pitchFamily="34" charset="0"/>
                <a:cs typeface="Calibri" panose="020F0502020204030204" pitchFamily="34" charset="0"/>
              </a:rPr>
              <a:t>numerador.</a:t>
            </a:r>
          </a:p>
          <a:p>
            <a:pPr algn="ctr">
              <a:spcBef>
                <a:spcPct val="50000"/>
              </a:spcBef>
            </a:pPr>
            <a:r>
              <a:rPr lang="es-MX" dirty="0" smtClean="0">
                <a:solidFill>
                  <a:schemeClr val="tx1"/>
                </a:solidFill>
                <a:latin typeface="Calibri" panose="020F0502020204030204" pitchFamily="34" charset="0"/>
                <a:cs typeface="Calibri" panose="020F0502020204030204" pitchFamily="34" charset="0"/>
              </a:rPr>
              <a:t>Donde: </a:t>
            </a:r>
            <a:r>
              <a:rPr lang="es-MX" dirty="0" smtClean="0">
                <a:latin typeface="Calibri" panose="020F0502020204030204" pitchFamily="34" charset="0"/>
                <a:cs typeface="Calibri" panose="020F0502020204030204" pitchFamily="34" charset="0"/>
              </a:rPr>
              <a:t>k </a:t>
            </a:r>
            <a:r>
              <a:rPr lang="es-MX" dirty="0">
                <a:latin typeface="Calibri" panose="020F0502020204030204" pitchFamily="34" charset="0"/>
                <a:cs typeface="Calibri" panose="020F0502020204030204" pitchFamily="34" charset="0"/>
              </a:rPr>
              <a:t>es una constante (10, 100, </a:t>
            </a:r>
            <a:r>
              <a:rPr lang="es-MX" dirty="0" smtClean="0">
                <a:latin typeface="Calibri" panose="020F0502020204030204" pitchFamily="34" charset="0"/>
                <a:cs typeface="Calibri" panose="020F0502020204030204" pitchFamily="34" charset="0"/>
              </a:rPr>
              <a:t>1000.. </a:t>
            </a:r>
            <a:r>
              <a:rPr lang="es-MX" dirty="0">
                <a:latin typeface="Calibri" panose="020F0502020204030204" pitchFamily="34" charset="0"/>
                <a:cs typeface="Calibri" panose="020F0502020204030204" pitchFamily="34" charset="0"/>
              </a:rPr>
              <a:t>K</a:t>
            </a:r>
            <a:r>
              <a:rPr lang="es-MX" dirty="0" smtClean="0">
                <a:latin typeface="Calibri" panose="020F0502020204030204" pitchFamily="34" charset="0"/>
                <a:cs typeface="Calibri" panose="020F0502020204030204" pitchFamily="34" charset="0"/>
              </a:rPr>
              <a:t>)</a:t>
            </a:r>
            <a:endParaRPr lang="es-E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5828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498" y="665844"/>
            <a:ext cx="9856631" cy="1323439"/>
          </a:xfrm>
          <a:prstGeom prst="rect">
            <a:avLst/>
          </a:prstGeom>
        </p:spPr>
        <p:txBody>
          <a:bodyPr wrap="square">
            <a:spAutoFit/>
          </a:bodyPr>
          <a:lstStyle/>
          <a:p>
            <a:r>
              <a:rPr lang="es-MX" sz="2000" b="1" dirty="0">
                <a:latin typeface="Candara" pitchFamily="34" charset="0"/>
              </a:rPr>
              <a:t>Ejemplo:</a:t>
            </a:r>
          </a:p>
          <a:p>
            <a:pPr algn="just" defTabSz="266700"/>
            <a:r>
              <a:rPr lang="es-MX" sz="2000" dirty="0">
                <a:latin typeface="Calibri" panose="020F0502020204030204" pitchFamily="34" charset="0"/>
                <a:cs typeface="Calibri" panose="020F0502020204030204" pitchFamily="34" charset="0"/>
              </a:rPr>
              <a:t>Se tiene un estudio con una muestra de 30 participantes de una Universidad de la ciudad de Pasto. De estos participantes,  20 son hombres y 10 son mujeres. Calcular las siguientes razones:</a:t>
            </a:r>
          </a:p>
        </p:txBody>
      </p:sp>
      <p:pic>
        <p:nvPicPr>
          <p:cNvPr id="3" name="Imagen 2"/>
          <p:cNvPicPr>
            <a:picLocks noChangeAspect="1"/>
          </p:cNvPicPr>
          <p:nvPr/>
        </p:nvPicPr>
        <p:blipFill>
          <a:blip r:embed="rId2"/>
          <a:stretch>
            <a:fillRect/>
          </a:stretch>
        </p:blipFill>
        <p:spPr>
          <a:xfrm>
            <a:off x="682580" y="2316847"/>
            <a:ext cx="9723549" cy="4135467"/>
          </a:xfrm>
          <a:prstGeom prst="rect">
            <a:avLst/>
          </a:prstGeom>
        </p:spPr>
      </p:pic>
    </p:spTree>
    <p:extLst>
      <p:ext uri="{BB962C8B-B14F-4D97-AF65-F5344CB8AC3E}">
        <p14:creationId xmlns:p14="http://schemas.microsoft.com/office/powerpoint/2010/main" val="2533976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FRECUENCIA PROPORCIÓN</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54954" y="2331077"/>
            <a:ext cx="10165575" cy="1030310"/>
          </a:xfrm>
        </p:spPr>
        <p:txBody>
          <a:bodyPr>
            <a:normAutofit lnSpcReduction="10000"/>
          </a:bodyPr>
          <a:lstStyle/>
          <a:p>
            <a:pPr>
              <a:spcBef>
                <a:spcPct val="50000"/>
              </a:spcBef>
            </a:pPr>
            <a:r>
              <a:rPr lang="es-CO" dirty="0">
                <a:latin typeface="Candara" pitchFamily="34" charset="0"/>
              </a:rPr>
              <a:t>Es la relación entre </a:t>
            </a:r>
            <a:r>
              <a:rPr lang="es-CO" b="1" dirty="0">
                <a:latin typeface="Candara" pitchFamily="34" charset="0"/>
              </a:rPr>
              <a:t>una parte y el todo.</a:t>
            </a:r>
          </a:p>
          <a:p>
            <a:pPr>
              <a:spcBef>
                <a:spcPct val="50000"/>
              </a:spcBef>
            </a:pPr>
            <a:r>
              <a:rPr lang="es-ES" dirty="0">
                <a:latin typeface="Candara" pitchFamily="34" charset="0"/>
              </a:rPr>
              <a:t>Medida que expresa la frecuencia con la cual se presenta cierto hecho o evento con respecto al total de unidades observadas</a:t>
            </a:r>
          </a:p>
          <a:p>
            <a:endParaRPr lang="es-CO" dirty="0"/>
          </a:p>
        </p:txBody>
      </p:sp>
      <p:grpSp>
        <p:nvGrpSpPr>
          <p:cNvPr id="4" name="12 Grupo"/>
          <p:cNvGrpSpPr/>
          <p:nvPr/>
        </p:nvGrpSpPr>
        <p:grpSpPr>
          <a:xfrm>
            <a:off x="532122" y="3638128"/>
            <a:ext cx="3690938" cy="2743200"/>
            <a:chOff x="5286375" y="3352800"/>
            <a:chExt cx="3690938" cy="2743200"/>
          </a:xfrm>
        </p:grpSpPr>
        <p:sp>
          <p:nvSpPr>
            <p:cNvPr id="5" name="Rectangle 8"/>
            <p:cNvSpPr>
              <a:spLocks noChangeArrowheads="1"/>
            </p:cNvSpPr>
            <p:nvPr/>
          </p:nvSpPr>
          <p:spPr bwMode="auto">
            <a:xfrm>
              <a:off x="5438775" y="4876800"/>
              <a:ext cx="1295400" cy="1219200"/>
            </a:xfrm>
            <a:prstGeom prst="rect">
              <a:avLst/>
            </a:prstGeom>
            <a:solidFill>
              <a:srgbClr val="FF0000"/>
            </a:solidFill>
            <a:ln w="9525">
              <a:solidFill>
                <a:schemeClr val="tx1"/>
              </a:solidFill>
              <a:miter lim="800000"/>
              <a:headEnd/>
              <a:tailEnd/>
            </a:ln>
          </p:spPr>
          <p:txBody>
            <a:bodyPr wrap="none" anchor="ctr"/>
            <a:lstStyle/>
            <a:p>
              <a:endParaRPr lang="es-ES" dirty="0"/>
            </a:p>
          </p:txBody>
        </p:sp>
        <p:sp>
          <p:nvSpPr>
            <p:cNvPr id="6" name="Rectangle 9"/>
            <p:cNvSpPr>
              <a:spLocks noChangeArrowheads="1"/>
            </p:cNvSpPr>
            <p:nvPr/>
          </p:nvSpPr>
          <p:spPr bwMode="auto">
            <a:xfrm>
              <a:off x="6734175" y="4876800"/>
              <a:ext cx="1295400" cy="1219200"/>
            </a:xfrm>
            <a:prstGeom prst="rect">
              <a:avLst/>
            </a:prstGeom>
            <a:solidFill>
              <a:srgbClr val="6666FF"/>
            </a:solidFill>
            <a:ln w="9525">
              <a:solidFill>
                <a:schemeClr val="tx1"/>
              </a:solidFill>
              <a:miter lim="800000"/>
              <a:headEnd/>
              <a:tailEnd/>
            </a:ln>
          </p:spPr>
          <p:txBody>
            <a:bodyPr wrap="none" anchor="ctr"/>
            <a:lstStyle/>
            <a:p>
              <a:endParaRPr lang="es-ES" dirty="0"/>
            </a:p>
          </p:txBody>
        </p:sp>
        <p:sp>
          <p:nvSpPr>
            <p:cNvPr id="7" name="Rectangle 10"/>
            <p:cNvSpPr>
              <a:spLocks noChangeArrowheads="1"/>
            </p:cNvSpPr>
            <p:nvPr/>
          </p:nvSpPr>
          <p:spPr bwMode="auto">
            <a:xfrm>
              <a:off x="6124575" y="3352800"/>
              <a:ext cx="1295400" cy="1219200"/>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s-ES" sz="2700" dirty="0"/>
            </a:p>
          </p:txBody>
        </p:sp>
        <p:sp>
          <p:nvSpPr>
            <p:cNvPr id="8" name="Line 11"/>
            <p:cNvSpPr>
              <a:spLocks noChangeShapeType="1"/>
            </p:cNvSpPr>
            <p:nvPr/>
          </p:nvSpPr>
          <p:spPr bwMode="auto">
            <a:xfrm>
              <a:off x="5286375" y="4724400"/>
              <a:ext cx="2971800" cy="0"/>
            </a:xfrm>
            <a:prstGeom prst="line">
              <a:avLst/>
            </a:prstGeom>
            <a:noFill/>
            <a:ln w="57150">
              <a:solidFill>
                <a:schemeClr val="tx1"/>
              </a:solidFill>
              <a:round/>
              <a:headEnd/>
              <a:tailEnd/>
            </a:ln>
          </p:spPr>
          <p:txBody>
            <a:bodyPr/>
            <a:lstStyle/>
            <a:p>
              <a:endParaRPr lang="es-ES" dirty="0"/>
            </a:p>
          </p:txBody>
        </p:sp>
        <p:sp>
          <p:nvSpPr>
            <p:cNvPr id="9" name="Text Box 12"/>
            <p:cNvSpPr txBox="1">
              <a:spLocks noChangeArrowheads="1"/>
            </p:cNvSpPr>
            <p:nvPr/>
          </p:nvSpPr>
          <p:spPr bwMode="auto">
            <a:xfrm>
              <a:off x="6429375" y="3413125"/>
              <a:ext cx="740908" cy="1015663"/>
            </a:xfrm>
            <a:prstGeom prst="rect">
              <a:avLst/>
            </a:prstGeom>
            <a:noFill/>
            <a:ln w="9525">
              <a:noFill/>
              <a:miter lim="800000"/>
              <a:headEnd/>
              <a:tailEnd/>
            </a:ln>
          </p:spPr>
          <p:txBody>
            <a:bodyPr wrap="none">
              <a:spAutoFit/>
            </a:bodyPr>
            <a:lstStyle/>
            <a:p>
              <a:r>
                <a:rPr lang="es-ES" sz="6000" b="1" dirty="0" smtClean="0"/>
                <a:t>A</a:t>
              </a:r>
              <a:endParaRPr lang="es-ES" sz="6000" b="1" dirty="0"/>
            </a:p>
          </p:txBody>
        </p:sp>
        <p:sp>
          <p:nvSpPr>
            <p:cNvPr id="10" name="Text Box 13"/>
            <p:cNvSpPr txBox="1">
              <a:spLocks noChangeArrowheads="1"/>
            </p:cNvSpPr>
            <p:nvPr/>
          </p:nvSpPr>
          <p:spPr bwMode="auto">
            <a:xfrm>
              <a:off x="5864225" y="4937125"/>
              <a:ext cx="740908" cy="1015663"/>
            </a:xfrm>
            <a:prstGeom prst="rect">
              <a:avLst/>
            </a:prstGeom>
            <a:noFill/>
            <a:ln w="9525">
              <a:noFill/>
              <a:miter lim="800000"/>
              <a:headEnd/>
              <a:tailEnd/>
            </a:ln>
          </p:spPr>
          <p:txBody>
            <a:bodyPr wrap="none">
              <a:spAutoFit/>
            </a:bodyPr>
            <a:lstStyle/>
            <a:p>
              <a:r>
                <a:rPr lang="es-ES" sz="6000" b="1" dirty="0"/>
                <a:t>A</a:t>
              </a:r>
            </a:p>
          </p:txBody>
        </p:sp>
        <p:sp>
          <p:nvSpPr>
            <p:cNvPr id="11" name="Text Box 14"/>
            <p:cNvSpPr txBox="1">
              <a:spLocks noChangeArrowheads="1"/>
            </p:cNvSpPr>
            <p:nvPr/>
          </p:nvSpPr>
          <p:spPr bwMode="auto">
            <a:xfrm>
              <a:off x="7159625" y="5013325"/>
              <a:ext cx="740908" cy="1015663"/>
            </a:xfrm>
            <a:prstGeom prst="rect">
              <a:avLst/>
            </a:prstGeom>
            <a:noFill/>
            <a:ln w="9525">
              <a:noFill/>
              <a:miter lim="800000"/>
              <a:headEnd/>
              <a:tailEnd/>
            </a:ln>
          </p:spPr>
          <p:txBody>
            <a:bodyPr wrap="none">
              <a:spAutoFit/>
            </a:bodyPr>
            <a:lstStyle/>
            <a:p>
              <a:r>
                <a:rPr lang="es-ES" sz="6000" b="1" dirty="0" smtClean="0"/>
                <a:t>B</a:t>
              </a:r>
              <a:endParaRPr lang="es-ES" sz="6000" b="1" dirty="0"/>
            </a:p>
          </p:txBody>
        </p:sp>
        <p:sp>
          <p:nvSpPr>
            <p:cNvPr id="12" name="15 CuadroTexto"/>
            <p:cNvSpPr txBox="1">
              <a:spLocks noChangeArrowheads="1"/>
            </p:cNvSpPr>
            <p:nvPr/>
          </p:nvSpPr>
          <p:spPr bwMode="auto">
            <a:xfrm>
              <a:off x="8215313" y="4495800"/>
              <a:ext cx="762000" cy="401638"/>
            </a:xfrm>
            <a:prstGeom prst="rect">
              <a:avLst/>
            </a:prstGeom>
            <a:noFill/>
            <a:ln w="9525">
              <a:noFill/>
              <a:miter lim="800000"/>
              <a:headEnd/>
              <a:tailEnd/>
            </a:ln>
          </p:spPr>
          <p:txBody>
            <a:bodyPr wrap="none">
              <a:spAutoFit/>
            </a:bodyPr>
            <a:lstStyle/>
            <a:p>
              <a:r>
                <a:rPr lang="es-MX" sz="2000" dirty="0"/>
                <a:t>x 100</a:t>
              </a:r>
              <a:endParaRPr lang="es-ES" sz="2000" dirty="0"/>
            </a:p>
          </p:txBody>
        </p:sp>
      </p:grpSp>
      <p:sp>
        <p:nvSpPr>
          <p:cNvPr id="13" name="17 Rectángulo redondeado"/>
          <p:cNvSpPr/>
          <p:nvPr/>
        </p:nvSpPr>
        <p:spPr>
          <a:xfrm>
            <a:off x="4362323" y="3277039"/>
            <a:ext cx="7627904" cy="5866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b="1" dirty="0">
                <a:latin typeface="Calibri" panose="020F0502020204030204" pitchFamily="34" charset="0"/>
                <a:cs typeface="Calibri" panose="020F0502020204030204" pitchFamily="34" charset="0"/>
              </a:rPr>
              <a:t>EL </a:t>
            </a:r>
            <a:r>
              <a:rPr lang="es-ES" b="1" dirty="0">
                <a:solidFill>
                  <a:srgbClr val="FF0000"/>
                </a:solidFill>
                <a:latin typeface="Calibri" panose="020F0502020204030204" pitchFamily="34" charset="0"/>
                <a:cs typeface="Calibri" panose="020F0502020204030204" pitchFamily="34" charset="0"/>
              </a:rPr>
              <a:t>NUMERADOR</a:t>
            </a:r>
            <a:r>
              <a:rPr lang="es-ES" b="1" dirty="0">
                <a:latin typeface="Calibri" panose="020F0502020204030204" pitchFamily="34" charset="0"/>
                <a:cs typeface="Calibri" panose="020F0502020204030204" pitchFamily="34" charset="0"/>
              </a:rPr>
              <a:t> </a:t>
            </a:r>
            <a:r>
              <a:rPr lang="es-ES" b="1" dirty="0" smtClean="0">
                <a:latin typeface="Calibri" panose="020F0502020204030204" pitchFamily="34" charset="0"/>
                <a:cs typeface="Calibri" panose="020F0502020204030204" pitchFamily="34" charset="0"/>
              </a:rPr>
              <a:t>SÍ ESTÁ </a:t>
            </a:r>
            <a:r>
              <a:rPr lang="es-ES" b="1" dirty="0">
                <a:latin typeface="Calibri" panose="020F0502020204030204" pitchFamily="34" charset="0"/>
                <a:cs typeface="Calibri" panose="020F0502020204030204" pitchFamily="34" charset="0"/>
              </a:rPr>
              <a:t>CONTENIDO EN EL </a:t>
            </a:r>
            <a:r>
              <a:rPr lang="es-ES" b="1" dirty="0">
                <a:solidFill>
                  <a:schemeClr val="tx2">
                    <a:lumMod val="60000"/>
                    <a:lumOff val="40000"/>
                  </a:schemeClr>
                </a:solidFill>
                <a:latin typeface="Calibri" panose="020F0502020204030204" pitchFamily="34" charset="0"/>
                <a:cs typeface="Calibri" panose="020F0502020204030204" pitchFamily="34" charset="0"/>
              </a:rPr>
              <a:t>DENOMINADOR</a:t>
            </a:r>
            <a:endParaRPr lang="es-ES"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14" name="3 Rectángulo redondeado"/>
          <p:cNvSpPr/>
          <p:nvPr/>
        </p:nvSpPr>
        <p:spPr>
          <a:xfrm>
            <a:off x="4377607" y="3789041"/>
            <a:ext cx="7612625" cy="10682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latin typeface="Candara" pitchFamily="34" charset="0"/>
              </a:rPr>
              <a:t>Siempre toma valores entre 0 y 1 por lo tanto, se puede multiplicar por una constante (100) para facilitar su interpretación</a:t>
            </a:r>
            <a:r>
              <a:rPr lang="es-ES" sz="2100" dirty="0" smtClean="0">
                <a:latin typeface="Candara" pitchFamily="34" charset="0"/>
              </a:rPr>
              <a:t>.</a:t>
            </a:r>
            <a:endParaRPr lang="es-CO" sz="2100" dirty="0">
              <a:latin typeface="Candara" pitchFamily="34" charset="0"/>
            </a:endParaRPr>
          </a:p>
        </p:txBody>
      </p:sp>
      <p:sp>
        <p:nvSpPr>
          <p:cNvPr id="15" name="18 Rectángulo redondeado"/>
          <p:cNvSpPr/>
          <p:nvPr/>
        </p:nvSpPr>
        <p:spPr>
          <a:xfrm>
            <a:off x="4413845" y="4857328"/>
            <a:ext cx="7576382" cy="12086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dirty="0" smtClean="0">
                <a:solidFill>
                  <a:schemeClr val="tx1"/>
                </a:solidFill>
                <a:latin typeface="Candara" pitchFamily="34" charset="0"/>
              </a:rPr>
              <a:t>Interpretación: del total de unidades del denominador, el X(%) son unidades del numerador</a:t>
            </a:r>
            <a:endParaRPr lang="es-ES" dirty="0">
              <a:solidFill>
                <a:schemeClr val="tx1"/>
              </a:solidFill>
              <a:latin typeface="Candara" pitchFamily="34" charset="0"/>
            </a:endParaRPr>
          </a:p>
        </p:txBody>
      </p:sp>
    </p:spTree>
    <p:extLst>
      <p:ext uri="{BB962C8B-B14F-4D97-AF65-F5344CB8AC3E}">
        <p14:creationId xmlns:p14="http://schemas.microsoft.com/office/powerpoint/2010/main" val="2773265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2528" y="114563"/>
            <a:ext cx="10011179" cy="1323439"/>
          </a:xfrm>
          <a:prstGeom prst="rect">
            <a:avLst/>
          </a:prstGeom>
        </p:spPr>
        <p:txBody>
          <a:bodyPr wrap="square">
            <a:spAutoFit/>
          </a:bodyPr>
          <a:lstStyle/>
          <a:p>
            <a:r>
              <a:rPr lang="es-MX" sz="2000" b="1" dirty="0">
                <a:latin typeface="Calibri" panose="020F0502020204030204" pitchFamily="34" charset="0"/>
                <a:cs typeface="Calibri" panose="020F0502020204030204" pitchFamily="34" charset="0"/>
              </a:rPr>
              <a:t>Ejemplo:</a:t>
            </a:r>
          </a:p>
          <a:p>
            <a:pPr defTabSz="266700"/>
            <a:r>
              <a:rPr lang="es-MX" sz="2000" dirty="0">
                <a:latin typeface="Calibri" panose="020F0502020204030204" pitchFamily="34" charset="0"/>
                <a:cs typeface="Calibri" panose="020F0502020204030204" pitchFamily="34" charset="0"/>
              </a:rPr>
              <a:t>Se tiene un estudio con una muestra de 30 participantes de una Universidad de la ciudad de Pasto. De estos participantes,  20 son hombres y 10 son mujeres. Calcular las siguientes proporciones</a:t>
            </a:r>
            <a:r>
              <a:rPr lang="es-MX" sz="2000" dirty="0" smtClean="0">
                <a:latin typeface="Candara" pitchFamily="34" charset="0"/>
              </a:rPr>
              <a:t>:</a:t>
            </a:r>
          </a:p>
        </p:txBody>
      </p:sp>
      <p:pic>
        <p:nvPicPr>
          <p:cNvPr id="3" name="Imagen 2"/>
          <p:cNvPicPr>
            <a:picLocks noChangeAspect="1"/>
          </p:cNvPicPr>
          <p:nvPr/>
        </p:nvPicPr>
        <p:blipFill>
          <a:blip r:embed="rId2"/>
          <a:stretch>
            <a:fillRect/>
          </a:stretch>
        </p:blipFill>
        <p:spPr>
          <a:xfrm>
            <a:off x="652528" y="1771951"/>
            <a:ext cx="9753601" cy="4388293"/>
          </a:xfrm>
          <a:prstGeom prst="rect">
            <a:avLst/>
          </a:prstGeom>
        </p:spPr>
      </p:pic>
    </p:spTree>
    <p:extLst>
      <p:ext uri="{BB962C8B-B14F-4D97-AF65-F5344CB8AC3E}">
        <p14:creationId xmlns:p14="http://schemas.microsoft.com/office/powerpoint/2010/main" val="292487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MEDIDAS DE FRECUENCIA. TASA</a:t>
            </a:r>
            <a:endParaRPr lang="es-CO" dirty="0"/>
          </a:p>
        </p:txBody>
      </p:sp>
      <p:sp>
        <p:nvSpPr>
          <p:cNvPr id="3" name="Marcador de contenido 2"/>
          <p:cNvSpPr>
            <a:spLocks noGrp="1"/>
          </p:cNvSpPr>
          <p:nvPr>
            <p:ph idx="1"/>
          </p:nvPr>
        </p:nvSpPr>
        <p:spPr>
          <a:xfrm>
            <a:off x="592428" y="2279561"/>
            <a:ext cx="10766738" cy="1313646"/>
          </a:xfrm>
        </p:spPr>
        <p:txBody>
          <a:bodyPr>
            <a:normAutofit lnSpcReduction="10000"/>
          </a:bodyPr>
          <a:lstStyle/>
          <a:p>
            <a:pPr algn="just">
              <a:spcBef>
                <a:spcPct val="50000"/>
              </a:spcBef>
            </a:pPr>
            <a:r>
              <a:rPr lang="es-ES" dirty="0">
                <a:latin typeface="Candara" pitchFamily="34" charset="0"/>
              </a:rPr>
              <a:t>Las tasas expresan el riesgo de que se presente un suceso en una </a:t>
            </a:r>
            <a:r>
              <a:rPr lang="es-CO" dirty="0">
                <a:latin typeface="Candara" pitchFamily="34" charset="0"/>
              </a:rPr>
              <a:t>población en un periodo de tiempo determinado.</a:t>
            </a:r>
          </a:p>
          <a:p>
            <a:pPr algn="just">
              <a:spcBef>
                <a:spcPct val="50000"/>
              </a:spcBef>
            </a:pPr>
            <a:r>
              <a:rPr lang="es-ES" dirty="0">
                <a:latin typeface="Candara" pitchFamily="34" charset="0"/>
              </a:rPr>
              <a:t>El numerador contiene aquellas personas o cosas que presentaron el evento y e</a:t>
            </a:r>
            <a:r>
              <a:rPr lang="es-CO" dirty="0">
                <a:latin typeface="Candara" pitchFamily="34" charset="0"/>
              </a:rPr>
              <a:t>l denominador aquellas que están a riesgo de presentarlo. </a:t>
            </a:r>
          </a:p>
          <a:p>
            <a:endParaRPr lang="es-CO" dirty="0"/>
          </a:p>
        </p:txBody>
      </p:sp>
      <p:grpSp>
        <p:nvGrpSpPr>
          <p:cNvPr id="4" name="24 Grupo"/>
          <p:cNvGrpSpPr/>
          <p:nvPr/>
        </p:nvGrpSpPr>
        <p:grpSpPr>
          <a:xfrm>
            <a:off x="1042399" y="3573016"/>
            <a:ext cx="2534290" cy="2743200"/>
            <a:chOff x="5682116" y="3268663"/>
            <a:chExt cx="2534290" cy="2743200"/>
          </a:xfrm>
        </p:grpSpPr>
        <p:sp>
          <p:nvSpPr>
            <p:cNvPr id="5" name="Rectangle 6"/>
            <p:cNvSpPr>
              <a:spLocks noChangeArrowheads="1"/>
            </p:cNvSpPr>
            <p:nvPr/>
          </p:nvSpPr>
          <p:spPr bwMode="auto">
            <a:xfrm>
              <a:off x="5729288" y="4792663"/>
              <a:ext cx="1938337" cy="1219200"/>
            </a:xfrm>
            <a:prstGeom prst="rect">
              <a:avLst/>
            </a:prstGeom>
            <a:gradFill rotWithShape="0">
              <a:gsLst>
                <a:gs pos="0">
                  <a:srgbClr val="99FF66"/>
                </a:gs>
                <a:gs pos="100000">
                  <a:srgbClr val="FFFFFF"/>
                </a:gs>
              </a:gsLst>
              <a:lin ang="5400000" scaled="1"/>
            </a:gradFill>
            <a:ln w="9525">
              <a:solidFill>
                <a:schemeClr val="tx1"/>
              </a:solidFill>
              <a:miter lim="800000"/>
              <a:headEnd/>
              <a:tailEnd/>
            </a:ln>
          </p:spPr>
          <p:txBody>
            <a:bodyPr wrap="none" anchor="ctr"/>
            <a:lstStyle/>
            <a:p>
              <a:endParaRPr lang="es-ES" dirty="0">
                <a:latin typeface="Candara" pitchFamily="34" charset="0"/>
              </a:endParaRPr>
            </a:p>
          </p:txBody>
        </p:sp>
        <p:sp>
          <p:nvSpPr>
            <p:cNvPr id="6" name="Rectangle 7"/>
            <p:cNvSpPr>
              <a:spLocks noChangeArrowheads="1"/>
            </p:cNvSpPr>
            <p:nvPr/>
          </p:nvSpPr>
          <p:spPr bwMode="auto">
            <a:xfrm>
              <a:off x="6007100" y="3268663"/>
              <a:ext cx="1295400" cy="1219200"/>
            </a:xfrm>
            <a:prstGeom prst="rect">
              <a:avLst/>
            </a:prstGeom>
            <a:solidFill>
              <a:srgbClr val="FF0000"/>
            </a:solidFill>
            <a:ln w="9525">
              <a:solidFill>
                <a:schemeClr val="tx1"/>
              </a:solidFill>
              <a:miter lim="800000"/>
              <a:headEnd/>
              <a:tailEnd/>
            </a:ln>
          </p:spPr>
          <p:txBody>
            <a:bodyPr wrap="none" anchor="ctr"/>
            <a:lstStyle/>
            <a:p>
              <a:endParaRPr lang="es-ES" dirty="0">
                <a:latin typeface="Candara" pitchFamily="34" charset="0"/>
              </a:endParaRPr>
            </a:p>
          </p:txBody>
        </p:sp>
        <p:sp>
          <p:nvSpPr>
            <p:cNvPr id="7" name="Line 8"/>
            <p:cNvSpPr>
              <a:spLocks noChangeShapeType="1"/>
            </p:cNvSpPr>
            <p:nvPr/>
          </p:nvSpPr>
          <p:spPr bwMode="auto">
            <a:xfrm>
              <a:off x="5778500" y="4640263"/>
              <a:ext cx="1828800" cy="0"/>
            </a:xfrm>
            <a:prstGeom prst="line">
              <a:avLst/>
            </a:prstGeom>
            <a:noFill/>
            <a:ln w="57150">
              <a:solidFill>
                <a:schemeClr val="tx1"/>
              </a:solidFill>
              <a:round/>
              <a:headEnd/>
              <a:tailEnd/>
            </a:ln>
          </p:spPr>
          <p:txBody>
            <a:bodyPr/>
            <a:lstStyle/>
            <a:p>
              <a:endParaRPr lang="es-ES" dirty="0">
                <a:latin typeface="Candara" pitchFamily="34" charset="0"/>
              </a:endParaRPr>
            </a:p>
          </p:txBody>
        </p:sp>
        <p:sp>
          <p:nvSpPr>
            <p:cNvPr id="8" name="Text Box 9"/>
            <p:cNvSpPr txBox="1">
              <a:spLocks noChangeArrowheads="1"/>
            </p:cNvSpPr>
            <p:nvPr/>
          </p:nvSpPr>
          <p:spPr bwMode="auto">
            <a:xfrm>
              <a:off x="6356350" y="3328988"/>
              <a:ext cx="671979" cy="1015663"/>
            </a:xfrm>
            <a:prstGeom prst="rect">
              <a:avLst/>
            </a:prstGeom>
            <a:noFill/>
            <a:ln w="9525">
              <a:noFill/>
              <a:miter lim="800000"/>
              <a:headEnd/>
              <a:tailEnd/>
            </a:ln>
          </p:spPr>
          <p:txBody>
            <a:bodyPr wrap="none">
              <a:spAutoFit/>
            </a:bodyPr>
            <a:lstStyle/>
            <a:p>
              <a:r>
                <a:rPr lang="es-ES" sz="6000" b="1" dirty="0" smtClean="0">
                  <a:latin typeface="Candara" pitchFamily="34" charset="0"/>
                </a:rPr>
                <a:t>A</a:t>
              </a:r>
              <a:endParaRPr lang="es-ES" sz="6000" b="1" dirty="0">
                <a:latin typeface="Candara" pitchFamily="34" charset="0"/>
              </a:endParaRPr>
            </a:p>
          </p:txBody>
        </p:sp>
        <p:sp>
          <p:nvSpPr>
            <p:cNvPr id="9" name="Text Box 10"/>
            <p:cNvSpPr txBox="1">
              <a:spLocks noChangeArrowheads="1"/>
            </p:cNvSpPr>
            <p:nvPr/>
          </p:nvSpPr>
          <p:spPr bwMode="auto">
            <a:xfrm>
              <a:off x="6677025" y="4929188"/>
              <a:ext cx="184150" cy="1006475"/>
            </a:xfrm>
            <a:prstGeom prst="rect">
              <a:avLst/>
            </a:prstGeom>
            <a:noFill/>
            <a:ln w="9525">
              <a:noFill/>
              <a:miter lim="800000"/>
              <a:headEnd/>
              <a:tailEnd/>
            </a:ln>
          </p:spPr>
          <p:txBody>
            <a:bodyPr wrap="none">
              <a:spAutoFit/>
            </a:bodyPr>
            <a:lstStyle/>
            <a:p>
              <a:endParaRPr lang="es-ES" sz="6000" b="1" dirty="0">
                <a:latin typeface="Candara" pitchFamily="34" charset="0"/>
              </a:endParaRPr>
            </a:p>
          </p:txBody>
        </p:sp>
        <p:sp>
          <p:nvSpPr>
            <p:cNvPr id="10" name="Text Box 12"/>
            <p:cNvSpPr txBox="1">
              <a:spLocks noChangeArrowheads="1"/>
            </p:cNvSpPr>
            <p:nvPr/>
          </p:nvSpPr>
          <p:spPr bwMode="auto">
            <a:xfrm>
              <a:off x="5682116" y="4868863"/>
              <a:ext cx="2007281" cy="1077218"/>
            </a:xfrm>
            <a:prstGeom prst="rect">
              <a:avLst/>
            </a:prstGeom>
            <a:noFill/>
            <a:ln w="9525">
              <a:noFill/>
              <a:miter lim="800000"/>
              <a:headEnd/>
              <a:tailEnd/>
            </a:ln>
          </p:spPr>
          <p:txBody>
            <a:bodyPr wrap="none">
              <a:spAutoFit/>
            </a:bodyPr>
            <a:lstStyle/>
            <a:p>
              <a:pPr algn="ctr"/>
              <a:r>
                <a:rPr lang="es-MX" sz="3200" b="1" dirty="0" smtClean="0">
                  <a:latin typeface="Candara" pitchFamily="34" charset="0"/>
                </a:rPr>
                <a:t>Población </a:t>
              </a:r>
              <a:endParaRPr lang="es-MX" sz="3200" b="1" dirty="0">
                <a:latin typeface="Candara" pitchFamily="34" charset="0"/>
              </a:endParaRPr>
            </a:p>
            <a:p>
              <a:pPr algn="ctr"/>
              <a:r>
                <a:rPr lang="es-MX" sz="3200" b="1" dirty="0">
                  <a:latin typeface="Candara" pitchFamily="34" charset="0"/>
                </a:rPr>
                <a:t>en riesgo</a:t>
              </a:r>
              <a:endParaRPr lang="es-ES" sz="3200" b="1" dirty="0">
                <a:latin typeface="Candara" pitchFamily="34" charset="0"/>
              </a:endParaRPr>
            </a:p>
          </p:txBody>
        </p:sp>
        <p:sp>
          <p:nvSpPr>
            <p:cNvPr id="11" name="12 CuadroTexto"/>
            <p:cNvSpPr txBox="1">
              <a:spLocks noChangeArrowheads="1"/>
            </p:cNvSpPr>
            <p:nvPr/>
          </p:nvSpPr>
          <p:spPr bwMode="auto">
            <a:xfrm>
              <a:off x="7643813" y="4429125"/>
              <a:ext cx="572593" cy="477054"/>
            </a:xfrm>
            <a:prstGeom prst="rect">
              <a:avLst/>
            </a:prstGeom>
            <a:noFill/>
            <a:ln w="9525">
              <a:noFill/>
              <a:miter lim="800000"/>
              <a:headEnd/>
              <a:tailEnd/>
            </a:ln>
          </p:spPr>
          <p:txBody>
            <a:bodyPr wrap="none">
              <a:spAutoFit/>
            </a:bodyPr>
            <a:lstStyle/>
            <a:p>
              <a:r>
                <a:rPr lang="es-MX" sz="2500" dirty="0">
                  <a:latin typeface="Candara" pitchFamily="34" charset="0"/>
                </a:rPr>
                <a:t>x </a:t>
              </a:r>
              <a:r>
                <a:rPr lang="es-MX" sz="2500" dirty="0" smtClean="0">
                  <a:latin typeface="Candara" pitchFamily="34" charset="0"/>
                </a:rPr>
                <a:t>k</a:t>
              </a:r>
              <a:endParaRPr lang="es-ES" sz="2500" dirty="0">
                <a:latin typeface="Candara" pitchFamily="34" charset="0"/>
              </a:endParaRPr>
            </a:p>
          </p:txBody>
        </p:sp>
      </p:grpSp>
      <p:sp>
        <p:nvSpPr>
          <p:cNvPr id="13" name="17 Rectángulo redondeado"/>
          <p:cNvSpPr/>
          <p:nvPr/>
        </p:nvSpPr>
        <p:spPr>
          <a:xfrm>
            <a:off x="3692625" y="3483102"/>
            <a:ext cx="7370327" cy="7090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sz="2000" b="1" dirty="0">
                <a:latin typeface="Calibri" panose="020F0502020204030204" pitchFamily="34" charset="0"/>
                <a:cs typeface="Calibri" panose="020F0502020204030204" pitchFamily="34" charset="0"/>
              </a:rPr>
              <a:t>EL </a:t>
            </a:r>
            <a:r>
              <a:rPr lang="es-ES" sz="2000" b="1" dirty="0">
                <a:solidFill>
                  <a:srgbClr val="FF0000"/>
                </a:solidFill>
                <a:latin typeface="Calibri" panose="020F0502020204030204" pitchFamily="34" charset="0"/>
                <a:cs typeface="Calibri" panose="020F0502020204030204" pitchFamily="34" charset="0"/>
              </a:rPr>
              <a:t>NUMERADOR</a:t>
            </a:r>
            <a:r>
              <a:rPr lang="es-ES" sz="2000" b="1" dirty="0">
                <a:latin typeface="Calibri" panose="020F0502020204030204" pitchFamily="34" charset="0"/>
                <a:cs typeface="Calibri" panose="020F0502020204030204" pitchFamily="34" charset="0"/>
              </a:rPr>
              <a:t> </a:t>
            </a:r>
            <a:r>
              <a:rPr lang="es-ES" sz="2000" b="1" dirty="0" smtClean="0">
                <a:latin typeface="Calibri" panose="020F0502020204030204" pitchFamily="34" charset="0"/>
                <a:cs typeface="Calibri" panose="020F0502020204030204" pitchFamily="34" charset="0"/>
              </a:rPr>
              <a:t> ESTÁ CONTENIDO EN </a:t>
            </a:r>
            <a:r>
              <a:rPr lang="es-ES" sz="2000" b="1" dirty="0">
                <a:latin typeface="Calibri" panose="020F0502020204030204" pitchFamily="34" charset="0"/>
                <a:cs typeface="Calibri" panose="020F0502020204030204" pitchFamily="34" charset="0"/>
              </a:rPr>
              <a:t>EL </a:t>
            </a:r>
            <a:r>
              <a:rPr lang="es-ES" sz="2000" b="1" dirty="0">
                <a:solidFill>
                  <a:schemeClr val="tx2">
                    <a:lumMod val="60000"/>
                    <a:lumOff val="40000"/>
                  </a:schemeClr>
                </a:solidFill>
                <a:latin typeface="Calibri" panose="020F0502020204030204" pitchFamily="34" charset="0"/>
                <a:cs typeface="Calibri" panose="020F0502020204030204" pitchFamily="34" charset="0"/>
              </a:rPr>
              <a:t>DENOMINADOR</a:t>
            </a:r>
            <a:endParaRPr lang="es-ES" sz="2000"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14" name="3 Rectángulo redondeado"/>
          <p:cNvSpPr/>
          <p:nvPr/>
        </p:nvSpPr>
        <p:spPr>
          <a:xfrm>
            <a:off x="3707904" y="4342833"/>
            <a:ext cx="7355048" cy="10364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smtClean="0">
                <a:latin typeface="Calibri" panose="020F0502020204030204" pitchFamily="34" charset="0"/>
                <a:cs typeface="Calibri" panose="020F0502020204030204" pitchFamily="34" charset="0"/>
              </a:rPr>
              <a:t>Siempre se multiplica por una constante de acuerdo con el tamaño del resultado (la constante puede ser 10, 100, 1.000, 10.000 , </a:t>
            </a:r>
            <a:r>
              <a:rPr lang="es-ES" sz="2000" dirty="0" err="1" smtClean="0">
                <a:latin typeface="Calibri" panose="020F0502020204030204" pitchFamily="34" charset="0"/>
                <a:cs typeface="Calibri" panose="020F0502020204030204" pitchFamily="34" charset="0"/>
              </a:rPr>
              <a:t>etc</a:t>
            </a:r>
            <a:r>
              <a:rPr lang="es-ES" sz="2000" dirty="0" smtClean="0">
                <a:latin typeface="Calibri" panose="020F0502020204030204" pitchFamily="34" charset="0"/>
                <a:cs typeface="Calibri" panose="020F0502020204030204" pitchFamily="34" charset="0"/>
              </a:rPr>
              <a:t>)</a:t>
            </a:r>
            <a:endParaRPr lang="es-CO" sz="2000" dirty="0">
              <a:latin typeface="Calibri" panose="020F0502020204030204" pitchFamily="34" charset="0"/>
              <a:cs typeface="Calibri" panose="020F0502020204030204" pitchFamily="34" charset="0"/>
            </a:endParaRPr>
          </a:p>
        </p:txBody>
      </p:sp>
      <p:sp>
        <p:nvSpPr>
          <p:cNvPr id="15" name="18 Rectángulo redondeado"/>
          <p:cNvSpPr/>
          <p:nvPr/>
        </p:nvSpPr>
        <p:spPr>
          <a:xfrm>
            <a:off x="3692625" y="5517232"/>
            <a:ext cx="7370327" cy="7227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ct val="50000"/>
              </a:spcBef>
            </a:pPr>
            <a:r>
              <a:rPr lang="es-ES" sz="2000" dirty="0" smtClean="0">
                <a:solidFill>
                  <a:schemeClr val="tx1"/>
                </a:solidFill>
                <a:latin typeface="Calibri" panose="020F0502020204030204" pitchFamily="34" charset="0"/>
                <a:cs typeface="Calibri" panose="020F0502020204030204" pitchFamily="34" charset="0"/>
              </a:rPr>
              <a:t>Interpretación: por cada k unidades del denominador hay  x unidades del numerador.</a:t>
            </a:r>
            <a:endParaRPr lang="es-E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884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9854" y="618186"/>
            <a:ext cx="9646276" cy="1631216"/>
          </a:xfrm>
          <a:prstGeom prst="rect">
            <a:avLst/>
          </a:prstGeom>
        </p:spPr>
        <p:txBody>
          <a:bodyPr wrap="square">
            <a:spAutoFit/>
          </a:bodyPr>
          <a:lstStyle/>
          <a:p>
            <a:pPr algn="just"/>
            <a:r>
              <a:rPr lang="es-MX" sz="2000" b="1" dirty="0">
                <a:latin typeface="Calibri" panose="020F0502020204030204" pitchFamily="34" charset="0"/>
                <a:cs typeface="Calibri" panose="020F0502020204030204" pitchFamily="34" charset="0"/>
              </a:rPr>
              <a:t>Ejemplo:</a:t>
            </a:r>
          </a:p>
          <a:p>
            <a:pPr algn="just" defTabSz="266700"/>
            <a:r>
              <a:rPr lang="es-MX" sz="2000" dirty="0">
                <a:latin typeface="Calibri" panose="020F0502020204030204" pitchFamily="34" charset="0"/>
                <a:cs typeface="Calibri" panose="020F0502020204030204" pitchFamily="34" charset="0"/>
              </a:rPr>
              <a:t>En un municipio determinado, se tiene estimada una población total de 350.000 habitantes para el año 2011. Durante ese mismo año, se registraron 90 defunciones por accidentes de tránsito.</a:t>
            </a:r>
          </a:p>
          <a:p>
            <a:pPr algn="just" defTabSz="266700"/>
            <a:r>
              <a:rPr lang="es-MX" sz="2000" dirty="0">
                <a:latin typeface="Calibri" panose="020F0502020204030204" pitchFamily="34" charset="0"/>
                <a:cs typeface="Calibri" panose="020F0502020204030204" pitchFamily="34" charset="0"/>
              </a:rPr>
              <a:t>Calcular para ese periodo la tasa de mortalidad por accidentes de tránsito</a:t>
            </a:r>
            <a:r>
              <a:rPr lang="es-MX" dirty="0">
                <a:latin typeface="Candara" pitchFamily="34" charset="0"/>
              </a:rPr>
              <a:t>:</a:t>
            </a:r>
          </a:p>
        </p:txBody>
      </p:sp>
      <p:pic>
        <p:nvPicPr>
          <p:cNvPr id="4" name="Imagen 3"/>
          <p:cNvPicPr>
            <a:picLocks noChangeAspect="1"/>
          </p:cNvPicPr>
          <p:nvPr/>
        </p:nvPicPr>
        <p:blipFill>
          <a:blip r:embed="rId2"/>
          <a:stretch>
            <a:fillRect/>
          </a:stretch>
        </p:blipFill>
        <p:spPr>
          <a:xfrm>
            <a:off x="862885" y="2443169"/>
            <a:ext cx="9775064" cy="3584144"/>
          </a:xfrm>
          <a:prstGeom prst="rect">
            <a:avLst/>
          </a:prstGeom>
        </p:spPr>
      </p:pic>
    </p:spTree>
    <p:extLst>
      <p:ext uri="{BB962C8B-B14F-4D97-AF65-F5344CB8AC3E}">
        <p14:creationId xmlns:p14="http://schemas.microsoft.com/office/powerpoint/2010/main" val="252431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519708"/>
            <a:ext cx="8825660" cy="1609858"/>
          </a:xfrm>
        </p:spPr>
        <p:txBody>
          <a:bodyPr/>
          <a:lstStyle/>
          <a:p>
            <a:pPr algn="ctr"/>
            <a:r>
              <a:rPr lang="es-CO" dirty="0" smtClean="0">
                <a:latin typeface="Calibri" panose="020F0502020204030204" pitchFamily="34" charset="0"/>
                <a:cs typeface="Calibri" panose="020F0502020204030204" pitchFamily="34" charset="0"/>
              </a:rPr>
              <a:t>ESTADÍSTICOS DESCRIPTIVOS VARIABLES CUANTITATIVAS </a:t>
            </a:r>
            <a:endParaRPr lang="es-CO" dirty="0">
              <a:latin typeface="Calibri" panose="020F0502020204030204" pitchFamily="34" charset="0"/>
              <a:cs typeface="Calibri" panose="020F0502020204030204" pitchFamily="34" charset="0"/>
            </a:endParaRPr>
          </a:p>
        </p:txBody>
      </p:sp>
      <p:sp>
        <p:nvSpPr>
          <p:cNvPr id="3" name="Marcador de texto 2"/>
          <p:cNvSpPr>
            <a:spLocks noGrp="1"/>
          </p:cNvSpPr>
          <p:nvPr>
            <p:ph type="body" idx="1"/>
          </p:nvPr>
        </p:nvSpPr>
        <p:spPr/>
        <p:txBody>
          <a:bodyPr/>
          <a:lstStyle/>
          <a:p>
            <a:endParaRPr lang="es-CO"/>
          </a:p>
        </p:txBody>
      </p:sp>
    </p:spTree>
    <p:extLst>
      <p:ext uri="{BB962C8B-B14F-4D97-AF65-F5344CB8AC3E}">
        <p14:creationId xmlns:p14="http://schemas.microsoft.com/office/powerpoint/2010/main" val="648170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Calibri" panose="020F0502020204030204" pitchFamily="34" charset="0"/>
                <a:cs typeface="Calibri" panose="020F0502020204030204" pitchFamily="34" charset="0"/>
              </a:rPr>
              <a:t>CONCEPTOS BASICOS</a:t>
            </a:r>
            <a:r>
              <a:rPr lang="es-CO" dirty="0" smtClean="0">
                <a:latin typeface="Calibri" panose="020F0502020204030204" pitchFamily="34" charset="0"/>
                <a:cs typeface="Calibri" panose="020F0502020204030204" pitchFamily="34" charset="0"/>
              </a:rPr>
              <a:t>          </a:t>
            </a:r>
            <a:endParaRPr lang="es-CO"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a:bodyPr>
          <a:lstStyle/>
          <a:p>
            <a:r>
              <a:rPr lang="es-CO" sz="2000" dirty="0">
                <a:latin typeface="Calibri" panose="020F0502020204030204" pitchFamily="34" charset="0"/>
                <a:cs typeface="Calibri" panose="020F0502020204030204" pitchFamily="34" charset="0"/>
              </a:rPr>
              <a:t>¿</a:t>
            </a:r>
            <a:r>
              <a:rPr lang="es-CO" sz="2000" dirty="0" smtClean="0">
                <a:latin typeface="Calibri" panose="020F0502020204030204" pitchFamily="34" charset="0"/>
                <a:cs typeface="Calibri" panose="020F0502020204030204" pitchFamily="34" charset="0"/>
              </a:rPr>
              <a:t>QUÉ ES LA ESTADÍSTICA?</a:t>
            </a:r>
          </a:p>
          <a:p>
            <a:pPr marL="400050" lvl="1" indent="0" algn="just">
              <a:buNone/>
            </a:pPr>
            <a:r>
              <a:rPr lang="es-ES_tradnl" sz="2000" dirty="0" smtClean="0">
                <a:solidFill>
                  <a:srgbClr val="000066"/>
                </a:solidFill>
                <a:latin typeface="Calibri" panose="020F0502020204030204" pitchFamily="34" charset="0"/>
                <a:cs typeface="Calibri" panose="020F0502020204030204" pitchFamily="34" charset="0"/>
              </a:rPr>
              <a:t>“</a:t>
            </a:r>
            <a:r>
              <a:rPr lang="es-ES_tradnl" sz="2000" dirty="0">
                <a:solidFill>
                  <a:srgbClr val="000066"/>
                </a:solidFill>
                <a:latin typeface="Calibri" panose="020F0502020204030204" pitchFamily="34" charset="0"/>
                <a:cs typeface="Calibri" panose="020F0502020204030204" pitchFamily="34" charset="0"/>
              </a:rPr>
              <a:t>Disciplina que se ocupa de la recolección, organización, resumen y análisis de datos, así como la obtención de inferencias a partir de un volumen de datos cuando se examina sólo una parte de éstos” (</a:t>
            </a:r>
            <a:r>
              <a:rPr lang="es-ES" sz="2000" dirty="0">
                <a:solidFill>
                  <a:srgbClr val="000066"/>
                </a:solidFill>
                <a:latin typeface="Calibri" panose="020F0502020204030204" pitchFamily="34" charset="0"/>
                <a:cs typeface="Calibri" panose="020F0502020204030204" pitchFamily="34" charset="0"/>
              </a:rPr>
              <a:t>Wayne </a:t>
            </a:r>
            <a:r>
              <a:rPr lang="es-ES_tradnl" sz="2000" dirty="0">
                <a:solidFill>
                  <a:srgbClr val="000066"/>
                </a:solidFill>
                <a:latin typeface="Calibri" panose="020F0502020204030204" pitchFamily="34" charset="0"/>
                <a:cs typeface="Calibri" panose="020F0502020204030204" pitchFamily="34" charset="0"/>
              </a:rPr>
              <a:t>, 2007</a:t>
            </a:r>
            <a:r>
              <a:rPr lang="es-ES_tradnl" sz="2000" dirty="0" smtClean="0">
                <a:solidFill>
                  <a:srgbClr val="000066"/>
                </a:solidFill>
                <a:latin typeface="Calibri" panose="020F0502020204030204" pitchFamily="34" charset="0"/>
                <a:cs typeface="Calibri" panose="020F0502020204030204" pitchFamily="34" charset="0"/>
              </a:rPr>
              <a:t>)</a:t>
            </a:r>
          </a:p>
          <a:p>
            <a:pPr marL="400050" lvl="1" indent="0" algn="just">
              <a:buNone/>
            </a:pPr>
            <a:endParaRPr lang="es-ES_tradnl" sz="2000" dirty="0">
              <a:solidFill>
                <a:srgbClr val="000066"/>
              </a:solidFill>
              <a:latin typeface="Calibri" panose="020F0502020204030204" pitchFamily="34" charset="0"/>
              <a:cs typeface="Calibri" panose="020F0502020204030204" pitchFamily="34" charset="0"/>
            </a:endParaRPr>
          </a:p>
          <a:p>
            <a:pPr algn="just"/>
            <a:r>
              <a:rPr lang="es-ES_tradnl" sz="2000" dirty="0">
                <a:solidFill>
                  <a:srgbClr val="000066"/>
                </a:solidFill>
                <a:latin typeface="Calibri" panose="020F0502020204030204" pitchFamily="34" charset="0"/>
                <a:cs typeface="Calibri" panose="020F0502020204030204" pitchFamily="34" charset="0"/>
              </a:rPr>
              <a:t>“Conjunto de métodos y teorías desarrollados para </a:t>
            </a:r>
            <a:r>
              <a:rPr lang="es-ES_tradnl" sz="2000" b="1" dirty="0">
                <a:solidFill>
                  <a:srgbClr val="000066"/>
                </a:solidFill>
                <a:latin typeface="Calibri" panose="020F0502020204030204" pitchFamily="34" charset="0"/>
                <a:cs typeface="Calibri" panose="020F0502020204030204" pitchFamily="34" charset="0"/>
              </a:rPr>
              <a:t>recolectar, describir, analizar e interpretar información </a:t>
            </a:r>
            <a:r>
              <a:rPr lang="es-ES_tradnl" sz="2000" dirty="0">
                <a:solidFill>
                  <a:srgbClr val="000066"/>
                </a:solidFill>
                <a:latin typeface="Calibri" panose="020F0502020204030204" pitchFamily="34" charset="0"/>
                <a:cs typeface="Calibri" panose="020F0502020204030204" pitchFamily="34" charset="0"/>
              </a:rPr>
              <a:t>con el fin de llegar a conclusiones válidas y tomar decisiones racionales las cuales están sometidas a condiciones de incertidumbre” (</a:t>
            </a:r>
            <a:r>
              <a:rPr lang="es-ES" sz="2000" dirty="0">
                <a:solidFill>
                  <a:srgbClr val="000066"/>
                </a:solidFill>
                <a:latin typeface="Calibri" panose="020F0502020204030204" pitchFamily="34" charset="0"/>
                <a:cs typeface="Calibri" panose="020F0502020204030204" pitchFamily="34" charset="0"/>
              </a:rPr>
              <a:t>Wayne </a:t>
            </a:r>
            <a:r>
              <a:rPr lang="es-ES_tradnl" sz="2000" dirty="0">
                <a:solidFill>
                  <a:srgbClr val="000066"/>
                </a:solidFill>
                <a:latin typeface="Calibri" panose="020F0502020204030204" pitchFamily="34" charset="0"/>
                <a:cs typeface="Calibri" panose="020F0502020204030204" pitchFamily="34" charset="0"/>
              </a:rPr>
              <a:t>, 2007)</a:t>
            </a: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390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ANÁLISIS UNIVARIADO VARIABLES CUANTITATIVAS</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875763" y="2174620"/>
            <a:ext cx="9375819" cy="4393605"/>
          </a:xfrm>
          <a:prstGeom prst="rect">
            <a:avLst/>
          </a:prstGeom>
        </p:spPr>
      </p:pic>
    </p:spTree>
    <p:extLst>
      <p:ext uri="{BB962C8B-B14F-4D97-AF65-F5344CB8AC3E}">
        <p14:creationId xmlns:p14="http://schemas.microsoft.com/office/powerpoint/2010/main" val="3545052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TENDENCIA CENTRAL</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a:bodyPr>
          <a:lstStyle/>
          <a:p>
            <a:pPr algn="just"/>
            <a:r>
              <a:rPr lang="es-CO" sz="2400" dirty="0">
                <a:latin typeface="Calibri" panose="020F0502020204030204" pitchFamily="34" charset="0"/>
                <a:cs typeface="Calibri" panose="020F0502020204030204" pitchFamily="34" charset="0"/>
              </a:rPr>
              <a:t>Las medidas de tendencia central permiten determinar el punto alrededor del cual </a:t>
            </a:r>
            <a:r>
              <a:rPr lang="es-CO" sz="2400" b="1" i="1" dirty="0">
                <a:latin typeface="Calibri" panose="020F0502020204030204" pitchFamily="34" charset="0"/>
                <a:cs typeface="Calibri" panose="020F0502020204030204" pitchFamily="34" charset="0"/>
              </a:rPr>
              <a:t>tienden a reunirse</a:t>
            </a:r>
            <a:r>
              <a:rPr lang="es-CO" sz="2400" dirty="0">
                <a:latin typeface="Calibri" panose="020F0502020204030204" pitchFamily="34" charset="0"/>
                <a:cs typeface="Calibri" panose="020F0502020204030204" pitchFamily="34" charset="0"/>
              </a:rPr>
              <a:t> los datos de una variable cuantitativa.</a:t>
            </a:r>
          </a:p>
          <a:p>
            <a:pPr algn="just"/>
            <a:endParaRPr lang="es-C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4691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6676" y="308267"/>
            <a:ext cx="8937937" cy="5925108"/>
          </a:xfrm>
          <a:prstGeom prst="rect">
            <a:avLst/>
          </a:prstGeom>
        </p:spPr>
      </p:pic>
    </p:spTree>
    <p:extLst>
      <p:ext uri="{BB962C8B-B14F-4D97-AF65-F5344CB8AC3E}">
        <p14:creationId xmlns:p14="http://schemas.microsoft.com/office/powerpoint/2010/main" val="575326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TENDENCIA CENTRAL : MEDIA</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fontScale="85000" lnSpcReduction="20000"/>
          </a:bodyPr>
          <a:lstStyle/>
          <a:p>
            <a:pPr marL="342900" lvl="1" indent="-342900" algn="just">
              <a:buFont typeface="Wingdings" pitchFamily="2" charset="2"/>
              <a:buChar char="q"/>
            </a:pPr>
            <a:r>
              <a:rPr lang="es-CO" sz="2600" b="1" i="1" dirty="0">
                <a:latin typeface="Candara" pitchFamily="34" charset="0"/>
              </a:rPr>
              <a:t>Media o promedio (</a:t>
            </a:r>
            <a:r>
              <a:rPr lang="es-CO" sz="2600" b="1" i="1" dirty="0">
                <a:latin typeface="Candara" pitchFamily="34" charset="0"/>
                <a:sym typeface="Symbol"/>
              </a:rPr>
              <a:t></a:t>
            </a:r>
            <a:r>
              <a:rPr lang="es-CO" sz="2600" b="1" i="1" dirty="0">
                <a:latin typeface="Candara" pitchFamily="34" charset="0"/>
              </a:rPr>
              <a:t>): </a:t>
            </a:r>
            <a:r>
              <a:rPr lang="es-CO" sz="2600" dirty="0">
                <a:latin typeface="Candara" pitchFamily="34" charset="0"/>
              </a:rPr>
              <a:t>es el cociente entre la </a:t>
            </a:r>
            <a:r>
              <a:rPr lang="es-CO" sz="2600" b="1" dirty="0">
                <a:latin typeface="Candara" pitchFamily="34" charset="0"/>
              </a:rPr>
              <a:t>suma</a:t>
            </a:r>
            <a:r>
              <a:rPr lang="es-CO" sz="2600" dirty="0">
                <a:latin typeface="Candara" pitchFamily="34" charset="0"/>
              </a:rPr>
              <a:t> de los valores observados y el número total de observaciones.</a:t>
            </a:r>
          </a:p>
          <a:p>
            <a:pPr marL="342900" lvl="1" indent="-342900" algn="just">
              <a:buFont typeface="Wingdings" pitchFamily="2" charset="2"/>
              <a:buChar char="q"/>
            </a:pPr>
            <a:endParaRPr lang="es-CO" sz="2600" dirty="0">
              <a:latin typeface="Candara" pitchFamily="34" charset="0"/>
            </a:endParaRPr>
          </a:p>
          <a:p>
            <a:pPr marL="347663" lvl="2" algn="just"/>
            <a:r>
              <a:rPr lang="es-ES" sz="2600" dirty="0">
                <a:latin typeface="Candara" pitchFamily="34" charset="0"/>
              </a:rPr>
              <a:t>Características:</a:t>
            </a:r>
          </a:p>
          <a:p>
            <a:pPr marL="690563" lvl="2" indent="-342900" algn="just">
              <a:buFont typeface="Wingdings" pitchFamily="2" charset="2"/>
              <a:buChar char="§"/>
            </a:pPr>
            <a:r>
              <a:rPr lang="es-ES" sz="2600" dirty="0">
                <a:latin typeface="Candara" pitchFamily="34" charset="0"/>
              </a:rPr>
              <a:t>Su cálculo requiere de </a:t>
            </a:r>
            <a:r>
              <a:rPr lang="es-ES" sz="2600" b="1" i="1" dirty="0">
                <a:latin typeface="Candara" pitchFamily="34" charset="0"/>
              </a:rPr>
              <a:t>todas</a:t>
            </a:r>
            <a:r>
              <a:rPr lang="es-ES" sz="2600" dirty="0">
                <a:latin typeface="Candara" pitchFamily="34" charset="0"/>
              </a:rPr>
              <a:t> las observaciones del conjunto de datos.</a:t>
            </a:r>
          </a:p>
          <a:p>
            <a:pPr marL="690563" lvl="2" indent="-342900" algn="just">
              <a:buFont typeface="Wingdings" pitchFamily="2" charset="2"/>
              <a:buChar char="§"/>
            </a:pPr>
            <a:r>
              <a:rPr lang="es-ES" sz="2600" dirty="0">
                <a:latin typeface="Candara" pitchFamily="34" charset="0"/>
              </a:rPr>
              <a:t>Puede verse afectada por </a:t>
            </a:r>
            <a:r>
              <a:rPr lang="es-ES" sz="2600" b="1" i="1" dirty="0">
                <a:latin typeface="Candara" pitchFamily="34" charset="0"/>
              </a:rPr>
              <a:t>valores extremos</a:t>
            </a:r>
            <a:r>
              <a:rPr lang="es-ES" sz="2600" dirty="0">
                <a:latin typeface="Candara" pitchFamily="34" charset="0"/>
              </a:rPr>
              <a:t>. (valores muy pequeños o muy grandes)</a:t>
            </a:r>
          </a:p>
          <a:p>
            <a:pPr marL="690563" lvl="2" indent="-342900" algn="just">
              <a:buFont typeface="Wingdings" pitchFamily="2" charset="2"/>
              <a:buChar char="§"/>
            </a:pPr>
            <a:r>
              <a:rPr lang="es-ES" sz="2600" dirty="0">
                <a:latin typeface="Candara" pitchFamily="34" charset="0"/>
              </a:rPr>
              <a:t>Es una medida confiable sólo cuando los datos siguen una </a:t>
            </a:r>
            <a:r>
              <a:rPr lang="es-ES" sz="2600" b="1" i="1" dirty="0">
                <a:latin typeface="Candara" pitchFamily="34" charset="0"/>
              </a:rPr>
              <a:t>distribución normal</a:t>
            </a:r>
            <a:r>
              <a:rPr lang="es-ES" sz="2600" dirty="0">
                <a:latin typeface="Candara" pitchFamily="34" charset="0"/>
              </a:rPr>
              <a:t>.</a:t>
            </a:r>
            <a:endParaRPr lang="es-CO" sz="2600" dirty="0">
              <a:latin typeface="Candara" pitchFamily="34" charset="0"/>
            </a:endParaRPr>
          </a:p>
          <a:p>
            <a:endParaRPr lang="es-CO" dirty="0"/>
          </a:p>
        </p:txBody>
      </p:sp>
    </p:spTree>
    <p:extLst>
      <p:ext uri="{BB962C8B-B14F-4D97-AF65-F5344CB8AC3E}">
        <p14:creationId xmlns:p14="http://schemas.microsoft.com/office/powerpoint/2010/main" val="3496762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Datos agrupados y datos sin agrupar</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1262131" y="2243659"/>
            <a:ext cx="8809148" cy="4274167"/>
          </a:xfrm>
          <a:prstGeom prst="rect">
            <a:avLst/>
          </a:prstGeom>
        </p:spPr>
      </p:pic>
    </p:spTree>
    <p:extLst>
      <p:ext uri="{BB962C8B-B14F-4D97-AF65-F5344CB8AC3E}">
        <p14:creationId xmlns:p14="http://schemas.microsoft.com/office/powerpoint/2010/main" val="612363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00766" y="496881"/>
            <a:ext cx="8960308" cy="5478915"/>
          </a:xfrm>
          <a:prstGeom prst="rect">
            <a:avLst/>
          </a:prstGeom>
        </p:spPr>
      </p:pic>
    </p:spTree>
    <p:extLst>
      <p:ext uri="{BB962C8B-B14F-4D97-AF65-F5344CB8AC3E}">
        <p14:creationId xmlns:p14="http://schemas.microsoft.com/office/powerpoint/2010/main" val="426912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4400" y="643944"/>
            <a:ext cx="9672034" cy="5615188"/>
          </a:xfrm>
          <a:prstGeom prst="rect">
            <a:avLst/>
          </a:prstGeom>
        </p:spPr>
      </p:pic>
    </p:spTree>
    <p:extLst>
      <p:ext uri="{BB962C8B-B14F-4D97-AF65-F5344CB8AC3E}">
        <p14:creationId xmlns:p14="http://schemas.microsoft.com/office/powerpoint/2010/main" val="1367138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localización</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54954" y="2603500"/>
            <a:ext cx="8929203" cy="3416300"/>
          </a:xfrm>
        </p:spPr>
        <p:txBody>
          <a:bodyPr>
            <a:normAutofit/>
          </a:bodyPr>
          <a:lstStyle/>
          <a:p>
            <a:pPr lvl="0" algn="just"/>
            <a:r>
              <a:rPr lang="es-CO" sz="2400" dirty="0">
                <a:latin typeface="Calibri" panose="020F0502020204030204" pitchFamily="34" charset="0"/>
                <a:cs typeface="Calibri" panose="020F0502020204030204" pitchFamily="34" charset="0"/>
              </a:rPr>
              <a:t>Las medidas de posición permiten identificar </a:t>
            </a:r>
            <a:r>
              <a:rPr lang="es-CO" sz="2400" b="1" i="1" dirty="0">
                <a:latin typeface="Calibri" panose="020F0502020204030204" pitchFamily="34" charset="0"/>
                <a:cs typeface="Calibri" panose="020F0502020204030204" pitchFamily="34" charset="0"/>
              </a:rPr>
              <a:t>puntos específicos </a:t>
            </a:r>
            <a:r>
              <a:rPr lang="es-CO" sz="2400" dirty="0">
                <a:latin typeface="Calibri" panose="020F0502020204030204" pitchFamily="34" charset="0"/>
                <a:cs typeface="Calibri" panose="020F0502020204030204" pitchFamily="34" charset="0"/>
              </a:rPr>
              <a:t>de la distribución del conjunto de datos de una variable cuantitativa.</a:t>
            </a:r>
            <a:endParaRPr lang="es-ES" sz="2400" dirty="0">
              <a:latin typeface="Calibri" panose="020F0502020204030204" pitchFamily="34" charset="0"/>
              <a:cs typeface="Calibri" panose="020F0502020204030204" pitchFamily="34" charset="0"/>
            </a:endParaRPr>
          </a:p>
          <a:p>
            <a:pPr algn="just"/>
            <a:endParaRPr lang="es-C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529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6220" y="530015"/>
            <a:ext cx="8673014" cy="5613208"/>
          </a:xfrm>
          <a:prstGeom prst="rect">
            <a:avLst/>
          </a:prstGeom>
        </p:spPr>
      </p:pic>
    </p:spTree>
    <p:extLst>
      <p:ext uri="{BB962C8B-B14F-4D97-AF65-F5344CB8AC3E}">
        <p14:creationId xmlns:p14="http://schemas.microsoft.com/office/powerpoint/2010/main" val="852965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POSICIÓN MEDIANA</a:t>
            </a:r>
            <a:endParaRPr lang="es-CO" sz="4000" dirty="0"/>
          </a:p>
        </p:txBody>
      </p:sp>
      <p:sp>
        <p:nvSpPr>
          <p:cNvPr id="3" name="Marcador de contenido 2"/>
          <p:cNvSpPr>
            <a:spLocks noGrp="1"/>
          </p:cNvSpPr>
          <p:nvPr>
            <p:ph idx="1"/>
          </p:nvPr>
        </p:nvSpPr>
        <p:spPr/>
        <p:txBody>
          <a:bodyPr>
            <a:normAutofit fontScale="85000" lnSpcReduction="20000"/>
          </a:bodyPr>
          <a:lstStyle/>
          <a:p>
            <a:pPr algn="just">
              <a:buFont typeface="Wingdings" pitchFamily="2" charset="2"/>
              <a:buChar char="q"/>
            </a:pPr>
            <a:r>
              <a:rPr lang="es-CO" sz="2400" b="1" i="1" dirty="0">
                <a:latin typeface="Calibri" panose="020F0502020204030204" pitchFamily="34" charset="0"/>
                <a:cs typeface="Calibri" panose="020F0502020204030204" pitchFamily="34" charset="0"/>
              </a:rPr>
              <a:t>Mediana (Me): </a:t>
            </a:r>
            <a:r>
              <a:rPr lang="es-CO" sz="2400" dirty="0">
                <a:latin typeface="Calibri" panose="020F0502020204030204" pitchFamily="34" charset="0"/>
                <a:cs typeface="Calibri" panose="020F0502020204030204" pitchFamily="34" charset="0"/>
              </a:rPr>
              <a:t>en un conjunto de observaciones </a:t>
            </a:r>
            <a:r>
              <a:rPr lang="es-CO" sz="2400" b="1" i="1" dirty="0">
                <a:latin typeface="Calibri" panose="020F0502020204030204" pitchFamily="34" charset="0"/>
                <a:cs typeface="Calibri" panose="020F0502020204030204" pitchFamily="34" charset="0"/>
              </a:rPr>
              <a:t>ordenadas de menor a mayor</a:t>
            </a:r>
            <a:r>
              <a:rPr lang="es-CO" sz="2400" dirty="0">
                <a:latin typeface="Calibri" panose="020F0502020204030204" pitchFamily="34" charset="0"/>
                <a:cs typeface="Calibri" panose="020F0502020204030204" pitchFamily="34" charset="0"/>
              </a:rPr>
              <a:t>, la mediana corresponde al valor donde se concentra la mitad (el 50%) de las observaciones. Por lo tanto, la mediana divide la distribución de datos en dos partes.</a:t>
            </a:r>
          </a:p>
          <a:p>
            <a:pPr algn="just"/>
            <a:endParaRPr lang="es-ES" sz="2400" dirty="0">
              <a:latin typeface="Calibri" panose="020F0502020204030204" pitchFamily="34" charset="0"/>
              <a:cs typeface="Calibri" panose="020F0502020204030204" pitchFamily="34" charset="0"/>
            </a:endParaRPr>
          </a:p>
          <a:p>
            <a:pPr marL="347663" lvl="2" algn="just"/>
            <a:r>
              <a:rPr lang="es-ES" sz="2400" dirty="0">
                <a:latin typeface="Calibri" panose="020F0502020204030204" pitchFamily="34" charset="0"/>
                <a:cs typeface="Calibri" panose="020F0502020204030204" pitchFamily="34" charset="0"/>
              </a:rPr>
              <a:t>Características:</a:t>
            </a:r>
          </a:p>
          <a:p>
            <a:pPr marL="690563" lvl="2" indent="-342900" algn="just">
              <a:buFont typeface="Wingdings" pitchFamily="2" charset="2"/>
              <a:buChar char="§"/>
            </a:pPr>
            <a:r>
              <a:rPr lang="es-ES" sz="2400" dirty="0">
                <a:latin typeface="Calibri" panose="020F0502020204030204" pitchFamily="34" charset="0"/>
                <a:cs typeface="Calibri" panose="020F0502020204030204" pitchFamily="34" charset="0"/>
              </a:rPr>
              <a:t>Su cálculo no requiere todas las observaciones del conjunto de datos.</a:t>
            </a:r>
          </a:p>
          <a:p>
            <a:pPr marL="690563" lvl="2" indent="-342900" algn="just">
              <a:buFont typeface="Wingdings" pitchFamily="2" charset="2"/>
              <a:buChar char="§"/>
            </a:pPr>
            <a:r>
              <a:rPr lang="es-ES" sz="2400" dirty="0">
                <a:latin typeface="Calibri" panose="020F0502020204030204" pitchFamily="34" charset="0"/>
                <a:cs typeface="Calibri" panose="020F0502020204030204" pitchFamily="34" charset="0"/>
              </a:rPr>
              <a:t>No se ve afectada por valores extremos.</a:t>
            </a:r>
          </a:p>
          <a:p>
            <a:pPr marL="690563" lvl="2" indent="-342900" algn="just">
              <a:buFont typeface="Wingdings" pitchFamily="2" charset="2"/>
              <a:buChar char="§"/>
            </a:pPr>
            <a:r>
              <a:rPr lang="es-ES" sz="2400" dirty="0">
                <a:latin typeface="Calibri" panose="020F0502020204030204" pitchFamily="34" charset="0"/>
                <a:cs typeface="Calibri" panose="020F0502020204030204" pitchFamily="34" charset="0"/>
              </a:rPr>
              <a:t>Es una medida confiable cuando los datos </a:t>
            </a:r>
            <a:r>
              <a:rPr lang="es-ES" sz="2400" b="1" i="1" dirty="0">
                <a:latin typeface="Calibri" panose="020F0502020204030204" pitchFamily="34" charset="0"/>
                <a:cs typeface="Calibri" panose="020F0502020204030204" pitchFamily="34" charset="0"/>
              </a:rPr>
              <a:t>no siguen una distribución normal.</a:t>
            </a:r>
          </a:p>
          <a:p>
            <a:pPr marL="690563" lvl="2" indent="-342900" algn="just">
              <a:buFont typeface="Wingdings" pitchFamily="2" charset="2"/>
              <a:buChar char="§"/>
            </a:pPr>
            <a:endParaRPr lang="es-ES" sz="2400" dirty="0">
              <a:latin typeface="Calibri" panose="020F0502020204030204" pitchFamily="34" charset="0"/>
              <a:cs typeface="Calibri" panose="020F0502020204030204" pitchFamily="34" charset="0"/>
            </a:endParaRPr>
          </a:p>
          <a:p>
            <a:pPr marL="347663" lvl="2" algn="just"/>
            <a:endParaRPr lang="es-ES" sz="2500" dirty="0">
              <a:latin typeface="Candara" pitchFamily="34" charset="0"/>
            </a:endParaRPr>
          </a:p>
          <a:p>
            <a:pPr marL="347663" lvl="2" algn="just"/>
            <a:endParaRPr lang="es-ES" sz="2500" dirty="0">
              <a:latin typeface="Candara" pitchFamily="34" charset="0"/>
            </a:endParaRPr>
          </a:p>
          <a:p>
            <a:endParaRPr lang="es-CO" dirty="0"/>
          </a:p>
        </p:txBody>
      </p:sp>
    </p:spTree>
    <p:extLst>
      <p:ext uri="{BB962C8B-B14F-4D97-AF65-F5344CB8AC3E}">
        <p14:creationId xmlns:p14="http://schemas.microsoft.com/office/powerpoint/2010/main" val="40019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COMPONENTES DE LA ESTADÍSTICA </a:t>
            </a:r>
            <a:endParaRPr lang="es-CO" dirty="0"/>
          </a:p>
        </p:txBody>
      </p:sp>
      <p:graphicFrame>
        <p:nvGraphicFramePr>
          <p:cNvPr id="4" name="4 Diagrama"/>
          <p:cNvGraphicFramePr>
            <a:graphicFrameLocks noGrp="1"/>
          </p:cNvGraphicFramePr>
          <p:nvPr>
            <p:ph idx="1"/>
            <p:extLst>
              <p:ext uri="{D42A27DB-BD31-4B8C-83A1-F6EECF244321}">
                <p14:modId xmlns:p14="http://schemas.microsoft.com/office/powerpoint/2010/main" val="1259637735"/>
              </p:ext>
            </p:extLst>
          </p:nvPr>
        </p:nvGraphicFramePr>
        <p:xfrm>
          <a:off x="1155700" y="2331076"/>
          <a:ext cx="9314824" cy="397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425639" y="3812147"/>
            <a:ext cx="1008467" cy="1017431"/>
          </a:xfrm>
          <a:prstGeom prst="rect">
            <a:avLst/>
          </a:prstGeom>
        </p:spPr>
      </p:pic>
    </p:spTree>
    <p:extLst>
      <p:ext uri="{BB962C8B-B14F-4D97-AF65-F5344CB8AC3E}">
        <p14:creationId xmlns:p14="http://schemas.microsoft.com/office/powerpoint/2010/main" val="1956236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914080692"/>
              </p:ext>
            </p:extLst>
          </p:nvPr>
        </p:nvGraphicFramePr>
        <p:xfrm>
          <a:off x="1155700" y="542879"/>
          <a:ext cx="8352927" cy="2329110"/>
        </p:xfrm>
        <a:graphic>
          <a:graphicData uri="http://schemas.openxmlformats.org/drawingml/2006/table">
            <a:tbl>
              <a:tblPr firstRow="1" firstCol="1" bandRow="1">
                <a:tableStyleId>{5C22544A-7EE6-4342-B048-85BDC9FD1C3A}</a:tableStyleId>
              </a:tblPr>
              <a:tblGrid>
                <a:gridCol w="3240360"/>
                <a:gridCol w="5112567"/>
              </a:tblGrid>
              <a:tr h="480275">
                <a:tc gridSpan="2">
                  <a:txBody>
                    <a:bodyPr/>
                    <a:lstStyle/>
                    <a:p>
                      <a:pPr algn="ctr">
                        <a:spcAft>
                          <a:spcPts val="0"/>
                        </a:spcAft>
                      </a:pPr>
                      <a:r>
                        <a:rPr lang="es-CO" sz="2200" b="1" dirty="0" smtClean="0">
                          <a:solidFill>
                            <a:schemeClr val="tx1"/>
                          </a:solidFill>
                          <a:effectLst/>
                          <a:latin typeface="Candara" pitchFamily="34" charset="0"/>
                        </a:rPr>
                        <a:t>Fórmula para la mediana en datos no agrupados</a:t>
                      </a:r>
                      <a:endParaRPr lang="es-CO" sz="2200" b="1" dirty="0">
                        <a:solidFill>
                          <a:schemeClr val="tx1"/>
                        </a:solidFill>
                        <a:effectLst/>
                        <a:latin typeface="Candara" pitchFamily="34" charset="0"/>
                        <a:ea typeface="Times New Roman"/>
                        <a:cs typeface="Times New Roman"/>
                      </a:endParaRPr>
                    </a:p>
                  </a:txBody>
                  <a:tcPr marL="68580" marR="68580" marT="0" marB="0"/>
                </a:tc>
                <a:tc hMerge="1">
                  <a:txBody>
                    <a:bodyPr/>
                    <a:lstStyle/>
                    <a:p>
                      <a:endParaRPr lang="es-CO"/>
                    </a:p>
                  </a:txBody>
                  <a:tcPr/>
                </a:tc>
              </a:tr>
              <a:tr h="1848835">
                <a:tc>
                  <a:txBody>
                    <a:bodyPr/>
                    <a:lstStyle/>
                    <a:p>
                      <a:pPr algn="just">
                        <a:spcAft>
                          <a:spcPts val="0"/>
                        </a:spcAft>
                      </a:pPr>
                      <a:r>
                        <a:rPr lang="es-CO" sz="1700" b="0" dirty="0" smtClean="0">
                          <a:solidFill>
                            <a:schemeClr val="tx1"/>
                          </a:solidFill>
                          <a:effectLst/>
                          <a:latin typeface="Candara" pitchFamily="34" charset="0"/>
                        </a:rPr>
                        <a:t>En un</a:t>
                      </a:r>
                      <a:r>
                        <a:rPr lang="es-CO" sz="1700" b="0" baseline="0" dirty="0" smtClean="0">
                          <a:solidFill>
                            <a:schemeClr val="tx1"/>
                          </a:solidFill>
                          <a:effectLst/>
                          <a:latin typeface="Candara" pitchFamily="34" charset="0"/>
                        </a:rPr>
                        <a:t> conjunto de datos ordenados de menor a mayor, c</a:t>
                      </a:r>
                      <a:r>
                        <a:rPr lang="es-CO" sz="1700" b="0" dirty="0" smtClean="0">
                          <a:solidFill>
                            <a:schemeClr val="tx1"/>
                          </a:solidFill>
                          <a:effectLst/>
                          <a:latin typeface="Candara" pitchFamily="34" charset="0"/>
                        </a:rPr>
                        <a:t>orresponde al valor de la variable donde la frecuencia absoluta (f</a:t>
                      </a:r>
                      <a:r>
                        <a:rPr lang="es-CO" sz="1700" b="0" baseline="-25000" dirty="0" smtClean="0">
                          <a:solidFill>
                            <a:schemeClr val="tx1"/>
                          </a:solidFill>
                          <a:effectLst/>
                          <a:latin typeface="Candara" pitchFamily="34" charset="0"/>
                        </a:rPr>
                        <a:t>i</a:t>
                      </a:r>
                      <a:r>
                        <a:rPr lang="es-CO" sz="1700" b="0" dirty="0" smtClean="0">
                          <a:solidFill>
                            <a:schemeClr val="tx1"/>
                          </a:solidFill>
                          <a:effectLst/>
                          <a:latin typeface="Candara" pitchFamily="34" charset="0"/>
                        </a:rPr>
                        <a:t>)</a:t>
                      </a:r>
                      <a:r>
                        <a:rPr lang="es-CO" sz="1700" b="0" baseline="0" dirty="0" smtClean="0">
                          <a:solidFill>
                            <a:schemeClr val="tx1"/>
                          </a:solidFill>
                          <a:effectLst/>
                          <a:latin typeface="Candara" pitchFamily="34" charset="0"/>
                        </a:rPr>
                        <a:t> están en la posición n/2,  es decir el 50%</a:t>
                      </a:r>
                      <a:endParaRPr lang="es-CO" sz="1700" b="0" dirty="0" smtClean="0">
                        <a:solidFill>
                          <a:schemeClr val="tx1"/>
                        </a:solidFill>
                        <a:effectLst/>
                        <a:latin typeface="Candara" pitchFamily="34" charset="0"/>
                      </a:endParaRPr>
                    </a:p>
                  </a:txBody>
                  <a:tcPr marL="68580" marR="68580" marT="0" marB="0">
                    <a:solidFill>
                      <a:schemeClr val="accent5">
                        <a:lumMod val="40000"/>
                        <a:lumOff val="60000"/>
                      </a:schemeClr>
                    </a:solidFill>
                  </a:tcPr>
                </a:tc>
                <a:tc>
                  <a:txBody>
                    <a:bodyPr/>
                    <a:lstStyle/>
                    <a:p>
                      <a:pPr marL="285750" indent="-285750" algn="just">
                        <a:spcAft>
                          <a:spcPts val="0"/>
                        </a:spcAft>
                        <a:buFont typeface="Arial" pitchFamily="34" charset="0"/>
                        <a:buChar char="•"/>
                      </a:pPr>
                      <a:r>
                        <a:rPr lang="es-ES" sz="1700" b="0" dirty="0" smtClean="0">
                          <a:solidFill>
                            <a:schemeClr val="tx1"/>
                          </a:solidFill>
                          <a:effectLst/>
                          <a:latin typeface="Candara" pitchFamily="34" charset="0"/>
                          <a:ea typeface="Times New Roman"/>
                          <a:cs typeface="Times New Roman"/>
                        </a:rPr>
                        <a:t>Cuando el número </a:t>
                      </a:r>
                      <a:r>
                        <a:rPr lang="es-ES" sz="1700" b="0" baseline="0" dirty="0" smtClean="0">
                          <a:solidFill>
                            <a:schemeClr val="tx1"/>
                          </a:solidFill>
                          <a:effectLst/>
                          <a:latin typeface="Candara" pitchFamily="34" charset="0"/>
                          <a:ea typeface="Times New Roman"/>
                          <a:cs typeface="Times New Roman"/>
                        </a:rPr>
                        <a:t>de observaciones es </a:t>
                      </a:r>
                      <a:r>
                        <a:rPr lang="es-ES" sz="1700" b="1" baseline="0" dirty="0" smtClean="0">
                          <a:solidFill>
                            <a:schemeClr val="tx1"/>
                          </a:solidFill>
                          <a:effectLst/>
                          <a:latin typeface="Candara" pitchFamily="34" charset="0"/>
                          <a:ea typeface="Times New Roman"/>
                          <a:cs typeface="Times New Roman"/>
                        </a:rPr>
                        <a:t>impar</a:t>
                      </a:r>
                      <a:r>
                        <a:rPr lang="es-ES" sz="1700" b="0" baseline="0" dirty="0" smtClean="0">
                          <a:solidFill>
                            <a:schemeClr val="tx1"/>
                          </a:solidFill>
                          <a:effectLst/>
                          <a:latin typeface="Candara" pitchFamily="34" charset="0"/>
                          <a:ea typeface="Times New Roman"/>
                          <a:cs typeface="Times New Roman"/>
                        </a:rPr>
                        <a:t>, la mediana es el valor  central.</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700" b="0" dirty="0" smtClean="0">
                          <a:solidFill>
                            <a:schemeClr val="tx1"/>
                          </a:solidFill>
                          <a:effectLst/>
                          <a:latin typeface="Candara" pitchFamily="34" charset="0"/>
                          <a:ea typeface="Times New Roman"/>
                          <a:cs typeface="Times New Roman"/>
                        </a:rPr>
                        <a:t>Cuando el número </a:t>
                      </a:r>
                      <a:r>
                        <a:rPr lang="es-ES" sz="1700" b="0" baseline="0" dirty="0" smtClean="0">
                          <a:solidFill>
                            <a:schemeClr val="tx1"/>
                          </a:solidFill>
                          <a:effectLst/>
                          <a:latin typeface="Candara" pitchFamily="34" charset="0"/>
                          <a:ea typeface="Times New Roman"/>
                          <a:cs typeface="Times New Roman"/>
                        </a:rPr>
                        <a:t>de observaciones es </a:t>
                      </a:r>
                      <a:r>
                        <a:rPr lang="es-ES" sz="1700" b="1" baseline="0" dirty="0" smtClean="0">
                          <a:solidFill>
                            <a:schemeClr val="tx1"/>
                          </a:solidFill>
                          <a:effectLst/>
                          <a:latin typeface="Candara" pitchFamily="34" charset="0"/>
                          <a:ea typeface="Times New Roman"/>
                          <a:cs typeface="Times New Roman"/>
                        </a:rPr>
                        <a:t>par</a:t>
                      </a:r>
                      <a:r>
                        <a:rPr lang="es-ES" sz="1700" b="0" baseline="0" dirty="0" smtClean="0">
                          <a:solidFill>
                            <a:schemeClr val="tx1"/>
                          </a:solidFill>
                          <a:effectLst/>
                          <a:latin typeface="Candara" pitchFamily="34" charset="0"/>
                          <a:ea typeface="Times New Roman"/>
                          <a:cs typeface="Times New Roman"/>
                        </a:rPr>
                        <a:t>, la mediana es el promedio de las dos observaciones centrales.</a:t>
                      </a:r>
                      <a:endParaRPr lang="es-CO" sz="1700" dirty="0">
                        <a:solidFill>
                          <a:schemeClr val="tx1"/>
                        </a:solidFill>
                        <a:effectLst/>
                        <a:latin typeface="Candara" pitchFamily="34" charset="0"/>
                        <a:ea typeface="Times New Roman"/>
                        <a:cs typeface="Times New Roman"/>
                      </a:endParaRPr>
                    </a:p>
                  </a:txBody>
                  <a:tcPr marL="68580" marR="68580" marT="0" marB="0">
                    <a:solidFill>
                      <a:schemeClr val="accent5">
                        <a:lumMod val="40000"/>
                        <a:lumOff val="60000"/>
                      </a:schemeClr>
                    </a:solidFill>
                  </a:tcPr>
                </a:tc>
              </a:tr>
            </a:tbl>
          </a:graphicData>
        </a:graphic>
      </p:graphicFrame>
      <p:pic>
        <p:nvPicPr>
          <p:cNvPr id="5" name="Imagen 4"/>
          <p:cNvPicPr>
            <a:picLocks noChangeAspect="1"/>
          </p:cNvPicPr>
          <p:nvPr/>
        </p:nvPicPr>
        <p:blipFill>
          <a:blip r:embed="rId2"/>
          <a:stretch>
            <a:fillRect/>
          </a:stretch>
        </p:blipFill>
        <p:spPr>
          <a:xfrm>
            <a:off x="1210613" y="2975024"/>
            <a:ext cx="8306874" cy="2794715"/>
          </a:xfrm>
          <a:prstGeom prst="rect">
            <a:avLst/>
          </a:prstGeom>
        </p:spPr>
      </p:pic>
    </p:spTree>
    <p:extLst>
      <p:ext uri="{BB962C8B-B14F-4D97-AF65-F5344CB8AC3E}">
        <p14:creationId xmlns:p14="http://schemas.microsoft.com/office/powerpoint/2010/main" val="2020840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97336" y="801457"/>
            <a:ext cx="8597425" cy="5337263"/>
          </a:xfrm>
          <a:prstGeom prst="rect">
            <a:avLst/>
          </a:prstGeom>
        </p:spPr>
      </p:pic>
    </p:spTree>
    <p:extLst>
      <p:ext uri="{BB962C8B-B14F-4D97-AF65-F5344CB8AC3E}">
        <p14:creationId xmlns:p14="http://schemas.microsoft.com/office/powerpoint/2010/main" val="78554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MEDIDAS DE POSICIÓN :MODA</a:t>
            </a:r>
            <a:endParaRPr lang="es-CO" dirty="0"/>
          </a:p>
        </p:txBody>
      </p:sp>
      <p:sp>
        <p:nvSpPr>
          <p:cNvPr id="3" name="Marcador de contenido 2"/>
          <p:cNvSpPr>
            <a:spLocks noGrp="1"/>
          </p:cNvSpPr>
          <p:nvPr>
            <p:ph idx="1"/>
          </p:nvPr>
        </p:nvSpPr>
        <p:spPr/>
        <p:txBody>
          <a:bodyPr>
            <a:normAutofit fontScale="92500"/>
          </a:bodyPr>
          <a:lstStyle/>
          <a:p>
            <a:pPr algn="just">
              <a:buFont typeface="Wingdings" pitchFamily="2" charset="2"/>
              <a:buChar char="q"/>
            </a:pPr>
            <a:r>
              <a:rPr lang="es-CO" sz="3000" b="1" i="1" dirty="0">
                <a:latin typeface="Candara" pitchFamily="34" charset="0"/>
              </a:rPr>
              <a:t>Moda (Mo): </a:t>
            </a:r>
            <a:r>
              <a:rPr lang="es-CO" sz="3000" dirty="0">
                <a:latin typeface="Candara" pitchFamily="34" charset="0"/>
              </a:rPr>
              <a:t>corresponde al valor que se presenta con  </a:t>
            </a:r>
            <a:r>
              <a:rPr lang="es-CO" sz="3000" b="1" i="1" dirty="0">
                <a:latin typeface="Candara" pitchFamily="34" charset="0"/>
              </a:rPr>
              <a:t>mayor frecuencia </a:t>
            </a:r>
            <a:r>
              <a:rPr lang="es-CO" sz="3000" dirty="0">
                <a:latin typeface="Candara" pitchFamily="34" charset="0"/>
              </a:rPr>
              <a:t>dentro del conjunto de datos.</a:t>
            </a:r>
          </a:p>
          <a:p>
            <a:pPr marL="347663" lvl="2" algn="just"/>
            <a:endParaRPr lang="es-ES" sz="3000" dirty="0">
              <a:latin typeface="Candara" pitchFamily="34" charset="0"/>
            </a:endParaRPr>
          </a:p>
          <a:p>
            <a:pPr marL="347663" lvl="2" algn="just"/>
            <a:r>
              <a:rPr lang="es-ES" sz="3000" dirty="0">
                <a:latin typeface="Candara" pitchFamily="34" charset="0"/>
              </a:rPr>
              <a:t>Características:</a:t>
            </a:r>
          </a:p>
          <a:p>
            <a:pPr marL="690563" lvl="2" indent="-342900" algn="just">
              <a:buFont typeface="Wingdings" pitchFamily="2" charset="2"/>
              <a:buChar char="§"/>
            </a:pPr>
            <a:r>
              <a:rPr lang="es-ES" sz="3000" dirty="0">
                <a:latin typeface="Candara" pitchFamily="34" charset="0"/>
              </a:rPr>
              <a:t>Puede no existir moda </a:t>
            </a:r>
          </a:p>
          <a:p>
            <a:pPr marL="690563" lvl="2" indent="-342900" algn="just">
              <a:buFont typeface="Wingdings" pitchFamily="2" charset="2"/>
              <a:buChar char="§"/>
            </a:pPr>
            <a:r>
              <a:rPr lang="es-ES" sz="3000" dirty="0">
                <a:latin typeface="Candara" pitchFamily="34" charset="0"/>
              </a:rPr>
              <a:t>Pueden existir varias modas</a:t>
            </a:r>
            <a:endParaRPr lang="es-CO" sz="3000" dirty="0">
              <a:latin typeface="Candara" pitchFamily="34" charset="0"/>
            </a:endParaRPr>
          </a:p>
          <a:p>
            <a:endParaRPr lang="es-CO" dirty="0"/>
          </a:p>
        </p:txBody>
      </p:sp>
    </p:spTree>
    <p:extLst>
      <p:ext uri="{BB962C8B-B14F-4D97-AF65-F5344CB8AC3E}">
        <p14:creationId xmlns:p14="http://schemas.microsoft.com/office/powerpoint/2010/main" val="2142045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1521" y="786267"/>
            <a:ext cx="8941907" cy="5305439"/>
          </a:xfrm>
          <a:prstGeom prst="rect">
            <a:avLst/>
          </a:prstGeom>
        </p:spPr>
      </p:pic>
    </p:spTree>
    <p:extLst>
      <p:ext uri="{BB962C8B-B14F-4D97-AF65-F5344CB8AC3E}">
        <p14:creationId xmlns:p14="http://schemas.microsoft.com/office/powerpoint/2010/main" val="3529368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68947" y="892028"/>
            <a:ext cx="9146405" cy="5313625"/>
          </a:xfrm>
          <a:prstGeom prst="rect">
            <a:avLst/>
          </a:prstGeom>
        </p:spPr>
      </p:pic>
    </p:spTree>
    <p:extLst>
      <p:ext uri="{BB962C8B-B14F-4D97-AF65-F5344CB8AC3E}">
        <p14:creationId xmlns:p14="http://schemas.microsoft.com/office/powerpoint/2010/main" val="1188135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POSICIÓN: PERCENTILES</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669701" y="2189409"/>
            <a:ext cx="10560676" cy="4082602"/>
          </a:xfrm>
        </p:spPr>
        <p:txBody>
          <a:bodyPr>
            <a:noAutofit/>
          </a:bodyPr>
          <a:lstStyle/>
          <a:p>
            <a:pPr marL="342900" lvl="1" indent="-342900" algn="just">
              <a:buFont typeface="Wingdings" pitchFamily="2" charset="2"/>
              <a:buChar char="q"/>
            </a:pPr>
            <a:r>
              <a:rPr lang="es-CO" sz="2000" dirty="0">
                <a:latin typeface="Calibri" panose="020F0502020204030204" pitchFamily="34" charset="0"/>
                <a:cs typeface="Calibri" panose="020F0502020204030204" pitchFamily="34" charset="0"/>
              </a:rPr>
              <a:t>Percentiles (P): en un conjunto de observaciones ordenadas del valor más bajo al valor más alto, los percentiles dividen la distribución en </a:t>
            </a:r>
            <a:r>
              <a:rPr lang="es-CO" sz="2000" b="1" i="1" dirty="0">
                <a:latin typeface="Calibri" panose="020F0502020204030204" pitchFamily="34" charset="0"/>
                <a:cs typeface="Calibri" panose="020F0502020204030204" pitchFamily="34" charset="0"/>
              </a:rPr>
              <a:t>cien</a:t>
            </a:r>
            <a:r>
              <a:rPr lang="es-CO" sz="2000" dirty="0">
                <a:latin typeface="Calibri" panose="020F0502020204030204" pitchFamily="34" charset="0"/>
                <a:cs typeface="Calibri" panose="020F0502020204030204" pitchFamily="34" charset="0"/>
              </a:rPr>
              <a:t> partes porcentuales iguales. </a:t>
            </a:r>
          </a:p>
          <a:p>
            <a:pPr marL="347663" lvl="1" algn="just"/>
            <a:r>
              <a:rPr lang="es-ES" sz="2000" dirty="0" smtClean="0">
                <a:latin typeface="Calibri" panose="020F0502020204030204" pitchFamily="34" charset="0"/>
                <a:cs typeface="Calibri" panose="020F0502020204030204" pitchFamily="34" charset="0"/>
              </a:rPr>
              <a:t>Los </a:t>
            </a:r>
            <a:r>
              <a:rPr lang="es-ES" sz="2000" dirty="0">
                <a:latin typeface="Calibri" panose="020F0502020204030204" pitchFamily="34" charset="0"/>
                <a:cs typeface="Calibri" panose="020F0502020204030204" pitchFamily="34" charset="0"/>
              </a:rPr>
              <a:t>percentiles son 100:</a:t>
            </a: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P1	(Acumula el 1%)</a:t>
            </a: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P2	(Acumula el 2%) </a:t>
            </a:r>
          </a:p>
          <a:p>
            <a:pPr marL="690563" lvl="1" indent="-342900" algn="just">
              <a:buFont typeface="Wingdings" pitchFamily="2" charset="2"/>
              <a:buChar char="§"/>
            </a:pPr>
            <a:r>
              <a:rPr lang="es-ES" sz="2000" dirty="0">
                <a:latin typeface="Calibri" panose="020F0502020204030204" pitchFamily="34" charset="0"/>
                <a:cs typeface="Calibri" panose="020F0502020204030204" pitchFamily="34" charset="0"/>
              </a:rPr>
              <a:t>P3	(Acumula el 3%)</a:t>
            </a:r>
          </a:p>
          <a:p>
            <a:pPr marL="690563" lvl="1" indent="-342900" algn="just">
              <a:buFont typeface="Wingdings" pitchFamily="2" charset="2"/>
              <a:buChar char="§"/>
            </a:pPr>
            <a:r>
              <a:rPr lang="es-ES" sz="2000" dirty="0">
                <a:latin typeface="Calibri" panose="020F0502020204030204" pitchFamily="34" charset="0"/>
                <a:cs typeface="Calibri" panose="020F0502020204030204" pitchFamily="34" charset="0"/>
              </a:rPr>
              <a:t>.</a:t>
            </a: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P50	(Acumula el 50% y es igual que la mediana)</a:t>
            </a:r>
          </a:p>
          <a:p>
            <a:pPr marL="690563" lvl="1" indent="-342900" algn="just">
              <a:buFont typeface="Wingdings" pitchFamily="2" charset="2"/>
              <a:buChar char="§"/>
            </a:pPr>
            <a:r>
              <a:rPr lang="es-ES" sz="2000" dirty="0">
                <a:latin typeface="Calibri" panose="020F0502020204030204" pitchFamily="34" charset="0"/>
                <a:cs typeface="Calibri" panose="020F0502020204030204" pitchFamily="34" charset="0"/>
              </a:rPr>
              <a:t>.</a:t>
            </a:r>
            <a:endParaRPr lang="es-CO" sz="2000" dirty="0">
              <a:latin typeface="Calibri" panose="020F0502020204030204" pitchFamily="34" charset="0"/>
              <a:cs typeface="Calibri" panose="020F0502020204030204" pitchFamily="34" charset="0"/>
            </a:endParaRP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P90	(Acumula el 90%)</a:t>
            </a: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7003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131" y="708338"/>
            <a:ext cx="10227592" cy="5512158"/>
          </a:xfrm>
          <a:prstGeom prst="rect">
            <a:avLst/>
          </a:prstGeom>
        </p:spPr>
      </p:pic>
    </p:spTree>
    <p:extLst>
      <p:ext uri="{BB962C8B-B14F-4D97-AF65-F5344CB8AC3E}">
        <p14:creationId xmlns:p14="http://schemas.microsoft.com/office/powerpoint/2010/main" val="1836613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2732" y="437882"/>
            <a:ext cx="9611197" cy="5827905"/>
          </a:xfrm>
          <a:prstGeom prst="rect">
            <a:avLst/>
          </a:prstGeom>
        </p:spPr>
      </p:pic>
    </p:spTree>
    <p:extLst>
      <p:ext uri="{BB962C8B-B14F-4D97-AF65-F5344CB8AC3E}">
        <p14:creationId xmlns:p14="http://schemas.microsoft.com/office/powerpoint/2010/main" val="2254670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POSICIÓN : DECILES</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978794" y="2305317"/>
            <a:ext cx="10496281" cy="4430333"/>
          </a:xfrm>
        </p:spPr>
        <p:txBody>
          <a:bodyPr>
            <a:noAutofit/>
          </a:bodyPr>
          <a:lstStyle/>
          <a:p>
            <a:pPr marL="342900" lvl="1" indent="-342900" algn="just">
              <a:buFont typeface="Wingdings" pitchFamily="2" charset="2"/>
              <a:buChar char="q"/>
            </a:pPr>
            <a:r>
              <a:rPr lang="es-CO" sz="2000" dirty="0" err="1">
                <a:latin typeface="Calibri" panose="020F0502020204030204" pitchFamily="34" charset="0"/>
                <a:cs typeface="Calibri" panose="020F0502020204030204" pitchFamily="34" charset="0"/>
              </a:rPr>
              <a:t>Deciles</a:t>
            </a:r>
            <a:r>
              <a:rPr lang="es-CO" sz="2000" dirty="0">
                <a:latin typeface="Calibri" panose="020F0502020204030204" pitchFamily="34" charset="0"/>
                <a:cs typeface="Calibri" panose="020F0502020204030204" pitchFamily="34" charset="0"/>
              </a:rPr>
              <a:t> (D): en un conjunto de observaciones ordenadas del valor más bajo al valor más alto, los </a:t>
            </a:r>
            <a:r>
              <a:rPr lang="es-CO" sz="2000" dirty="0" err="1">
                <a:latin typeface="Calibri" panose="020F0502020204030204" pitchFamily="34" charset="0"/>
                <a:cs typeface="Calibri" panose="020F0502020204030204" pitchFamily="34" charset="0"/>
              </a:rPr>
              <a:t>deciles</a:t>
            </a:r>
            <a:r>
              <a:rPr lang="es-CO" sz="2000" dirty="0">
                <a:latin typeface="Calibri" panose="020F0502020204030204" pitchFamily="34" charset="0"/>
                <a:cs typeface="Calibri" panose="020F0502020204030204" pitchFamily="34" charset="0"/>
              </a:rPr>
              <a:t> dividen la distribución en </a:t>
            </a:r>
            <a:r>
              <a:rPr lang="es-CO" sz="2000" b="1" i="1" dirty="0">
                <a:latin typeface="Calibri" panose="020F0502020204030204" pitchFamily="34" charset="0"/>
                <a:cs typeface="Calibri" panose="020F0502020204030204" pitchFamily="34" charset="0"/>
              </a:rPr>
              <a:t>diez</a:t>
            </a:r>
            <a:r>
              <a:rPr lang="es-CO" sz="2000" dirty="0">
                <a:latin typeface="Calibri" panose="020F0502020204030204" pitchFamily="34" charset="0"/>
                <a:cs typeface="Calibri" panose="020F0502020204030204" pitchFamily="34" charset="0"/>
              </a:rPr>
              <a:t> partes porcentuales iguales.</a:t>
            </a:r>
          </a:p>
          <a:p>
            <a:pPr marL="347663" lvl="1" algn="just"/>
            <a:r>
              <a:rPr lang="es-CO" sz="2000" dirty="0" smtClean="0">
                <a:latin typeface="Calibri" panose="020F0502020204030204" pitchFamily="34" charset="0"/>
                <a:cs typeface="Calibri" panose="020F0502020204030204" pitchFamily="34" charset="0"/>
              </a:rPr>
              <a:t>Los </a:t>
            </a:r>
            <a:r>
              <a:rPr lang="es-CO" sz="2000" dirty="0" err="1">
                <a:latin typeface="Calibri" panose="020F0502020204030204" pitchFamily="34" charset="0"/>
                <a:cs typeface="Calibri" panose="020F0502020204030204" pitchFamily="34" charset="0"/>
              </a:rPr>
              <a:t>deciles</a:t>
            </a:r>
            <a:r>
              <a:rPr lang="es-CO" sz="2000" dirty="0">
                <a:latin typeface="Calibri" panose="020F0502020204030204" pitchFamily="34" charset="0"/>
                <a:cs typeface="Calibri" panose="020F0502020204030204" pitchFamily="34" charset="0"/>
              </a:rPr>
              <a:t> son 10:</a:t>
            </a:r>
          </a:p>
          <a:p>
            <a:pPr marL="690563" lvl="1" indent="-342900" algn="just">
              <a:buFont typeface="Wingdings" pitchFamily="2" charset="2"/>
              <a:buChar char="§"/>
            </a:pPr>
            <a:r>
              <a:rPr lang="es-CO" sz="2000" dirty="0" smtClean="0">
                <a:latin typeface="Calibri" panose="020F0502020204030204" pitchFamily="34" charset="0"/>
                <a:cs typeface="Calibri" panose="020F0502020204030204" pitchFamily="34" charset="0"/>
              </a:rPr>
              <a:t>D1(acumula </a:t>
            </a:r>
            <a:r>
              <a:rPr lang="es-CO" sz="2000" dirty="0">
                <a:latin typeface="Calibri" panose="020F0502020204030204" pitchFamily="34" charset="0"/>
                <a:cs typeface="Calibri" panose="020F0502020204030204" pitchFamily="34" charset="0"/>
              </a:rPr>
              <a:t>el 10%)</a:t>
            </a: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D2(acumula el 20%)</a:t>
            </a:r>
          </a:p>
          <a:p>
            <a:pPr marL="690563" lvl="1" indent="-342900" algn="just">
              <a:buFont typeface="Wingdings" pitchFamily="2" charset="2"/>
              <a:buChar char="§"/>
            </a:pPr>
            <a:r>
              <a:rPr lang="es-ES" sz="2000" dirty="0">
                <a:latin typeface="Calibri" panose="020F0502020204030204" pitchFamily="34" charset="0"/>
                <a:cs typeface="Calibri" panose="020F0502020204030204" pitchFamily="34" charset="0"/>
              </a:rPr>
              <a:t>.</a:t>
            </a:r>
          </a:p>
          <a:p>
            <a:pPr marL="690563" lvl="1" indent="-342900" algn="just">
              <a:buFont typeface="Wingdings" pitchFamily="2" charset="2"/>
              <a:buChar char="§"/>
            </a:pPr>
            <a:r>
              <a:rPr lang="es-ES" sz="2000" dirty="0">
                <a:latin typeface="Calibri" panose="020F0502020204030204" pitchFamily="34" charset="0"/>
                <a:cs typeface="Calibri" panose="020F0502020204030204" pitchFamily="34" charset="0"/>
              </a:rPr>
              <a:t>.</a:t>
            </a:r>
            <a:endParaRPr lang="es-CO" sz="2000" dirty="0">
              <a:latin typeface="Calibri" panose="020F0502020204030204" pitchFamily="34" charset="0"/>
              <a:cs typeface="Calibri" panose="020F0502020204030204" pitchFamily="34" charset="0"/>
            </a:endParaRP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D5(Acumula el 50% y es igual a la mediana)</a:t>
            </a:r>
          </a:p>
          <a:p>
            <a:pPr marL="690563" lvl="1" indent="-342900" algn="just">
              <a:buFont typeface="Wingdings" pitchFamily="2" charset="2"/>
              <a:buChar char="§"/>
            </a:pPr>
            <a:r>
              <a:rPr lang="es-CO" sz="2000" dirty="0">
                <a:latin typeface="Calibri" panose="020F0502020204030204" pitchFamily="34" charset="0"/>
                <a:cs typeface="Calibri" panose="020F0502020204030204" pitchFamily="34" charset="0"/>
              </a:rPr>
              <a:t>D9(acumula el 90%)</a:t>
            </a:r>
          </a:p>
          <a:p>
            <a:pPr algn="just"/>
            <a:endParaRPr lang="es-CO" sz="2000" dirty="0">
              <a:latin typeface="Calibri" panose="020F0502020204030204" pitchFamily="34" charset="0"/>
              <a:cs typeface="Calibri" panose="020F0502020204030204" pitchFamily="34" charset="0"/>
            </a:endParaRP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0325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62" y="759854"/>
            <a:ext cx="10209575" cy="5731097"/>
          </a:xfrm>
          <a:prstGeom prst="rect">
            <a:avLst/>
          </a:prstGeom>
        </p:spPr>
      </p:pic>
    </p:spTree>
    <p:extLst>
      <p:ext uri="{BB962C8B-B14F-4D97-AF65-F5344CB8AC3E}">
        <p14:creationId xmlns:p14="http://schemas.microsoft.com/office/powerpoint/2010/main" val="1490928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CLASIFICACIÓN DE LAS VARIABLES SEGÚN SU NATURALEZA </a:t>
            </a:r>
            <a:endParaRPr lang="es-CO" dirty="0"/>
          </a:p>
        </p:txBody>
      </p:sp>
      <p:sp>
        <p:nvSpPr>
          <p:cNvPr id="3" name="Marcador de texto 2"/>
          <p:cNvSpPr>
            <a:spLocks noGrp="1"/>
          </p:cNvSpPr>
          <p:nvPr>
            <p:ph type="body" idx="1"/>
          </p:nvPr>
        </p:nvSpPr>
        <p:spPr>
          <a:xfrm>
            <a:off x="1154954" y="2202287"/>
            <a:ext cx="4825157" cy="977475"/>
          </a:xfrm>
        </p:spPr>
        <p:txBody>
          <a:bodyPr/>
          <a:lstStyle/>
          <a:p>
            <a:pPr lvl="0"/>
            <a:r>
              <a:rPr lang="es-ES" sz="2000" b="1" dirty="0">
                <a:solidFill>
                  <a:schemeClr val="tx1"/>
                </a:solidFill>
                <a:latin typeface="Calibri" panose="020F0502020204030204" pitchFamily="34" charset="0"/>
                <a:cs typeface="Calibri" panose="020F0502020204030204" pitchFamily="34" charset="0"/>
              </a:rPr>
              <a:t>CUALITATIVAS</a:t>
            </a:r>
            <a:endParaRPr lang="es-CO" sz="2000" b="1" dirty="0">
              <a:solidFill>
                <a:schemeClr val="tx1"/>
              </a:solidFill>
              <a:latin typeface="Calibri" panose="020F0502020204030204" pitchFamily="34" charset="0"/>
              <a:cs typeface="Calibri" panose="020F0502020204030204" pitchFamily="34" charset="0"/>
            </a:endParaRPr>
          </a:p>
        </p:txBody>
      </p:sp>
      <p:sp>
        <p:nvSpPr>
          <p:cNvPr id="4" name="Marcador de contenido 3"/>
          <p:cNvSpPr>
            <a:spLocks noGrp="1"/>
          </p:cNvSpPr>
          <p:nvPr>
            <p:ph sz="half" idx="2"/>
          </p:nvPr>
        </p:nvSpPr>
        <p:spPr/>
        <p:txBody>
          <a:bodyPr>
            <a:normAutofit/>
          </a:bodyPr>
          <a:lstStyle/>
          <a:p>
            <a:pPr lvl="0"/>
            <a:r>
              <a:rPr lang="es-ES" sz="2000" dirty="0">
                <a:solidFill>
                  <a:schemeClr val="tx1"/>
                </a:solidFill>
                <a:latin typeface="Calibri" panose="020F0502020204030204" pitchFamily="34" charset="0"/>
                <a:cs typeface="Calibri" panose="020F0502020204030204" pitchFamily="34" charset="0"/>
              </a:rPr>
              <a:t>Son aquellas características o atributos que se pueden </a:t>
            </a:r>
            <a:r>
              <a:rPr lang="es-ES" sz="2000" b="1" i="1" dirty="0">
                <a:solidFill>
                  <a:schemeClr val="tx1"/>
                </a:solidFill>
                <a:latin typeface="Calibri" panose="020F0502020204030204" pitchFamily="34" charset="0"/>
                <a:cs typeface="Calibri" panose="020F0502020204030204" pitchFamily="34" charset="0"/>
              </a:rPr>
              <a:t>clasificar</a:t>
            </a:r>
            <a:r>
              <a:rPr lang="es-ES" sz="2000" dirty="0">
                <a:solidFill>
                  <a:schemeClr val="tx1"/>
                </a:solidFill>
                <a:latin typeface="Calibri" panose="020F0502020204030204" pitchFamily="34" charset="0"/>
                <a:cs typeface="Calibri" panose="020F0502020204030204" pitchFamily="34" charset="0"/>
              </a:rPr>
              <a:t>.</a:t>
            </a:r>
            <a:endParaRPr lang="es-CO" sz="2000" dirty="0">
              <a:solidFill>
                <a:schemeClr val="tx1"/>
              </a:solidFill>
              <a:latin typeface="Calibri" panose="020F0502020204030204" pitchFamily="34" charset="0"/>
              <a:cs typeface="Calibri" panose="020F0502020204030204" pitchFamily="34" charset="0"/>
            </a:endParaRPr>
          </a:p>
          <a:p>
            <a:pPr lvl="0"/>
            <a:r>
              <a:rPr lang="es-ES" sz="2000" dirty="0">
                <a:solidFill>
                  <a:schemeClr val="tx1"/>
                </a:solidFill>
                <a:latin typeface="Calibri" panose="020F0502020204030204" pitchFamily="34" charset="0"/>
                <a:cs typeface="Calibri" panose="020F0502020204030204" pitchFamily="34" charset="0"/>
              </a:rPr>
              <a:t>Ejemplos:</a:t>
            </a:r>
          </a:p>
          <a:p>
            <a:pPr lvl="0"/>
            <a:r>
              <a:rPr lang="es-ES" sz="2000" b="1" dirty="0">
                <a:solidFill>
                  <a:schemeClr val="tx1"/>
                </a:solidFill>
                <a:latin typeface="Calibri" panose="020F0502020204030204" pitchFamily="34" charset="0"/>
                <a:cs typeface="Calibri" panose="020F0502020204030204" pitchFamily="34" charset="0"/>
              </a:rPr>
              <a:t>Sexo</a:t>
            </a:r>
            <a:r>
              <a:rPr lang="es-ES" sz="2000" dirty="0">
                <a:solidFill>
                  <a:schemeClr val="tx1"/>
                </a:solidFill>
                <a:latin typeface="Calibri" panose="020F0502020204030204" pitchFamily="34" charset="0"/>
                <a:cs typeface="Calibri" panose="020F0502020204030204" pitchFamily="34" charset="0"/>
              </a:rPr>
              <a:t>: Hombre, Mujer</a:t>
            </a:r>
          </a:p>
          <a:p>
            <a:pPr lvl="0"/>
            <a:r>
              <a:rPr lang="es-ES" sz="2000" b="1" dirty="0">
                <a:solidFill>
                  <a:schemeClr val="tx1"/>
                </a:solidFill>
                <a:latin typeface="Calibri" panose="020F0502020204030204" pitchFamily="34" charset="0"/>
                <a:cs typeface="Calibri" panose="020F0502020204030204" pitchFamily="34" charset="0"/>
              </a:rPr>
              <a:t>Zona de residencia: </a:t>
            </a:r>
            <a:r>
              <a:rPr lang="es-ES" sz="2000" dirty="0">
                <a:solidFill>
                  <a:schemeClr val="tx1"/>
                </a:solidFill>
                <a:latin typeface="Calibri" panose="020F0502020204030204" pitchFamily="34" charset="0"/>
                <a:cs typeface="Calibri" panose="020F0502020204030204" pitchFamily="34" charset="0"/>
              </a:rPr>
              <a:t>Urbana, Rural</a:t>
            </a:r>
          </a:p>
          <a:p>
            <a:pPr lvl="0"/>
            <a:r>
              <a:rPr lang="es-ES" sz="2000" b="1" dirty="0">
                <a:solidFill>
                  <a:schemeClr val="tx1"/>
                </a:solidFill>
                <a:latin typeface="Calibri" panose="020F0502020204030204" pitchFamily="34" charset="0"/>
                <a:cs typeface="Calibri" panose="020F0502020204030204" pitchFamily="34" charset="0"/>
              </a:rPr>
              <a:t>Enfermo</a:t>
            </a:r>
            <a:r>
              <a:rPr lang="es-ES" sz="2000" dirty="0">
                <a:solidFill>
                  <a:schemeClr val="tx1"/>
                </a:solidFill>
                <a:latin typeface="Calibri" panose="020F0502020204030204" pitchFamily="34" charset="0"/>
                <a:cs typeface="Calibri" panose="020F0502020204030204" pitchFamily="34" charset="0"/>
              </a:rPr>
              <a:t>: Si, No</a:t>
            </a:r>
            <a:endParaRPr lang="es-CO" sz="2000" dirty="0">
              <a:solidFill>
                <a:schemeClr val="tx1"/>
              </a:solidFill>
              <a:latin typeface="Calibri" panose="020F0502020204030204" pitchFamily="34" charset="0"/>
              <a:cs typeface="Calibri" panose="020F0502020204030204" pitchFamily="34" charset="0"/>
            </a:endParaRPr>
          </a:p>
          <a:p>
            <a:endParaRPr lang="es-CO" sz="2000" dirty="0">
              <a:latin typeface="Calibri" panose="020F0502020204030204" pitchFamily="34" charset="0"/>
              <a:cs typeface="Calibri" panose="020F0502020204030204" pitchFamily="34" charset="0"/>
            </a:endParaRPr>
          </a:p>
        </p:txBody>
      </p:sp>
      <p:sp>
        <p:nvSpPr>
          <p:cNvPr id="5" name="Marcador de texto 4"/>
          <p:cNvSpPr>
            <a:spLocks noGrp="1"/>
          </p:cNvSpPr>
          <p:nvPr>
            <p:ph type="body" sz="quarter" idx="3"/>
          </p:nvPr>
        </p:nvSpPr>
        <p:spPr>
          <a:xfrm>
            <a:off x="6208712" y="2202287"/>
            <a:ext cx="4825159" cy="977475"/>
          </a:xfrm>
        </p:spPr>
        <p:txBody>
          <a:bodyPr/>
          <a:lstStyle/>
          <a:p>
            <a:pPr lvl="0"/>
            <a:r>
              <a:rPr lang="es-ES" sz="2000" b="1" dirty="0">
                <a:solidFill>
                  <a:schemeClr val="tx1"/>
                </a:solidFill>
                <a:latin typeface="Calibri" panose="020F0502020204030204" pitchFamily="34" charset="0"/>
                <a:cs typeface="Calibri" panose="020F0502020204030204" pitchFamily="34" charset="0"/>
              </a:rPr>
              <a:t>CUANTITATIVAS</a:t>
            </a:r>
            <a:endParaRPr lang="es-CO" sz="2000" b="1" dirty="0">
              <a:solidFill>
                <a:schemeClr val="tx1"/>
              </a:solidFill>
              <a:latin typeface="Calibri" panose="020F0502020204030204" pitchFamily="34" charset="0"/>
              <a:cs typeface="Calibri" panose="020F0502020204030204" pitchFamily="34" charset="0"/>
            </a:endParaRPr>
          </a:p>
        </p:txBody>
      </p:sp>
      <p:sp>
        <p:nvSpPr>
          <p:cNvPr id="6" name="Marcador de contenido 5"/>
          <p:cNvSpPr>
            <a:spLocks noGrp="1"/>
          </p:cNvSpPr>
          <p:nvPr>
            <p:ph sz="quarter" idx="4"/>
          </p:nvPr>
        </p:nvSpPr>
        <p:spPr/>
        <p:txBody>
          <a:bodyPr>
            <a:normAutofit/>
          </a:bodyPr>
          <a:lstStyle/>
          <a:p>
            <a:pPr lvl="0"/>
            <a:r>
              <a:rPr lang="es-ES" sz="2000" dirty="0">
                <a:solidFill>
                  <a:schemeClr val="tx1"/>
                </a:solidFill>
                <a:latin typeface="Calibri" panose="020F0502020204030204" pitchFamily="34" charset="0"/>
                <a:cs typeface="Calibri" panose="020F0502020204030204" pitchFamily="34" charset="0"/>
              </a:rPr>
              <a:t>Son aquellas características o atributos que se pueden </a:t>
            </a:r>
            <a:r>
              <a:rPr lang="es-ES" sz="2000" b="1" i="1" dirty="0">
                <a:solidFill>
                  <a:schemeClr val="tx1"/>
                </a:solidFill>
                <a:latin typeface="Calibri" panose="020F0502020204030204" pitchFamily="34" charset="0"/>
                <a:cs typeface="Calibri" panose="020F0502020204030204" pitchFamily="34" charset="0"/>
              </a:rPr>
              <a:t>medir</a:t>
            </a:r>
            <a:r>
              <a:rPr lang="es-ES" sz="2000" dirty="0">
                <a:solidFill>
                  <a:schemeClr val="tx1"/>
                </a:solidFill>
                <a:latin typeface="Calibri" panose="020F0502020204030204" pitchFamily="34" charset="0"/>
                <a:cs typeface="Calibri" panose="020F0502020204030204" pitchFamily="34" charset="0"/>
              </a:rPr>
              <a:t> o </a:t>
            </a:r>
            <a:r>
              <a:rPr lang="es-ES" sz="2000" b="1" i="1" dirty="0">
                <a:solidFill>
                  <a:schemeClr val="tx1"/>
                </a:solidFill>
                <a:latin typeface="Calibri" panose="020F0502020204030204" pitchFamily="34" charset="0"/>
                <a:cs typeface="Calibri" panose="020F0502020204030204" pitchFamily="34" charset="0"/>
              </a:rPr>
              <a:t>cuantificar</a:t>
            </a:r>
            <a:endParaRPr lang="es-CO" sz="2000" dirty="0">
              <a:latin typeface="Calibri" panose="020F0502020204030204" pitchFamily="34" charset="0"/>
              <a:cs typeface="Calibri" panose="020F0502020204030204" pitchFamily="34" charset="0"/>
            </a:endParaRPr>
          </a:p>
          <a:p>
            <a:pPr lvl="0"/>
            <a:r>
              <a:rPr lang="es-ES" sz="2000" dirty="0">
                <a:solidFill>
                  <a:schemeClr val="tx1"/>
                </a:solidFill>
                <a:latin typeface="Calibri" panose="020F0502020204030204" pitchFamily="34" charset="0"/>
                <a:cs typeface="Calibri" panose="020F0502020204030204" pitchFamily="34" charset="0"/>
              </a:rPr>
              <a:t>Ejemplos: </a:t>
            </a:r>
          </a:p>
          <a:p>
            <a:pPr lvl="0"/>
            <a:r>
              <a:rPr lang="es-ES" sz="2000" dirty="0">
                <a:solidFill>
                  <a:schemeClr val="tx1"/>
                </a:solidFill>
                <a:latin typeface="Calibri" panose="020F0502020204030204" pitchFamily="34" charset="0"/>
                <a:cs typeface="Calibri" panose="020F0502020204030204" pitchFamily="34" charset="0"/>
              </a:rPr>
              <a:t>Peso en kg: 12, 15, 37, 68</a:t>
            </a:r>
          </a:p>
          <a:p>
            <a:pPr lvl="0"/>
            <a:r>
              <a:rPr lang="es-ES" sz="2000" dirty="0">
                <a:solidFill>
                  <a:schemeClr val="tx1"/>
                </a:solidFill>
                <a:latin typeface="Calibri" panose="020F0502020204030204" pitchFamily="34" charset="0"/>
                <a:cs typeface="Calibri" panose="020F0502020204030204" pitchFamily="34" charset="0"/>
              </a:rPr>
              <a:t>Talla en cm: 130, 155, 178</a:t>
            </a:r>
          </a:p>
          <a:p>
            <a:pPr lvl="0"/>
            <a:r>
              <a:rPr lang="es-ES" sz="2000" dirty="0">
                <a:solidFill>
                  <a:schemeClr val="tx1"/>
                </a:solidFill>
                <a:latin typeface="Calibri" panose="020F0502020204030204" pitchFamily="34" charset="0"/>
                <a:cs typeface="Calibri" panose="020F0502020204030204" pitchFamily="34" charset="0"/>
              </a:rPr>
              <a:t>Edad en años: 1, 10, 45, 90</a:t>
            </a:r>
            <a:endParaRPr lang="es-CO" sz="2000" dirty="0">
              <a:solidFill>
                <a:schemeClr val="tx1"/>
              </a:solidFill>
              <a:latin typeface="Calibri" panose="020F0502020204030204" pitchFamily="34" charset="0"/>
              <a:cs typeface="Calibri" panose="020F0502020204030204" pitchFamily="34" charset="0"/>
            </a:endParaRP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9164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4851" y="603803"/>
            <a:ext cx="10071279" cy="5748863"/>
          </a:xfrm>
          <a:prstGeom prst="rect">
            <a:avLst/>
          </a:prstGeom>
        </p:spPr>
      </p:pic>
    </p:spTree>
    <p:extLst>
      <p:ext uri="{BB962C8B-B14F-4D97-AF65-F5344CB8AC3E}">
        <p14:creationId xmlns:p14="http://schemas.microsoft.com/office/powerpoint/2010/main" val="1898439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POSICIÓN: CUARTILES</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fontScale="85000" lnSpcReduction="10000"/>
          </a:bodyPr>
          <a:lstStyle/>
          <a:p>
            <a:pPr marL="342900" lvl="1" indent="-342900" algn="just">
              <a:buFont typeface="Wingdings" pitchFamily="2" charset="2"/>
              <a:buChar char="q"/>
            </a:pPr>
            <a:r>
              <a:rPr lang="es-CO" sz="2400" b="1" dirty="0">
                <a:latin typeface="Calibri" panose="020F0502020204030204" pitchFamily="34" charset="0"/>
                <a:cs typeface="Calibri" panose="020F0502020204030204" pitchFamily="34" charset="0"/>
              </a:rPr>
              <a:t>Cuartiles (Q): </a:t>
            </a:r>
            <a:r>
              <a:rPr lang="es-CO" sz="2400" dirty="0">
                <a:latin typeface="Calibri" panose="020F0502020204030204" pitchFamily="34" charset="0"/>
                <a:cs typeface="Calibri" panose="020F0502020204030204" pitchFamily="34" charset="0"/>
              </a:rPr>
              <a:t>en un conjunto de observaciones ordenadas del valor más bajo al valor más alto, los cuartiles dividen la distribución en </a:t>
            </a:r>
            <a:r>
              <a:rPr lang="es-CO" sz="2400" b="1" i="1" dirty="0">
                <a:latin typeface="Calibri" panose="020F0502020204030204" pitchFamily="34" charset="0"/>
                <a:cs typeface="Calibri" panose="020F0502020204030204" pitchFamily="34" charset="0"/>
              </a:rPr>
              <a:t>cuatro</a:t>
            </a:r>
            <a:r>
              <a:rPr lang="es-CO" sz="2400" dirty="0">
                <a:latin typeface="Calibri" panose="020F0502020204030204" pitchFamily="34" charset="0"/>
                <a:cs typeface="Calibri" panose="020F0502020204030204" pitchFamily="34" charset="0"/>
              </a:rPr>
              <a:t> partes porcentuales iguales. </a:t>
            </a:r>
          </a:p>
          <a:p>
            <a:pPr marL="342900" lvl="1" indent="-342900" algn="just">
              <a:buFont typeface="Wingdings" pitchFamily="2" charset="2"/>
              <a:buChar char="q"/>
            </a:pPr>
            <a:endParaRPr lang="es-CO" sz="2400" dirty="0">
              <a:latin typeface="Calibri" panose="020F0502020204030204" pitchFamily="34" charset="0"/>
              <a:cs typeface="Calibri" panose="020F0502020204030204" pitchFamily="34" charset="0"/>
            </a:endParaRPr>
          </a:p>
          <a:p>
            <a:pPr marL="347663" lvl="1" algn="just"/>
            <a:r>
              <a:rPr lang="es-CO" sz="2400" dirty="0">
                <a:latin typeface="Calibri" panose="020F0502020204030204" pitchFamily="34" charset="0"/>
                <a:cs typeface="Calibri" panose="020F0502020204030204" pitchFamily="34" charset="0"/>
              </a:rPr>
              <a:t>Los cuartiles son cuatro:</a:t>
            </a:r>
          </a:p>
          <a:p>
            <a:pPr marL="347663" lvl="1" algn="just"/>
            <a:endParaRPr lang="es-CO" sz="2400" dirty="0">
              <a:latin typeface="Calibri" panose="020F0502020204030204" pitchFamily="34" charset="0"/>
              <a:cs typeface="Calibri" panose="020F0502020204030204" pitchFamily="34" charset="0"/>
            </a:endParaRPr>
          </a:p>
          <a:p>
            <a:pPr marL="690563" lvl="1" indent="-342900" algn="just">
              <a:buFont typeface="Wingdings" pitchFamily="2" charset="2"/>
              <a:buChar char="§"/>
            </a:pPr>
            <a:r>
              <a:rPr lang="es-CO" sz="2400" dirty="0">
                <a:latin typeface="Calibri" panose="020F0502020204030204" pitchFamily="34" charset="0"/>
                <a:cs typeface="Calibri" panose="020F0502020204030204" pitchFamily="34" charset="0"/>
              </a:rPr>
              <a:t>Q1(acumula el 25%)</a:t>
            </a:r>
          </a:p>
          <a:p>
            <a:pPr marL="690563" lvl="1" indent="-342900" algn="just">
              <a:buFont typeface="Wingdings" pitchFamily="2" charset="2"/>
              <a:buChar char="§"/>
            </a:pPr>
            <a:r>
              <a:rPr lang="es-CO" sz="2400" dirty="0">
                <a:latin typeface="Calibri" panose="020F0502020204030204" pitchFamily="34" charset="0"/>
                <a:cs typeface="Calibri" panose="020F0502020204030204" pitchFamily="34" charset="0"/>
              </a:rPr>
              <a:t>Q2(acumula el 50% y es lo mismo que la mediana) Q3(acumula el 75%)</a:t>
            </a:r>
          </a:p>
          <a:p>
            <a:pPr marL="690563" lvl="1" indent="-342900" algn="just">
              <a:buFont typeface="Wingdings" pitchFamily="2" charset="2"/>
              <a:buChar char="§"/>
            </a:pPr>
            <a:r>
              <a:rPr lang="es-CO" sz="2400" dirty="0">
                <a:latin typeface="Calibri" panose="020F0502020204030204" pitchFamily="34" charset="0"/>
                <a:cs typeface="Calibri" panose="020F0502020204030204" pitchFamily="34" charset="0"/>
              </a:rPr>
              <a:t>Q4(Acumula el 100%)</a:t>
            </a:r>
          </a:p>
          <a:p>
            <a:pPr algn="just"/>
            <a:endParaRPr lang="es-CO" sz="2400" dirty="0">
              <a:latin typeface="Candara" pitchFamily="34" charset="0"/>
            </a:endParaRPr>
          </a:p>
          <a:p>
            <a:endParaRPr lang="es-CO" dirty="0"/>
          </a:p>
        </p:txBody>
      </p:sp>
    </p:spTree>
    <p:extLst>
      <p:ext uri="{BB962C8B-B14F-4D97-AF65-F5344CB8AC3E}">
        <p14:creationId xmlns:p14="http://schemas.microsoft.com/office/powerpoint/2010/main" val="2608297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693" y="540914"/>
            <a:ext cx="9927952" cy="5795492"/>
          </a:xfrm>
          <a:prstGeom prst="rect">
            <a:avLst/>
          </a:prstGeom>
        </p:spPr>
      </p:pic>
    </p:spTree>
    <p:extLst>
      <p:ext uri="{BB962C8B-B14F-4D97-AF65-F5344CB8AC3E}">
        <p14:creationId xmlns:p14="http://schemas.microsoft.com/office/powerpoint/2010/main" val="1489262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7279" y="659824"/>
            <a:ext cx="9411067" cy="5792572"/>
          </a:xfrm>
          <a:prstGeom prst="rect">
            <a:avLst/>
          </a:prstGeom>
        </p:spPr>
      </p:pic>
    </p:spTree>
    <p:extLst>
      <p:ext uri="{BB962C8B-B14F-4D97-AF65-F5344CB8AC3E}">
        <p14:creationId xmlns:p14="http://schemas.microsoft.com/office/powerpoint/2010/main" val="735757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DISPERSIÓN</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a:bodyPr>
          <a:lstStyle/>
          <a:p>
            <a:pPr marL="0" lvl="1" algn="just"/>
            <a:r>
              <a:rPr lang="es-CO" sz="2000" dirty="0">
                <a:latin typeface="Calibri" panose="020F0502020204030204" pitchFamily="34" charset="0"/>
                <a:cs typeface="Calibri" panose="020F0502020204030204" pitchFamily="34" charset="0"/>
              </a:rPr>
              <a:t>las medidas de dispersión o variabilidad indican el grado de concentración de los datos alrededor de las medidas de tendencia central o de posición. Permiten determinar además, el grado de variabilidad de los datos (homogeneidad o heterogeneidad)</a:t>
            </a:r>
          </a:p>
          <a:p>
            <a:pPr marL="342900" lvl="1" indent="-342900" algn="just">
              <a:buFont typeface="Wingdings" pitchFamily="2" charset="2"/>
              <a:buChar char="q"/>
            </a:pPr>
            <a:endParaRPr lang="es-CO" sz="2000" dirty="0">
              <a:latin typeface="Calibri" panose="020F0502020204030204" pitchFamily="34" charset="0"/>
              <a:cs typeface="Calibri" panose="020F0502020204030204" pitchFamily="34" charset="0"/>
            </a:endParaRP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736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6094" y="721217"/>
            <a:ext cx="9061850" cy="5460642"/>
          </a:xfrm>
          <a:prstGeom prst="rect">
            <a:avLst/>
          </a:prstGeom>
        </p:spPr>
      </p:pic>
    </p:spTree>
    <p:extLst>
      <p:ext uri="{BB962C8B-B14F-4D97-AF65-F5344CB8AC3E}">
        <p14:creationId xmlns:p14="http://schemas.microsoft.com/office/powerpoint/2010/main" val="2798071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DISPERSIÓN: RANGO</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1043189" y="2353854"/>
            <a:ext cx="8873177" cy="4278766"/>
          </a:xfrm>
          <a:prstGeom prst="rect">
            <a:avLst/>
          </a:prstGeom>
        </p:spPr>
      </p:pic>
    </p:spTree>
    <p:extLst>
      <p:ext uri="{BB962C8B-B14F-4D97-AF65-F5344CB8AC3E}">
        <p14:creationId xmlns:p14="http://schemas.microsoft.com/office/powerpoint/2010/main" val="4010526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a:latin typeface="Calibri" panose="020F0502020204030204" pitchFamily="34" charset="0"/>
                <a:cs typeface="Calibri" panose="020F0502020204030204" pitchFamily="34" charset="0"/>
              </a:rPr>
              <a:t>MEDIDAS DE DISPERSIÓN</a:t>
            </a:r>
            <a:r>
              <a:rPr lang="es-CO" sz="4000" dirty="0" smtClean="0">
                <a:latin typeface="Calibri" panose="020F0502020204030204" pitchFamily="34" charset="0"/>
                <a:cs typeface="Calibri" panose="020F0502020204030204" pitchFamily="34" charset="0"/>
              </a:rPr>
              <a:t>: RANGO INTERCUARTIL</a:t>
            </a:r>
            <a:endParaRPr lang="es-CO" sz="4000" dirty="0"/>
          </a:p>
        </p:txBody>
      </p:sp>
      <p:pic>
        <p:nvPicPr>
          <p:cNvPr id="4" name="Marcador de contenido 3"/>
          <p:cNvPicPr>
            <a:picLocks noGrp="1" noChangeAspect="1"/>
          </p:cNvPicPr>
          <p:nvPr>
            <p:ph idx="1"/>
          </p:nvPr>
        </p:nvPicPr>
        <p:blipFill>
          <a:blip r:embed="rId2"/>
          <a:stretch>
            <a:fillRect/>
          </a:stretch>
        </p:blipFill>
        <p:spPr>
          <a:xfrm>
            <a:off x="1481070" y="2330772"/>
            <a:ext cx="8744755" cy="4250332"/>
          </a:xfrm>
          <a:prstGeom prst="rect">
            <a:avLst/>
          </a:prstGeom>
        </p:spPr>
      </p:pic>
    </p:spTree>
    <p:extLst>
      <p:ext uri="{BB962C8B-B14F-4D97-AF65-F5344CB8AC3E}">
        <p14:creationId xmlns:p14="http://schemas.microsoft.com/office/powerpoint/2010/main" val="2947091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DISPERCIÓN: DESVIACIÓN ESTÁNDAR</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a:bodyPr>
          <a:lstStyle/>
          <a:p>
            <a:pPr marL="342900" lvl="1" indent="-342900" algn="just">
              <a:buFont typeface="Wingdings" pitchFamily="2" charset="2"/>
              <a:buChar char="q"/>
            </a:pPr>
            <a:r>
              <a:rPr lang="es-CO" sz="2000" dirty="0">
                <a:latin typeface="Calibri" panose="020F0502020204030204" pitchFamily="34" charset="0"/>
                <a:cs typeface="Calibri" panose="020F0502020204030204" pitchFamily="34" charset="0"/>
              </a:rPr>
              <a:t>Desviación estándar (S): </a:t>
            </a:r>
            <a:r>
              <a:rPr lang="es-ES" sz="2000" dirty="0">
                <a:latin typeface="Calibri" panose="020F0502020204030204" pitchFamily="34" charset="0"/>
                <a:cs typeface="Calibri" panose="020F0502020204030204" pitchFamily="34" charset="0"/>
              </a:rPr>
              <a:t>es una medida de dispersión absoluta que permite determinar, en promedio, cual es la distancia de los valores del conjunto de datos con respecto a la media. </a:t>
            </a:r>
            <a:endParaRPr lang="es-CO" sz="2000" dirty="0">
              <a:latin typeface="Calibri" panose="020F0502020204030204" pitchFamily="34" charset="0"/>
              <a:cs typeface="Calibri" panose="020F0502020204030204" pitchFamily="34" charset="0"/>
            </a:endParaRPr>
          </a:p>
          <a:p>
            <a:pPr marL="0" lvl="1" algn="just"/>
            <a:endParaRPr lang="es-ES" sz="2000" dirty="0">
              <a:latin typeface="Calibri" panose="020F0502020204030204" pitchFamily="34" charset="0"/>
              <a:cs typeface="Calibri" panose="020F0502020204030204" pitchFamily="34" charset="0"/>
            </a:endParaRPr>
          </a:p>
          <a:p>
            <a:pPr marL="347663" lvl="2" algn="just"/>
            <a:r>
              <a:rPr lang="es-ES" sz="2000" dirty="0">
                <a:latin typeface="Calibri" panose="020F0502020204030204" pitchFamily="34" charset="0"/>
                <a:cs typeface="Calibri" panose="020F0502020204030204" pitchFamily="34" charset="0"/>
              </a:rPr>
              <a:t>Esta medida es un promedio de desviaciones y es la más adecuada para determinar la dispersión del promedio.</a:t>
            </a:r>
            <a:endParaRPr lang="es-CO" sz="2000" dirty="0">
              <a:latin typeface="Calibri" panose="020F0502020204030204" pitchFamily="34" charset="0"/>
              <a:cs typeface="Calibri" panose="020F0502020204030204" pitchFamily="34" charset="0"/>
            </a:endParaRPr>
          </a:p>
          <a:p>
            <a:pPr marL="342900" lvl="1" indent="-342900" algn="just">
              <a:buFont typeface="Wingdings" pitchFamily="2" charset="2"/>
              <a:buChar char="q"/>
            </a:pPr>
            <a:endParaRPr lang="es-CO" sz="2000" dirty="0">
              <a:latin typeface="Calibri" panose="020F0502020204030204" pitchFamily="34" charset="0"/>
              <a:cs typeface="Calibri" panose="020F0502020204030204" pitchFamily="34" charset="0"/>
            </a:endParaRPr>
          </a:p>
          <a:p>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797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4249" y="743732"/>
            <a:ext cx="9504302" cy="5502522"/>
          </a:xfrm>
          <a:prstGeom prst="rect">
            <a:avLst/>
          </a:prstGeom>
        </p:spPr>
      </p:pic>
    </p:spTree>
    <p:extLst>
      <p:ext uri="{BB962C8B-B14F-4D97-AF65-F5344CB8AC3E}">
        <p14:creationId xmlns:p14="http://schemas.microsoft.com/office/powerpoint/2010/main" val="67616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 Grupo"/>
          <p:cNvGrpSpPr/>
          <p:nvPr/>
        </p:nvGrpSpPr>
        <p:grpSpPr>
          <a:xfrm>
            <a:off x="35496" y="650875"/>
            <a:ext cx="3902075" cy="6003216"/>
            <a:chOff x="365125" y="650875"/>
            <a:chExt cx="3902075" cy="6003216"/>
          </a:xfrm>
        </p:grpSpPr>
        <p:sp>
          <p:nvSpPr>
            <p:cNvPr id="3" name="Text Box 2"/>
            <p:cNvSpPr txBox="1">
              <a:spLocks noChangeArrowheads="1"/>
            </p:cNvSpPr>
            <p:nvPr/>
          </p:nvSpPr>
          <p:spPr bwMode="auto">
            <a:xfrm>
              <a:off x="746125" y="650875"/>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ES_tradnl" dirty="0"/>
                <a:t>     </a:t>
              </a:r>
            </a:p>
          </p:txBody>
        </p:sp>
        <p:sp>
          <p:nvSpPr>
            <p:cNvPr id="4" name="AutoShape 3"/>
            <p:cNvSpPr>
              <a:spLocks noChangeArrowheads="1"/>
            </p:cNvSpPr>
            <p:nvPr/>
          </p:nvSpPr>
          <p:spPr bwMode="auto">
            <a:xfrm>
              <a:off x="755650" y="2781300"/>
              <a:ext cx="2682875" cy="762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prstDash val="sysDot"/>
                  <a:round/>
                  <a:headEnd/>
                  <a:tailEnd/>
                </a14:hiddenLine>
              </a:ext>
            </a:extLst>
          </p:spPr>
          <p:txBody>
            <a:bodyPr wrap="none" anchor="ctr"/>
            <a:lstStyle/>
            <a:p>
              <a:endParaRPr lang="es-CO" dirty="0"/>
            </a:p>
          </p:txBody>
        </p:sp>
        <p:sp>
          <p:nvSpPr>
            <p:cNvPr id="5" name="Text Box 5"/>
            <p:cNvSpPr txBox="1">
              <a:spLocks noChangeArrowheads="1"/>
            </p:cNvSpPr>
            <p:nvPr/>
          </p:nvSpPr>
          <p:spPr bwMode="auto">
            <a:xfrm>
              <a:off x="1889125" y="19796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s-MX" dirty="0"/>
            </a:p>
          </p:txBody>
        </p:sp>
        <p:sp>
          <p:nvSpPr>
            <p:cNvPr id="6" name="Rectangle 9"/>
            <p:cNvSpPr>
              <a:spLocks noChangeArrowheads="1"/>
            </p:cNvSpPr>
            <p:nvPr/>
          </p:nvSpPr>
          <p:spPr bwMode="auto">
            <a:xfrm>
              <a:off x="1981200" y="2667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endParaRPr lang="es-CO" dirty="0"/>
            </a:p>
          </p:txBody>
        </p:sp>
        <p:sp>
          <p:nvSpPr>
            <p:cNvPr id="7" name="Text Box 12"/>
            <p:cNvSpPr txBox="1">
              <a:spLocks noChangeArrowheads="1"/>
            </p:cNvSpPr>
            <p:nvPr/>
          </p:nvSpPr>
          <p:spPr bwMode="auto">
            <a:xfrm>
              <a:off x="1509713" y="217487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s-MX" dirty="0"/>
            </a:p>
          </p:txBody>
        </p:sp>
        <p:sp>
          <p:nvSpPr>
            <p:cNvPr id="8" name="AutoShape 13"/>
            <p:cNvSpPr>
              <a:spLocks/>
            </p:cNvSpPr>
            <p:nvPr/>
          </p:nvSpPr>
          <p:spPr bwMode="auto">
            <a:xfrm>
              <a:off x="3276600" y="2133600"/>
              <a:ext cx="76200" cy="609600"/>
            </a:xfrm>
            <a:prstGeom prst="leftBrace">
              <a:avLst>
                <a:gd name="adj1" fmla="val 666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endParaRPr lang="es-CO" dirty="0"/>
            </a:p>
          </p:txBody>
        </p:sp>
        <p:sp>
          <p:nvSpPr>
            <p:cNvPr id="9" name="Text Box 15"/>
            <p:cNvSpPr txBox="1">
              <a:spLocks noChangeArrowheads="1"/>
            </p:cNvSpPr>
            <p:nvPr/>
          </p:nvSpPr>
          <p:spPr bwMode="auto">
            <a:xfrm>
              <a:off x="3651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MX" dirty="0"/>
            </a:p>
          </p:txBody>
        </p:sp>
        <p:sp>
          <p:nvSpPr>
            <p:cNvPr id="10" name="25 Flecha abajo"/>
            <p:cNvSpPr/>
            <p:nvPr/>
          </p:nvSpPr>
          <p:spPr>
            <a:xfrm>
              <a:off x="1448525" y="4015860"/>
              <a:ext cx="1296144" cy="784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1" name="65 Grupo"/>
            <p:cNvGrpSpPr/>
            <p:nvPr/>
          </p:nvGrpSpPr>
          <p:grpSpPr>
            <a:xfrm>
              <a:off x="1088485" y="5144476"/>
              <a:ext cx="2016224" cy="1509615"/>
              <a:chOff x="3314700" y="4344938"/>
              <a:chExt cx="2232248" cy="1800200"/>
            </a:xfrm>
          </p:grpSpPr>
          <p:sp>
            <p:nvSpPr>
              <p:cNvPr id="21" name="66 Elipse"/>
              <p:cNvSpPr/>
              <p:nvPr/>
            </p:nvSpPr>
            <p:spPr>
              <a:xfrm>
                <a:off x="3314700" y="4344938"/>
                <a:ext cx="223224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2" name="Picture 10" descr="PE020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023" y="4737505"/>
                <a:ext cx="1377601" cy="10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68 Grupo"/>
            <p:cNvGrpSpPr/>
            <p:nvPr/>
          </p:nvGrpSpPr>
          <p:grpSpPr>
            <a:xfrm>
              <a:off x="395536" y="1448932"/>
              <a:ext cx="3429253" cy="2468519"/>
              <a:chOff x="5220072" y="3421063"/>
              <a:chExt cx="3923928" cy="3104281"/>
            </a:xfrm>
          </p:grpSpPr>
          <p:sp>
            <p:nvSpPr>
              <p:cNvPr id="15" name="69 Elipse"/>
              <p:cNvSpPr/>
              <p:nvPr/>
            </p:nvSpPr>
            <p:spPr>
              <a:xfrm>
                <a:off x="5220072" y="3421063"/>
                <a:ext cx="3923928" cy="3104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6" name="70 Grupo"/>
              <p:cNvGrpSpPr/>
              <p:nvPr/>
            </p:nvGrpSpPr>
            <p:grpSpPr>
              <a:xfrm>
                <a:off x="5887640" y="3907865"/>
                <a:ext cx="2644800" cy="2185431"/>
                <a:chOff x="5887640" y="3907865"/>
                <a:chExt cx="2644800" cy="2185431"/>
              </a:xfrm>
            </p:grpSpPr>
            <p:pic>
              <p:nvPicPr>
                <p:cNvPr id="17" name="Picture 10" descr="PE020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382" y="3907865"/>
                  <a:ext cx="1377601" cy="10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PE020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39" y="5013176"/>
                  <a:ext cx="1377601" cy="10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PE020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703" y="5018341"/>
                  <a:ext cx="1377601" cy="10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PE0209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7640" y="3941713"/>
                  <a:ext cx="1377601" cy="10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64 Rectángulo"/>
            <p:cNvSpPr/>
            <p:nvPr/>
          </p:nvSpPr>
          <p:spPr>
            <a:xfrm>
              <a:off x="1231013" y="4760521"/>
              <a:ext cx="1801688" cy="400110"/>
            </a:xfrm>
            <a:prstGeom prst="rect">
              <a:avLst/>
            </a:prstGeom>
          </p:spPr>
          <p:txBody>
            <a:bodyPr wrap="square">
              <a:spAutoFit/>
            </a:bodyPr>
            <a:lstStyle/>
            <a:p>
              <a:pPr algn="ctr" eaLnBrk="1" hangingPunct="1"/>
              <a:r>
                <a:rPr lang="es-ES_tradnl" sz="2000" b="1" i="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rPr>
                <a:t>MUESTRA (n)</a:t>
              </a:r>
              <a:endParaRPr lang="es-ES_tradnl" sz="2000" b="1" i="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endParaRPr>
            </a:p>
          </p:txBody>
        </p:sp>
        <p:sp>
          <p:nvSpPr>
            <p:cNvPr id="14" name="34 Rectángulo"/>
            <p:cNvSpPr/>
            <p:nvPr/>
          </p:nvSpPr>
          <p:spPr>
            <a:xfrm>
              <a:off x="440413" y="1052736"/>
              <a:ext cx="3312368" cy="400110"/>
            </a:xfrm>
            <a:prstGeom prst="rect">
              <a:avLst/>
            </a:prstGeom>
          </p:spPr>
          <p:txBody>
            <a:bodyPr wrap="square">
              <a:spAutoFit/>
            </a:bodyPr>
            <a:lstStyle/>
            <a:p>
              <a:pPr algn="ctr" eaLnBrk="1" hangingPunct="1"/>
              <a:r>
                <a:rPr lang="es-ES_tradnl" sz="2000" b="1" i="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rPr>
                <a:t>POBLACIÓN O UNIVERSO (N)</a:t>
              </a:r>
              <a:endParaRPr lang="es-ES_tradnl" sz="2000" b="1" i="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ndara" pitchFamily="34" charset="0"/>
              </a:endParaRPr>
            </a:p>
          </p:txBody>
        </p:sp>
      </p:grpSp>
      <p:sp>
        <p:nvSpPr>
          <p:cNvPr id="65" name="Rectángulo 64"/>
          <p:cNvSpPr/>
          <p:nvPr/>
        </p:nvSpPr>
        <p:spPr>
          <a:xfrm>
            <a:off x="4497413" y="1979613"/>
            <a:ext cx="3199791" cy="1323439"/>
          </a:xfrm>
          <a:prstGeom prst="rect">
            <a:avLst/>
          </a:prstGeom>
        </p:spPr>
        <p:txBody>
          <a:bodyPr wrap="square">
            <a:spAutoFit/>
          </a:bodyPr>
          <a:lstStyle/>
          <a:p>
            <a:pPr algn="ctr"/>
            <a:r>
              <a:rPr lang="es-ES_tradnl" sz="1600" b="1" dirty="0">
                <a:latin typeface="Calibri" panose="020F0502020204030204" pitchFamily="34" charset="0"/>
                <a:cs typeface="Calibri" panose="020F0502020204030204" pitchFamily="34" charset="0"/>
              </a:rPr>
              <a:t>POBLACIÓN O UNIVERSO</a:t>
            </a:r>
          </a:p>
          <a:p>
            <a:pPr algn="just"/>
            <a:r>
              <a:rPr lang="es-ES_tradnl" sz="1600" b="1" i="1" dirty="0" smtClean="0">
                <a:latin typeface="Calibri" panose="020F0502020204030204" pitchFamily="34" charset="0"/>
                <a:cs typeface="Calibri" panose="020F0502020204030204" pitchFamily="34" charset="0"/>
              </a:rPr>
              <a:t>Conjunto</a:t>
            </a:r>
            <a:r>
              <a:rPr lang="es-ES_tradnl" sz="1600" dirty="0" smtClean="0">
                <a:latin typeface="Calibri" panose="020F0502020204030204" pitchFamily="34" charset="0"/>
                <a:cs typeface="Calibri" panose="020F0502020204030204" pitchFamily="34" charset="0"/>
              </a:rPr>
              <a:t> </a:t>
            </a:r>
            <a:r>
              <a:rPr lang="es-ES_tradnl" sz="1600" dirty="0">
                <a:latin typeface="Calibri" panose="020F0502020204030204" pitchFamily="34" charset="0"/>
                <a:cs typeface="Calibri" panose="020F0502020204030204" pitchFamily="34" charset="0"/>
              </a:rPr>
              <a:t>de personas, instituciones u objetos que poseen una o varias características, acerca de las cuales se desea obtener información.</a:t>
            </a:r>
            <a:endParaRPr lang="es-CO" sz="1600" dirty="0">
              <a:latin typeface="Calibri" panose="020F0502020204030204" pitchFamily="34" charset="0"/>
              <a:cs typeface="Calibri" panose="020F0502020204030204" pitchFamily="34" charset="0"/>
            </a:endParaRPr>
          </a:p>
        </p:txBody>
      </p:sp>
      <p:sp>
        <p:nvSpPr>
          <p:cNvPr id="66" name="Rectángulo 65"/>
          <p:cNvSpPr/>
          <p:nvPr/>
        </p:nvSpPr>
        <p:spPr>
          <a:xfrm>
            <a:off x="8504529" y="2133600"/>
            <a:ext cx="3421308" cy="1323439"/>
          </a:xfrm>
          <a:prstGeom prst="rect">
            <a:avLst/>
          </a:prstGeom>
        </p:spPr>
        <p:txBody>
          <a:bodyPr wrap="square">
            <a:spAutoFit/>
          </a:bodyPr>
          <a:lstStyle/>
          <a:p>
            <a:pPr algn="just"/>
            <a:r>
              <a:rPr lang="es-ES_tradnl" sz="1600" b="1" dirty="0">
                <a:latin typeface="Calibri" panose="020F0502020204030204" pitchFamily="34" charset="0"/>
                <a:cs typeface="Calibri" panose="020F0502020204030204" pitchFamily="34" charset="0"/>
              </a:rPr>
              <a:t>PARÁMETRO</a:t>
            </a:r>
          </a:p>
          <a:p>
            <a:pPr algn="just"/>
            <a:r>
              <a:rPr lang="es-ES_tradnl" sz="1600" dirty="0" smtClean="0">
                <a:latin typeface="Calibri" panose="020F0502020204030204" pitchFamily="34" charset="0"/>
                <a:cs typeface="Calibri" panose="020F0502020204030204" pitchFamily="34" charset="0"/>
              </a:rPr>
              <a:t> </a:t>
            </a:r>
            <a:r>
              <a:rPr lang="es-ES_tradnl" sz="1600" dirty="0">
                <a:latin typeface="Calibri" panose="020F0502020204030204" pitchFamily="34" charset="0"/>
                <a:cs typeface="Calibri" panose="020F0502020204030204" pitchFamily="34" charset="0"/>
              </a:rPr>
              <a:t>Medida que describe numéricamente las características de una población (universo).</a:t>
            </a:r>
          </a:p>
          <a:p>
            <a:pPr algn="just"/>
            <a:endParaRPr lang="es-CO" sz="1600" dirty="0">
              <a:latin typeface="Calibri" panose="020F0502020204030204" pitchFamily="34" charset="0"/>
              <a:cs typeface="Calibri" panose="020F0502020204030204" pitchFamily="34" charset="0"/>
            </a:endParaRPr>
          </a:p>
        </p:txBody>
      </p:sp>
      <p:sp>
        <p:nvSpPr>
          <p:cNvPr id="67" name="21 Flecha derecha"/>
          <p:cNvSpPr/>
          <p:nvPr/>
        </p:nvSpPr>
        <p:spPr>
          <a:xfrm>
            <a:off x="3491880" y="2208213"/>
            <a:ext cx="864096" cy="881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8" name="32 Flecha derecha"/>
          <p:cNvSpPr/>
          <p:nvPr/>
        </p:nvSpPr>
        <p:spPr>
          <a:xfrm>
            <a:off x="7838641" y="2403475"/>
            <a:ext cx="524451" cy="44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1" name="Rectángulo 70"/>
          <p:cNvSpPr/>
          <p:nvPr/>
        </p:nvSpPr>
        <p:spPr>
          <a:xfrm>
            <a:off x="4355976" y="4533361"/>
            <a:ext cx="3667561" cy="1077218"/>
          </a:xfrm>
          <a:prstGeom prst="rect">
            <a:avLst/>
          </a:prstGeom>
        </p:spPr>
        <p:txBody>
          <a:bodyPr wrap="square">
            <a:spAutoFit/>
          </a:bodyPr>
          <a:lstStyle/>
          <a:p>
            <a:pPr algn="just"/>
            <a:r>
              <a:rPr lang="es-ES_tradnl" sz="1600" b="1" dirty="0" smtClean="0">
                <a:latin typeface="Calibri" panose="020F0502020204030204" pitchFamily="34" charset="0"/>
                <a:cs typeface="Calibri" panose="020F0502020204030204" pitchFamily="34" charset="0"/>
              </a:rPr>
              <a:t>                        MUESTRA</a:t>
            </a:r>
            <a:endParaRPr lang="es-ES_tradnl" sz="1600" b="1" dirty="0">
              <a:latin typeface="Calibri" panose="020F0502020204030204" pitchFamily="34" charset="0"/>
              <a:cs typeface="Calibri" panose="020F0502020204030204" pitchFamily="34" charset="0"/>
            </a:endParaRPr>
          </a:p>
          <a:p>
            <a:pPr algn="just"/>
            <a:r>
              <a:rPr lang="es-ES_tradnl" sz="1600" b="1" i="1" dirty="0" smtClean="0">
                <a:latin typeface="Calibri" panose="020F0502020204030204" pitchFamily="34" charset="0"/>
                <a:cs typeface="Calibri" panose="020F0502020204030204" pitchFamily="34" charset="0"/>
              </a:rPr>
              <a:t>Subconjunto</a:t>
            </a:r>
            <a:r>
              <a:rPr lang="es-ES_tradnl" sz="1600" dirty="0" smtClean="0">
                <a:latin typeface="Calibri" panose="020F0502020204030204" pitchFamily="34" charset="0"/>
                <a:cs typeface="Calibri" panose="020F0502020204030204" pitchFamily="34" charset="0"/>
              </a:rPr>
              <a:t> </a:t>
            </a:r>
            <a:r>
              <a:rPr lang="es-ES_tradnl" sz="1600" dirty="0">
                <a:latin typeface="Calibri" panose="020F0502020204030204" pitchFamily="34" charset="0"/>
                <a:cs typeface="Calibri" panose="020F0502020204030204" pitchFamily="34" charset="0"/>
              </a:rPr>
              <a:t>de personas, instituciones u objetos que son objeto de observación, y por lo tanto, hacen parte del universo.</a:t>
            </a:r>
            <a:endParaRPr lang="es-CO" sz="1600" dirty="0">
              <a:latin typeface="Calibri" panose="020F0502020204030204" pitchFamily="34" charset="0"/>
              <a:cs typeface="Calibri" panose="020F0502020204030204" pitchFamily="34" charset="0"/>
            </a:endParaRPr>
          </a:p>
        </p:txBody>
      </p:sp>
      <p:sp>
        <p:nvSpPr>
          <p:cNvPr id="73" name="50 Flecha derecha"/>
          <p:cNvSpPr/>
          <p:nvPr/>
        </p:nvSpPr>
        <p:spPr>
          <a:xfrm>
            <a:off x="2794570" y="4660037"/>
            <a:ext cx="1561406" cy="881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4" name="Rectángulo 73"/>
          <p:cNvSpPr/>
          <p:nvPr/>
        </p:nvSpPr>
        <p:spPr>
          <a:xfrm>
            <a:off x="8504528" y="4520485"/>
            <a:ext cx="3421309" cy="830997"/>
          </a:xfrm>
          <a:prstGeom prst="rect">
            <a:avLst/>
          </a:prstGeom>
        </p:spPr>
        <p:txBody>
          <a:bodyPr wrap="square">
            <a:spAutoFit/>
          </a:bodyPr>
          <a:lstStyle/>
          <a:p>
            <a:pPr algn="just"/>
            <a:r>
              <a:rPr lang="es-ES_tradnl" sz="1600" b="1" dirty="0">
                <a:latin typeface="Calibri" panose="020F0502020204030204" pitchFamily="34" charset="0"/>
                <a:cs typeface="Calibri" panose="020F0502020204030204" pitchFamily="34" charset="0"/>
              </a:rPr>
              <a:t>ESTADÍSTICO O ESTIMADOR</a:t>
            </a:r>
          </a:p>
          <a:p>
            <a:pPr algn="just"/>
            <a:r>
              <a:rPr lang="es-ES_tradnl" sz="1600" dirty="0" smtClean="0">
                <a:latin typeface="Calibri" panose="020F0502020204030204" pitchFamily="34" charset="0"/>
                <a:cs typeface="Calibri" panose="020F0502020204030204" pitchFamily="34" charset="0"/>
              </a:rPr>
              <a:t>Medida </a:t>
            </a:r>
            <a:r>
              <a:rPr lang="es-ES_tradnl" sz="1600" dirty="0">
                <a:latin typeface="Calibri" panose="020F0502020204030204" pitchFamily="34" charset="0"/>
                <a:cs typeface="Calibri" panose="020F0502020204030204" pitchFamily="34" charset="0"/>
              </a:rPr>
              <a:t>que describe numéricamente las características de una muestra.</a:t>
            </a:r>
            <a:endParaRPr lang="es-CO" sz="1600" dirty="0">
              <a:latin typeface="Calibri" panose="020F0502020204030204" pitchFamily="34" charset="0"/>
              <a:cs typeface="Calibri" panose="020F0502020204030204" pitchFamily="34" charset="0"/>
            </a:endParaRPr>
          </a:p>
        </p:txBody>
      </p:sp>
      <p:sp>
        <p:nvSpPr>
          <p:cNvPr id="76" name="32 Flecha derecha"/>
          <p:cNvSpPr/>
          <p:nvPr/>
        </p:nvSpPr>
        <p:spPr>
          <a:xfrm>
            <a:off x="8003920" y="4771043"/>
            <a:ext cx="524451" cy="44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156215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3037" y="463639"/>
            <a:ext cx="9400986" cy="5537916"/>
          </a:xfrm>
          <a:prstGeom prst="rect">
            <a:avLst/>
          </a:prstGeom>
        </p:spPr>
      </p:pic>
    </p:spTree>
    <p:extLst>
      <p:ext uri="{BB962C8B-B14F-4D97-AF65-F5344CB8AC3E}">
        <p14:creationId xmlns:p14="http://schemas.microsoft.com/office/powerpoint/2010/main" val="3752573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DISPERCIÓN: COEFICIENTE DE VARIACIÓN</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1250242" y="2331077"/>
            <a:ext cx="8666124" cy="4172754"/>
          </a:xfrm>
          <a:prstGeom prst="rect">
            <a:avLst/>
          </a:prstGeom>
        </p:spPr>
      </p:pic>
    </p:spTree>
    <p:extLst>
      <p:ext uri="{BB962C8B-B14F-4D97-AF65-F5344CB8AC3E}">
        <p14:creationId xmlns:p14="http://schemas.microsoft.com/office/powerpoint/2010/main" val="1785021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MEDIDAS DE FORMA : </a:t>
            </a:r>
            <a:r>
              <a:rPr lang="es-CO" sz="4000" dirty="0">
                <a:latin typeface="Calibri" panose="020F0502020204030204" pitchFamily="34" charset="0"/>
                <a:cs typeface="Calibri" panose="020F0502020204030204" pitchFamily="34" charset="0"/>
              </a:rPr>
              <a:t>A</a:t>
            </a:r>
            <a:r>
              <a:rPr lang="es-CO" sz="4000" dirty="0" smtClean="0">
                <a:latin typeface="Calibri" panose="020F0502020204030204" pitchFamily="34" charset="0"/>
                <a:cs typeface="Calibri" panose="020F0502020204030204" pitchFamily="34" charset="0"/>
              </a:rPr>
              <a:t>SÍMETRIA</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581891" y="2341418"/>
            <a:ext cx="10986653" cy="4253346"/>
          </a:xfrm>
        </p:spPr>
        <p:txBody>
          <a:bodyPr/>
          <a:lstStyle/>
          <a:p>
            <a:endParaRPr lang="es-CO" dirty="0"/>
          </a:p>
        </p:txBody>
      </p:sp>
      <p:pic>
        <p:nvPicPr>
          <p:cNvPr id="4" name="Imagen 3"/>
          <p:cNvPicPr>
            <a:picLocks noChangeAspect="1"/>
          </p:cNvPicPr>
          <p:nvPr/>
        </p:nvPicPr>
        <p:blipFill>
          <a:blip r:embed="rId2"/>
          <a:stretch>
            <a:fillRect/>
          </a:stretch>
        </p:blipFill>
        <p:spPr>
          <a:xfrm>
            <a:off x="3181350" y="2885602"/>
            <a:ext cx="5829300" cy="3533775"/>
          </a:xfrm>
          <a:prstGeom prst="rect">
            <a:avLst/>
          </a:prstGeom>
        </p:spPr>
      </p:pic>
    </p:spTree>
    <p:extLst>
      <p:ext uri="{BB962C8B-B14F-4D97-AF65-F5344CB8AC3E}">
        <p14:creationId xmlns:p14="http://schemas.microsoft.com/office/powerpoint/2010/main" val="1453744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a:latin typeface="Calibri" panose="020F0502020204030204" pitchFamily="34" charset="0"/>
                <a:cs typeface="Calibri" panose="020F0502020204030204" pitchFamily="34" charset="0"/>
              </a:rPr>
              <a:t>MEDIDAS DE FORMA : </a:t>
            </a:r>
            <a:r>
              <a:rPr lang="es-CO" sz="4000" dirty="0" smtClean="0">
                <a:latin typeface="Calibri" panose="020F0502020204030204" pitchFamily="34" charset="0"/>
                <a:cs typeface="Calibri" panose="020F0502020204030204" pitchFamily="34" charset="0"/>
              </a:rPr>
              <a:t>CURTOSIS</a:t>
            </a:r>
            <a:endParaRPr lang="es-CO" sz="4000" dirty="0"/>
          </a:p>
        </p:txBody>
      </p:sp>
      <p:pic>
        <p:nvPicPr>
          <p:cNvPr id="5" name="Marcador de contenido 4"/>
          <p:cNvPicPr>
            <a:picLocks noGrp="1" noChangeAspect="1"/>
          </p:cNvPicPr>
          <p:nvPr>
            <p:ph idx="1"/>
          </p:nvPr>
        </p:nvPicPr>
        <p:blipFill>
          <a:blip r:embed="rId2"/>
          <a:stretch>
            <a:fillRect/>
          </a:stretch>
        </p:blipFill>
        <p:spPr>
          <a:xfrm>
            <a:off x="1626009" y="2507679"/>
            <a:ext cx="9132684" cy="4687470"/>
          </a:xfrm>
          <a:prstGeom prst="rect">
            <a:avLst/>
          </a:prstGeom>
        </p:spPr>
      </p:pic>
    </p:spTree>
    <p:extLst>
      <p:ext uri="{BB962C8B-B14F-4D97-AF65-F5344CB8AC3E}">
        <p14:creationId xmlns:p14="http://schemas.microsoft.com/office/powerpoint/2010/main" val="2137575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PRUEBAS DE NORMALIDAD</a:t>
            </a:r>
            <a:endParaRPr lang="es-CO" sz="4000"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p:txBody>
          <a:bodyPr>
            <a:normAutofit lnSpcReduction="10000"/>
          </a:bodyPr>
          <a:lstStyle/>
          <a:p>
            <a:pPr algn="just"/>
            <a:r>
              <a:rPr lang="es-CO" sz="2000" dirty="0" smtClean="0">
                <a:latin typeface="Calibri" panose="020F0502020204030204" pitchFamily="34" charset="0"/>
                <a:cs typeface="Calibri" panose="020F0502020204030204" pitchFamily="34" charset="0"/>
              </a:rPr>
              <a:t>Existen diferentes pruebas de normalidad, entre las más conocidas están la prueba de </a:t>
            </a:r>
            <a:r>
              <a:rPr lang="es-CO" sz="2000" dirty="0" err="1" smtClean="0">
                <a:latin typeface="Calibri" panose="020F0502020204030204" pitchFamily="34" charset="0"/>
                <a:cs typeface="Calibri" panose="020F0502020204030204" pitchFamily="34" charset="0"/>
              </a:rPr>
              <a:t>Kolmogorov-Smirnov</a:t>
            </a:r>
            <a:r>
              <a:rPr lang="es-CO" sz="2000" dirty="0" smtClean="0">
                <a:latin typeface="Calibri" panose="020F0502020204030204" pitchFamily="34" charset="0"/>
                <a:cs typeface="Calibri" panose="020F0502020204030204" pitchFamily="34" charset="0"/>
              </a:rPr>
              <a:t>, y la prueba de Shapiro- </a:t>
            </a:r>
            <a:r>
              <a:rPr lang="es-CO" sz="2000" dirty="0" err="1" smtClean="0">
                <a:latin typeface="Calibri" panose="020F0502020204030204" pitchFamily="34" charset="0"/>
                <a:cs typeface="Calibri" panose="020F0502020204030204" pitchFamily="34" charset="0"/>
              </a:rPr>
              <a:t>Wilks</a:t>
            </a:r>
            <a:r>
              <a:rPr lang="es-CO" sz="2000" dirty="0" smtClean="0">
                <a:latin typeface="Calibri" panose="020F0502020204030204" pitchFamily="34" charset="0"/>
                <a:cs typeface="Calibri" panose="020F0502020204030204" pitchFamily="34" charset="0"/>
              </a:rPr>
              <a:t>.</a:t>
            </a:r>
          </a:p>
          <a:p>
            <a:pPr algn="just"/>
            <a:r>
              <a:rPr lang="es-CO" sz="2000" dirty="0" smtClean="0">
                <a:latin typeface="Calibri" panose="020F0502020204030204" pitchFamily="34" charset="0"/>
                <a:cs typeface="Calibri" panose="020F0502020204030204" pitchFamily="34" charset="0"/>
              </a:rPr>
              <a:t>En estas se prueban dos hipótesis: Los datos provienen de una distribución normal, o por el contrario los datos no provienen de una distribución normal </a:t>
            </a:r>
          </a:p>
          <a:p>
            <a:pPr algn="just"/>
            <a:r>
              <a:rPr lang="es-CO" sz="2000" dirty="0" smtClean="0">
                <a:latin typeface="Calibri" panose="020F0502020204030204" pitchFamily="34" charset="0"/>
                <a:cs typeface="Calibri" panose="020F0502020204030204" pitchFamily="34" charset="0"/>
              </a:rPr>
              <a:t>En el Statgraphisc se sigue la siguiente regla: Si el valor P es menor que el valor de significancia, los datos no provienen de una distribución normal. Si el caso es contrario se aprueba la hipótesis de que los datos provienen de una distribución Normal</a:t>
            </a:r>
          </a:p>
          <a:p>
            <a:pPr algn="just"/>
            <a:r>
              <a:rPr lang="es-CO" sz="2000" dirty="0" smtClean="0">
                <a:latin typeface="Calibri" panose="020F0502020204030204" pitchFamily="34" charset="0"/>
                <a:cs typeface="Calibri" panose="020F0502020204030204" pitchFamily="34" charset="0"/>
              </a:rPr>
              <a:t>El verificar la normalidad es necesario puesto que de ello depende la veracidad de los resultados en la Estadística Inferencial.</a:t>
            </a:r>
            <a:endParaRPr lang="es-CO"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76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4000" dirty="0" smtClean="0">
                <a:latin typeface="Calibri" panose="020F0502020204030204" pitchFamily="34" charset="0"/>
                <a:cs typeface="Calibri" panose="020F0502020204030204" pitchFamily="34" charset="0"/>
              </a:rPr>
              <a:t>REPRESENTACIÓN GRÁFICA </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1274619" y="2258291"/>
            <a:ext cx="8742218" cy="4308763"/>
          </a:xfrm>
          <a:prstGeom prst="rect">
            <a:avLst/>
          </a:prstGeom>
        </p:spPr>
      </p:pic>
    </p:spTree>
    <p:extLst>
      <p:ext uri="{BB962C8B-B14F-4D97-AF65-F5344CB8AC3E}">
        <p14:creationId xmlns:p14="http://schemas.microsoft.com/office/powerpoint/2010/main" val="4149630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4000" dirty="0" smtClean="0">
                <a:latin typeface="Calibri" panose="020F0502020204030204" pitchFamily="34" charset="0"/>
                <a:cs typeface="Calibri" panose="020F0502020204030204" pitchFamily="34" charset="0"/>
              </a:rPr>
              <a:t>REPRESENTACIÓN GRÁFICA BIVARIADO</a:t>
            </a:r>
            <a:endParaRPr lang="es-CO" sz="4000" dirty="0">
              <a:latin typeface="Calibri" panose="020F0502020204030204" pitchFamily="34" charset="0"/>
              <a:cs typeface="Calibri" panose="020F0502020204030204" pitchFamily="34" charset="0"/>
            </a:endParaRPr>
          </a:p>
        </p:txBody>
      </p:sp>
      <p:pic>
        <p:nvPicPr>
          <p:cNvPr id="4" name="Marcador de contenido 3"/>
          <p:cNvPicPr>
            <a:picLocks noGrp="1" noChangeAspect="1"/>
          </p:cNvPicPr>
          <p:nvPr>
            <p:ph idx="1"/>
          </p:nvPr>
        </p:nvPicPr>
        <p:blipFill>
          <a:blip r:embed="rId2"/>
          <a:stretch>
            <a:fillRect/>
          </a:stretch>
        </p:blipFill>
        <p:spPr>
          <a:xfrm>
            <a:off x="1154953" y="1790699"/>
            <a:ext cx="8761413" cy="4762297"/>
          </a:xfrm>
          <a:prstGeom prst="rect">
            <a:avLst/>
          </a:prstGeom>
        </p:spPr>
      </p:pic>
    </p:spTree>
    <p:extLst>
      <p:ext uri="{BB962C8B-B14F-4D97-AF65-F5344CB8AC3E}">
        <p14:creationId xmlns:p14="http://schemas.microsoft.com/office/powerpoint/2010/main" val="2038081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latin typeface="Calibri" panose="020F0502020204030204" pitchFamily="34" charset="0"/>
                <a:cs typeface="Calibri" panose="020F0502020204030204" pitchFamily="34" charset="0"/>
              </a:rPr>
              <a:t>¿QUÉ ES UNA VARIABLE?</a:t>
            </a:r>
            <a:endParaRPr lang="es-CO" dirty="0"/>
          </a:p>
        </p:txBody>
      </p:sp>
      <p:sp>
        <p:nvSpPr>
          <p:cNvPr id="3" name="Marcador de contenido 2"/>
          <p:cNvSpPr>
            <a:spLocks noGrp="1"/>
          </p:cNvSpPr>
          <p:nvPr>
            <p:ph idx="1"/>
          </p:nvPr>
        </p:nvSpPr>
        <p:spPr>
          <a:xfrm>
            <a:off x="1154954" y="2603500"/>
            <a:ext cx="10384515" cy="3416300"/>
          </a:xfrm>
        </p:spPr>
        <p:txBody>
          <a:bodyPr>
            <a:noAutofit/>
          </a:bodyPr>
          <a:lstStyle/>
          <a:p>
            <a:pPr algn="just">
              <a:defRPr/>
            </a:pPr>
            <a:r>
              <a:rPr lang="es-ES_tradnl" sz="2400" dirty="0">
                <a:latin typeface="Calibri" panose="020F0502020204030204" pitchFamily="34" charset="0"/>
                <a:cs typeface="Calibri" panose="020F0502020204030204" pitchFamily="34" charset="0"/>
              </a:rPr>
              <a:t>Características de </a:t>
            </a:r>
            <a:r>
              <a:rPr lang="es-ES_tradnl" sz="2400" dirty="0" smtClean="0">
                <a:latin typeface="Calibri" panose="020F0502020204030204" pitchFamily="34" charset="0"/>
                <a:cs typeface="Calibri" panose="020F0502020204030204" pitchFamily="34" charset="0"/>
              </a:rPr>
              <a:t>los elementos, </a:t>
            </a:r>
            <a:r>
              <a:rPr lang="es-ES_tradnl" sz="2400" dirty="0">
                <a:latin typeface="Calibri" panose="020F0502020204030204" pitchFamily="34" charset="0"/>
                <a:cs typeface="Calibri" panose="020F0502020204030204" pitchFamily="34" charset="0"/>
              </a:rPr>
              <a:t>que cambian de una situación a otra, por lo tanto, pueden tomar diferentes valores.</a:t>
            </a:r>
          </a:p>
          <a:p>
            <a:pPr algn="just">
              <a:defRPr/>
            </a:pPr>
            <a:r>
              <a:rPr lang="es-ES_tradnl" sz="2400" dirty="0" smtClean="0">
                <a:latin typeface="Calibri" panose="020F0502020204030204" pitchFamily="34" charset="0"/>
                <a:cs typeface="Calibri" panose="020F0502020204030204" pitchFamily="34" charset="0"/>
              </a:rPr>
              <a:t>Ejemplos</a:t>
            </a:r>
            <a:r>
              <a:rPr lang="es-ES_tradnl" sz="2400" dirty="0">
                <a:latin typeface="Calibri" panose="020F0502020204030204" pitchFamily="34" charset="0"/>
                <a:cs typeface="Calibri" panose="020F0502020204030204" pitchFamily="34" charset="0"/>
              </a:rPr>
              <a:t>:</a:t>
            </a:r>
          </a:p>
          <a:p>
            <a:pPr algn="just">
              <a:buFont typeface="Arial" pitchFamily="34" charset="0"/>
              <a:buChar char="•"/>
              <a:defRPr/>
            </a:pPr>
            <a:r>
              <a:rPr lang="es-ES_tradnl" sz="2400" dirty="0" smtClean="0">
                <a:latin typeface="Calibri" panose="020F0502020204030204" pitchFamily="34" charset="0"/>
                <a:cs typeface="Calibri" panose="020F0502020204030204" pitchFamily="34" charset="0"/>
              </a:rPr>
              <a:t>Edad</a:t>
            </a:r>
            <a:endParaRPr lang="es-ES_tradnl" sz="2400" dirty="0">
              <a:latin typeface="Calibri" panose="020F0502020204030204" pitchFamily="34" charset="0"/>
              <a:cs typeface="Calibri" panose="020F0502020204030204" pitchFamily="34" charset="0"/>
            </a:endParaRPr>
          </a:p>
          <a:p>
            <a:pPr algn="just">
              <a:buFont typeface="Arial" pitchFamily="34" charset="0"/>
              <a:buChar char="•"/>
              <a:defRPr/>
            </a:pPr>
            <a:r>
              <a:rPr lang="es-ES_tradnl" sz="2400" dirty="0">
                <a:latin typeface="Calibri" panose="020F0502020204030204" pitchFamily="34" charset="0"/>
                <a:cs typeface="Calibri" panose="020F0502020204030204" pitchFamily="34" charset="0"/>
              </a:rPr>
              <a:t>Sexo</a:t>
            </a:r>
          </a:p>
          <a:p>
            <a:pPr algn="just">
              <a:buFont typeface="Arial" pitchFamily="34" charset="0"/>
              <a:buChar char="•"/>
              <a:defRPr/>
            </a:pPr>
            <a:r>
              <a:rPr lang="es-ES_tradnl" sz="2400" dirty="0">
                <a:latin typeface="Calibri" panose="020F0502020204030204" pitchFamily="34" charset="0"/>
                <a:cs typeface="Calibri" panose="020F0502020204030204" pitchFamily="34" charset="0"/>
              </a:rPr>
              <a:t>Nivel educativo</a:t>
            </a:r>
          </a:p>
          <a:p>
            <a:pPr algn="just">
              <a:buFont typeface="Arial" pitchFamily="34" charset="0"/>
              <a:buChar char="•"/>
              <a:defRPr/>
            </a:pPr>
            <a:r>
              <a:rPr lang="es-ES_tradnl" sz="2400" dirty="0">
                <a:latin typeface="Calibri" panose="020F0502020204030204" pitchFamily="34" charset="0"/>
                <a:cs typeface="Calibri" panose="020F0502020204030204" pitchFamily="34" charset="0"/>
              </a:rPr>
              <a:t>Estrato socioeconómico</a:t>
            </a:r>
          </a:p>
          <a:p>
            <a:pPr algn="just">
              <a:buFont typeface="Arial" pitchFamily="34" charset="0"/>
              <a:buChar char="•"/>
              <a:defRPr/>
            </a:pPr>
            <a:r>
              <a:rPr lang="es-ES_tradnl" sz="2400" dirty="0">
                <a:latin typeface="Calibri" panose="020F0502020204030204" pitchFamily="34" charset="0"/>
                <a:cs typeface="Calibri" panose="020F0502020204030204" pitchFamily="34" charset="0"/>
              </a:rPr>
              <a:t>Temperatura</a:t>
            </a:r>
          </a:p>
          <a:p>
            <a:pPr algn="just">
              <a:defRPr/>
            </a:pPr>
            <a:endParaRPr lang="es-ES_tradnl" sz="2400" dirty="0">
              <a:solidFill>
                <a:schemeClr val="accent2"/>
              </a:solidFill>
              <a:latin typeface="Candara" pitchFamily="34" charset="0"/>
            </a:endParaRPr>
          </a:p>
          <a:p>
            <a:endParaRPr lang="es-CO" sz="2400" dirty="0"/>
          </a:p>
        </p:txBody>
      </p:sp>
    </p:spTree>
    <p:extLst>
      <p:ext uri="{BB962C8B-B14F-4D97-AF65-F5344CB8AC3E}">
        <p14:creationId xmlns:p14="http://schemas.microsoft.com/office/powerpoint/2010/main" val="324931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mtClean="0"/>
              <a:t>CLASIFICACIÓN DE LAS VARIABLES SEGÚN SU NATURALEZA </a:t>
            </a:r>
            <a:endParaRPr lang="es-CO" dirty="0"/>
          </a:p>
        </p:txBody>
      </p:sp>
      <p:sp>
        <p:nvSpPr>
          <p:cNvPr id="3" name="Marcador de texto 2"/>
          <p:cNvSpPr>
            <a:spLocks noGrp="1"/>
          </p:cNvSpPr>
          <p:nvPr>
            <p:ph type="body" idx="1"/>
          </p:nvPr>
        </p:nvSpPr>
        <p:spPr/>
        <p:txBody>
          <a:bodyPr/>
          <a:lstStyle/>
          <a:p>
            <a:pPr lvl="0"/>
            <a:r>
              <a:rPr lang="es-ES" smtClean="0"/>
              <a:t>CUALITATIVAS</a:t>
            </a:r>
            <a:endParaRPr lang="es-CO" dirty="0"/>
          </a:p>
        </p:txBody>
      </p:sp>
      <p:sp>
        <p:nvSpPr>
          <p:cNvPr id="4" name="Marcador de contenido 3"/>
          <p:cNvSpPr>
            <a:spLocks noGrp="1"/>
          </p:cNvSpPr>
          <p:nvPr>
            <p:ph sz="half" idx="2"/>
          </p:nvPr>
        </p:nvSpPr>
        <p:spPr/>
        <p:txBody>
          <a:bodyPr/>
          <a:lstStyle/>
          <a:p>
            <a:pPr lvl="0"/>
            <a:r>
              <a:rPr lang="es-ES" smtClean="0"/>
              <a:t>Son aquellas características o atributos que se pueden clasificar.</a:t>
            </a:r>
            <a:endParaRPr lang="es-CO" smtClean="0"/>
          </a:p>
          <a:p>
            <a:pPr lvl="0"/>
            <a:r>
              <a:rPr lang="es-ES" smtClean="0"/>
              <a:t>Ejemplos:</a:t>
            </a:r>
          </a:p>
          <a:p>
            <a:pPr lvl="0"/>
            <a:r>
              <a:rPr lang="es-ES" smtClean="0"/>
              <a:t>Sexo: Hombre, Mujer</a:t>
            </a:r>
          </a:p>
          <a:p>
            <a:pPr lvl="0"/>
            <a:r>
              <a:rPr lang="es-ES" smtClean="0"/>
              <a:t>Zona de residencia: Urbana, Rural</a:t>
            </a:r>
          </a:p>
          <a:p>
            <a:pPr lvl="0"/>
            <a:r>
              <a:rPr lang="es-ES" smtClean="0"/>
              <a:t>Enfermo: Si, No</a:t>
            </a:r>
            <a:endParaRPr lang="es-CO" smtClean="0"/>
          </a:p>
          <a:p>
            <a:endParaRPr lang="es-CO" dirty="0"/>
          </a:p>
        </p:txBody>
      </p:sp>
      <p:sp>
        <p:nvSpPr>
          <p:cNvPr id="5" name="Marcador de texto 4"/>
          <p:cNvSpPr>
            <a:spLocks noGrp="1"/>
          </p:cNvSpPr>
          <p:nvPr>
            <p:ph type="body" sz="quarter" idx="3"/>
          </p:nvPr>
        </p:nvSpPr>
        <p:spPr/>
        <p:txBody>
          <a:bodyPr/>
          <a:lstStyle/>
          <a:p>
            <a:pPr lvl="0"/>
            <a:r>
              <a:rPr lang="es-ES" smtClean="0"/>
              <a:t>CUANTITATIVAS</a:t>
            </a:r>
            <a:endParaRPr lang="es-CO" dirty="0"/>
          </a:p>
        </p:txBody>
      </p:sp>
      <p:sp>
        <p:nvSpPr>
          <p:cNvPr id="6" name="Marcador de contenido 5"/>
          <p:cNvSpPr>
            <a:spLocks noGrp="1"/>
          </p:cNvSpPr>
          <p:nvPr>
            <p:ph sz="quarter" idx="4"/>
          </p:nvPr>
        </p:nvSpPr>
        <p:spPr/>
        <p:txBody>
          <a:bodyPr/>
          <a:lstStyle/>
          <a:p>
            <a:pPr lvl="0"/>
            <a:r>
              <a:rPr lang="es-ES" smtClean="0"/>
              <a:t>Son aquellas características o atributos que se pueden medir o cuantificar</a:t>
            </a:r>
            <a:endParaRPr lang="es-CO" smtClean="0"/>
          </a:p>
          <a:p>
            <a:pPr lvl="0"/>
            <a:r>
              <a:rPr lang="es-ES" smtClean="0"/>
              <a:t>Ejemplos: </a:t>
            </a:r>
          </a:p>
          <a:p>
            <a:pPr lvl="0"/>
            <a:r>
              <a:rPr lang="es-ES" smtClean="0"/>
              <a:t>Peso en kg: 12, 15, 37, 68</a:t>
            </a:r>
          </a:p>
          <a:p>
            <a:pPr lvl="0"/>
            <a:r>
              <a:rPr lang="es-ES" smtClean="0"/>
              <a:t>Talla en cm: 130, 155, 178</a:t>
            </a:r>
          </a:p>
          <a:p>
            <a:pPr lvl="0"/>
            <a:r>
              <a:rPr lang="es-ES" smtClean="0"/>
              <a:t>Edad en años: 1, 10, 45, 90</a:t>
            </a:r>
            <a:endParaRPr lang="es-CO" smtClean="0"/>
          </a:p>
          <a:p>
            <a:endParaRPr lang="es-CO" dirty="0"/>
          </a:p>
        </p:txBody>
      </p:sp>
    </p:spTree>
    <p:extLst>
      <p:ext uri="{BB962C8B-B14F-4D97-AF65-F5344CB8AC3E}">
        <p14:creationId xmlns:p14="http://schemas.microsoft.com/office/powerpoint/2010/main" val="178157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CLASIFICACIÓN DE VARIABLES SEGÚN SU MEDICIÓN</a:t>
            </a:r>
          </a:p>
        </p:txBody>
      </p:sp>
      <p:sp>
        <p:nvSpPr>
          <p:cNvPr id="3" name="Marcador de texto 2"/>
          <p:cNvSpPr>
            <a:spLocks noGrp="1"/>
          </p:cNvSpPr>
          <p:nvPr>
            <p:ph type="body" idx="1"/>
          </p:nvPr>
        </p:nvSpPr>
        <p:spPr/>
        <p:txBody>
          <a:bodyPr/>
          <a:lstStyle/>
          <a:p>
            <a:endParaRPr lang="es-CO" dirty="0"/>
          </a:p>
        </p:txBody>
      </p:sp>
      <p:sp>
        <p:nvSpPr>
          <p:cNvPr id="4" name="Marcador de texto 3"/>
          <p:cNvSpPr>
            <a:spLocks noGrp="1"/>
          </p:cNvSpPr>
          <p:nvPr>
            <p:ph type="body" sz="half" idx="15"/>
          </p:nvPr>
        </p:nvSpPr>
        <p:spPr/>
        <p:txBody>
          <a:bodyPr/>
          <a:lstStyle/>
          <a:p>
            <a:endParaRPr lang="es-CO" dirty="0"/>
          </a:p>
        </p:txBody>
      </p:sp>
      <p:sp>
        <p:nvSpPr>
          <p:cNvPr id="5" name="Marcador de texto 4"/>
          <p:cNvSpPr>
            <a:spLocks noGrp="1"/>
          </p:cNvSpPr>
          <p:nvPr>
            <p:ph type="body" sz="quarter" idx="3"/>
          </p:nvPr>
        </p:nvSpPr>
        <p:spPr/>
        <p:txBody>
          <a:bodyPr/>
          <a:lstStyle/>
          <a:p>
            <a:endParaRPr lang="es-CO" dirty="0"/>
          </a:p>
        </p:txBody>
      </p:sp>
      <p:sp>
        <p:nvSpPr>
          <p:cNvPr id="6" name="Marcador de texto 5"/>
          <p:cNvSpPr>
            <a:spLocks noGrp="1"/>
          </p:cNvSpPr>
          <p:nvPr>
            <p:ph type="body" sz="half" idx="16"/>
          </p:nvPr>
        </p:nvSpPr>
        <p:spPr/>
        <p:txBody>
          <a:bodyPr/>
          <a:lstStyle/>
          <a:p>
            <a:endParaRPr lang="es-CO" dirty="0"/>
          </a:p>
        </p:txBody>
      </p:sp>
      <p:sp>
        <p:nvSpPr>
          <p:cNvPr id="7" name="Marcador de texto 6"/>
          <p:cNvSpPr>
            <a:spLocks noGrp="1"/>
          </p:cNvSpPr>
          <p:nvPr>
            <p:ph type="body" sz="quarter" idx="13"/>
          </p:nvPr>
        </p:nvSpPr>
        <p:spPr/>
        <p:txBody>
          <a:bodyPr/>
          <a:lstStyle/>
          <a:p>
            <a:endParaRPr lang="es-CO" dirty="0"/>
          </a:p>
        </p:txBody>
      </p:sp>
      <p:sp>
        <p:nvSpPr>
          <p:cNvPr id="8" name="Marcador de texto 7"/>
          <p:cNvSpPr>
            <a:spLocks noGrp="1"/>
          </p:cNvSpPr>
          <p:nvPr>
            <p:ph type="body" sz="half" idx="17"/>
          </p:nvPr>
        </p:nvSpPr>
        <p:spPr/>
        <p:txBody>
          <a:bodyPr/>
          <a:lstStyle/>
          <a:p>
            <a:endParaRPr lang="es-CO" dirty="0"/>
          </a:p>
        </p:txBody>
      </p:sp>
      <p:pic>
        <p:nvPicPr>
          <p:cNvPr id="9" name="Imagen 8"/>
          <p:cNvPicPr>
            <a:picLocks noChangeAspect="1"/>
          </p:cNvPicPr>
          <p:nvPr/>
        </p:nvPicPr>
        <p:blipFill>
          <a:blip r:embed="rId2"/>
          <a:stretch>
            <a:fillRect/>
          </a:stretch>
        </p:blipFill>
        <p:spPr>
          <a:xfrm>
            <a:off x="1841679" y="2275707"/>
            <a:ext cx="8074687" cy="505792"/>
          </a:xfrm>
          <a:prstGeom prst="rect">
            <a:avLst/>
          </a:prstGeom>
        </p:spPr>
      </p:pic>
      <p:pic>
        <p:nvPicPr>
          <p:cNvPr id="10" name="Imagen 9"/>
          <p:cNvPicPr>
            <a:picLocks noChangeAspect="1"/>
          </p:cNvPicPr>
          <p:nvPr/>
        </p:nvPicPr>
        <p:blipFill>
          <a:blip r:embed="rId3"/>
          <a:stretch>
            <a:fillRect/>
          </a:stretch>
        </p:blipFill>
        <p:spPr>
          <a:xfrm>
            <a:off x="1841679" y="2851314"/>
            <a:ext cx="8216721" cy="3503535"/>
          </a:xfrm>
          <a:prstGeom prst="rect">
            <a:avLst/>
          </a:prstGeom>
        </p:spPr>
      </p:pic>
    </p:spTree>
    <p:extLst>
      <p:ext uri="{BB962C8B-B14F-4D97-AF65-F5344CB8AC3E}">
        <p14:creationId xmlns:p14="http://schemas.microsoft.com/office/powerpoint/2010/main" val="2148256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TABLA DE VARIABLES </a:t>
            </a:r>
            <a:endParaRPr lang="es-CO"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5763" y="2228045"/>
            <a:ext cx="10060590" cy="39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473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2530</TotalTime>
  <Words>1670</Words>
  <Application>Microsoft Office PowerPoint</Application>
  <PresentationFormat>Panorámica</PresentationFormat>
  <Paragraphs>182</Paragraphs>
  <Slides>56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Arial</vt:lpstr>
      <vt:lpstr>Calibri</vt:lpstr>
      <vt:lpstr>Candara</vt:lpstr>
      <vt:lpstr>Century Gothic</vt:lpstr>
      <vt:lpstr>Symbol</vt:lpstr>
      <vt:lpstr>Times New Roman</vt:lpstr>
      <vt:lpstr>Wingdings</vt:lpstr>
      <vt:lpstr>Wingdings 3</vt:lpstr>
      <vt:lpstr>Sala de reuniones Ion</vt:lpstr>
      <vt:lpstr>ESTADÍSTICA DESCRIPTIVA </vt:lpstr>
      <vt:lpstr>CONCEPTOS BASICOS          </vt:lpstr>
      <vt:lpstr>COMPONENTES DE LA ESTADÍSTICA </vt:lpstr>
      <vt:lpstr>CLASIFICACIÓN DE LAS VARIABLES SEGÚN SU NATURALEZA </vt:lpstr>
      <vt:lpstr>Presentación de PowerPoint</vt:lpstr>
      <vt:lpstr>¿QUÉ ES UNA VARIABLE?</vt:lpstr>
      <vt:lpstr>CLASIFICACIÓN DE LAS VARIABLES SEGÚN SU NATURALEZA </vt:lpstr>
      <vt:lpstr>CLASIFICACIÓN DE VARIABLES SEGÚN SU MEDICIÓN</vt:lpstr>
      <vt:lpstr>TABLA DE VARIABLES </vt:lpstr>
      <vt:lpstr>ANÁLISIS UNIVARIADO</vt:lpstr>
      <vt:lpstr>ANÁLISIS UNIVARIADO VARIABLE CUALITATIVA</vt:lpstr>
      <vt:lpstr>MEDIDAS DE FRECUENCIA</vt:lpstr>
      <vt:lpstr>MEDIDAS DE FRECUENCIA RAZÓN</vt:lpstr>
      <vt:lpstr>Presentación de PowerPoint</vt:lpstr>
      <vt:lpstr>MEDIDAS DE FRECUENCIA PROPORCIÓN</vt:lpstr>
      <vt:lpstr>Presentación de PowerPoint</vt:lpstr>
      <vt:lpstr>MEDIDAS DE FRECUENCIA. TASA</vt:lpstr>
      <vt:lpstr>Presentación de PowerPoint</vt:lpstr>
      <vt:lpstr>ESTADÍSTICOS DESCRIPTIVOS VARIABLES CUANTITATIVAS </vt:lpstr>
      <vt:lpstr>ANÁLISIS UNIVARIADO VARIABLES CUANTITATIVAS</vt:lpstr>
      <vt:lpstr>MEDIDAS DE TENDENCIA CENTRAL</vt:lpstr>
      <vt:lpstr>Presentación de PowerPoint</vt:lpstr>
      <vt:lpstr>MEDIDAS DE TENDENCIA CENTRAL : MEDIA</vt:lpstr>
      <vt:lpstr>Datos agrupados y datos sin agrupar</vt:lpstr>
      <vt:lpstr>Presentación de PowerPoint</vt:lpstr>
      <vt:lpstr>Presentación de PowerPoint</vt:lpstr>
      <vt:lpstr>Medidas de localización</vt:lpstr>
      <vt:lpstr>Presentación de PowerPoint</vt:lpstr>
      <vt:lpstr>MEDIDAS DE POSICIÓN MEDIANA</vt:lpstr>
      <vt:lpstr>Presentación de PowerPoint</vt:lpstr>
      <vt:lpstr>Presentación de PowerPoint</vt:lpstr>
      <vt:lpstr>MEDIDAS DE POSICIÓN :MODA</vt:lpstr>
      <vt:lpstr>Presentación de PowerPoint</vt:lpstr>
      <vt:lpstr>Presentación de PowerPoint</vt:lpstr>
      <vt:lpstr>MEDIDAS DE POSICIÓN: PERCENTILES</vt:lpstr>
      <vt:lpstr>Presentación de PowerPoint</vt:lpstr>
      <vt:lpstr>Presentación de PowerPoint</vt:lpstr>
      <vt:lpstr>MEDIDAS DE POSICIÓN : DECILES</vt:lpstr>
      <vt:lpstr>Presentación de PowerPoint</vt:lpstr>
      <vt:lpstr>Presentación de PowerPoint</vt:lpstr>
      <vt:lpstr>MEDIDAS DE POSICIÓN: CUARTILES</vt:lpstr>
      <vt:lpstr>Presentación de PowerPoint</vt:lpstr>
      <vt:lpstr>Presentación de PowerPoint</vt:lpstr>
      <vt:lpstr>MEDIDAS DE DISPERSIÓN</vt:lpstr>
      <vt:lpstr>Presentación de PowerPoint</vt:lpstr>
      <vt:lpstr>MEDIDAS DE DISPERSIÓN: RANGO</vt:lpstr>
      <vt:lpstr>MEDIDAS DE DISPERSIÓN: RANGO INTERCUARTIL</vt:lpstr>
      <vt:lpstr>MEDIDAS DE DISPERCIÓN: DESVIACIÓN ESTÁNDAR</vt:lpstr>
      <vt:lpstr>Presentación de PowerPoint</vt:lpstr>
      <vt:lpstr>Presentación de PowerPoint</vt:lpstr>
      <vt:lpstr>MEDIDAS DE DISPERCIÓN: COEFICIENTE DE VARIACIÓN</vt:lpstr>
      <vt:lpstr>MEDIDAS DE FORMA : ASÍMETRIA</vt:lpstr>
      <vt:lpstr>MEDIDAS DE FORMA : CURTOSIS</vt:lpstr>
      <vt:lpstr>PRUEBAS DE NORMALIDAD</vt:lpstr>
      <vt:lpstr>REPRESENTACIÓN GRÁFICA </vt:lpstr>
      <vt:lpstr>REPRESENTACIÓN GRÁFICA BIVARIADO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DESCRIPTIVA</dc:title>
  <dc:creator>Usuario</dc:creator>
  <cp:lastModifiedBy>Usuario</cp:lastModifiedBy>
  <cp:revision>36</cp:revision>
  <dcterms:created xsi:type="dcterms:W3CDTF">2018-06-26T20:17:34Z</dcterms:created>
  <dcterms:modified xsi:type="dcterms:W3CDTF">2020-03-16T16:56:26Z</dcterms:modified>
</cp:coreProperties>
</file>