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34" r:id="rId1"/>
  </p:sldMasterIdLst>
  <p:notesMasterIdLst>
    <p:notesMasterId r:id="rId94"/>
  </p:notesMasterIdLst>
  <p:handoutMasterIdLst>
    <p:handoutMasterId r:id="rId95"/>
  </p:handoutMasterIdLst>
  <p:sldIdLst>
    <p:sldId id="256" r:id="rId2"/>
    <p:sldId id="285" r:id="rId3"/>
    <p:sldId id="326" r:id="rId4"/>
    <p:sldId id="327" r:id="rId5"/>
    <p:sldId id="328" r:id="rId6"/>
    <p:sldId id="329" r:id="rId7"/>
    <p:sldId id="257" r:id="rId8"/>
    <p:sldId id="332" r:id="rId9"/>
    <p:sldId id="333" r:id="rId10"/>
    <p:sldId id="334" r:id="rId11"/>
    <p:sldId id="330" r:id="rId12"/>
    <p:sldId id="331" r:id="rId13"/>
    <p:sldId id="258" r:id="rId14"/>
    <p:sldId id="264" r:id="rId15"/>
    <p:sldId id="267" r:id="rId16"/>
    <p:sldId id="325" r:id="rId17"/>
    <p:sldId id="335" r:id="rId18"/>
    <p:sldId id="259" r:id="rId19"/>
    <p:sldId id="261" r:id="rId20"/>
    <p:sldId id="343" r:id="rId21"/>
    <p:sldId id="344" r:id="rId22"/>
    <p:sldId id="345" r:id="rId23"/>
    <p:sldId id="319" r:id="rId24"/>
    <p:sldId id="262" r:id="rId25"/>
    <p:sldId id="263" r:id="rId26"/>
    <p:sldId id="336" r:id="rId27"/>
    <p:sldId id="338" r:id="rId28"/>
    <p:sldId id="339" r:id="rId29"/>
    <p:sldId id="340" r:id="rId30"/>
    <p:sldId id="341" r:id="rId31"/>
    <p:sldId id="342" r:id="rId32"/>
    <p:sldId id="337" r:id="rId33"/>
    <p:sldId id="301" r:id="rId34"/>
    <p:sldId id="287" r:id="rId35"/>
    <p:sldId id="347" r:id="rId36"/>
    <p:sldId id="349" r:id="rId37"/>
    <p:sldId id="350" r:id="rId38"/>
    <p:sldId id="351" r:id="rId39"/>
    <p:sldId id="352" r:id="rId40"/>
    <p:sldId id="355" r:id="rId41"/>
    <p:sldId id="356" r:id="rId42"/>
    <p:sldId id="353" r:id="rId43"/>
    <p:sldId id="354" r:id="rId44"/>
    <p:sldId id="346" r:id="rId45"/>
    <p:sldId id="357" r:id="rId46"/>
    <p:sldId id="366" r:id="rId47"/>
    <p:sldId id="358" r:id="rId48"/>
    <p:sldId id="359" r:id="rId49"/>
    <p:sldId id="367" r:id="rId50"/>
    <p:sldId id="368" r:id="rId51"/>
    <p:sldId id="269" r:id="rId52"/>
    <p:sldId id="361" r:id="rId53"/>
    <p:sldId id="362" r:id="rId54"/>
    <p:sldId id="363" r:id="rId55"/>
    <p:sldId id="365" r:id="rId56"/>
    <p:sldId id="369" r:id="rId57"/>
    <p:sldId id="370" r:id="rId58"/>
    <p:sldId id="371" r:id="rId59"/>
    <p:sldId id="372" r:id="rId60"/>
    <p:sldId id="373" r:id="rId61"/>
    <p:sldId id="374" r:id="rId62"/>
    <p:sldId id="375" r:id="rId63"/>
    <p:sldId id="376" r:id="rId64"/>
    <p:sldId id="377" r:id="rId65"/>
    <p:sldId id="378" r:id="rId66"/>
    <p:sldId id="379" r:id="rId67"/>
    <p:sldId id="380" r:id="rId68"/>
    <p:sldId id="381" r:id="rId69"/>
    <p:sldId id="382" r:id="rId70"/>
    <p:sldId id="383" r:id="rId71"/>
    <p:sldId id="384" r:id="rId72"/>
    <p:sldId id="385" r:id="rId73"/>
    <p:sldId id="386" r:id="rId74"/>
    <p:sldId id="387" r:id="rId75"/>
    <p:sldId id="388" r:id="rId76"/>
    <p:sldId id="389" r:id="rId77"/>
    <p:sldId id="390" r:id="rId78"/>
    <p:sldId id="391" r:id="rId79"/>
    <p:sldId id="392" r:id="rId80"/>
    <p:sldId id="393" r:id="rId81"/>
    <p:sldId id="394" r:id="rId82"/>
    <p:sldId id="395" r:id="rId83"/>
    <p:sldId id="396" r:id="rId84"/>
    <p:sldId id="397" r:id="rId85"/>
    <p:sldId id="398" r:id="rId86"/>
    <p:sldId id="399" r:id="rId87"/>
    <p:sldId id="400" r:id="rId88"/>
    <p:sldId id="401" r:id="rId89"/>
    <p:sldId id="402" r:id="rId90"/>
    <p:sldId id="403" r:id="rId91"/>
    <p:sldId id="404" r:id="rId92"/>
    <p:sldId id="405" r:id="rId9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6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9F9"/>
    <a:srgbClr val="F3F3F3"/>
    <a:srgbClr val="FF311B"/>
    <a:srgbClr val="560800"/>
    <a:srgbClr val="99CC00"/>
    <a:srgbClr val="CCECFF"/>
    <a:srgbClr val="FFFFF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78" autoAdjust="0"/>
    <p:restoredTop sz="94692" autoAdjust="0"/>
  </p:normalViewPr>
  <p:slideViewPr>
    <p:cSldViewPr>
      <p:cViewPr varScale="1">
        <p:scale>
          <a:sx n="69" d="100"/>
          <a:sy n="69" d="100"/>
        </p:scale>
        <p:origin x="1086" y="78"/>
      </p:cViewPr>
      <p:guideLst>
        <p:guide orient="horz" pos="960"/>
        <p:guide pos="216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14"/>
    </p:cViewPr>
  </p:sorterViewPr>
  <p:notesViewPr>
    <p:cSldViewPr>
      <p:cViewPr varScale="1">
        <p:scale>
          <a:sx n="28" d="100"/>
          <a:sy n="28" d="100"/>
        </p:scale>
        <p:origin x="-102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8.xml"/><Relationship Id="rId2" Type="http://schemas.openxmlformats.org/officeDocument/2006/relationships/slide" Target="slides/slide37.xml"/><Relationship Id="rId1" Type="http://schemas.openxmlformats.org/officeDocument/2006/relationships/slide" Target="slides/slide36.xml"/><Relationship Id="rId5" Type="http://schemas.openxmlformats.org/officeDocument/2006/relationships/slide" Target="slides/slide47.xml"/><Relationship Id="rId4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6D2D8B7C-5E90-4975-B435-8C0287D36D2A}" type="slidenum">
              <a:rPr lang="es-ES_tradnl" altLang="es-CO"/>
              <a:pPr/>
              <a:t>‹Nº›</a:t>
            </a:fld>
            <a:endParaRPr lang="es-ES_tradnl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fld id="{EAF3B1F0-1E15-4DBA-9F30-D057F7A75965}" type="slidenum">
              <a:rPr lang="es-ES_tradnl" altLang="es-CO"/>
              <a:pPr/>
              <a:t>‹Nº›</a:t>
            </a:fld>
            <a:endParaRPr lang="es-ES_tradnl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966F824-0D23-45E6-97AC-6711C4957C2A}" type="slidenum">
              <a:rPr lang="es-ES" altLang="es-CO">
                <a:latin typeface="Times New Roman" panose="02020603050405020304" pitchFamily="18" charset="0"/>
              </a:rPr>
              <a:pPr eaLnBrk="1" hangingPunct="1"/>
              <a:t>12</a:t>
            </a:fld>
            <a:endParaRPr lang="es-ES" altLang="es-CO"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40184093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9ACC590-0E6C-49B0-BCAD-C003BDBC5D61}" type="slidenum">
              <a:rPr lang="en-US" altLang="es-CO" sz="1200"/>
              <a:pPr/>
              <a:t>78</a:t>
            </a:fld>
            <a:endParaRPr lang="en-US" altLang="es-CO" sz="120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O" altLang="es-CO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693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9EA78164-5B92-4158-90F6-2C3D1CEC4354}" type="slidenum">
              <a:rPr lang="en-US" altLang="es-CO" sz="1200"/>
              <a:pPr algn="r">
                <a:spcBef>
                  <a:spcPct val="0"/>
                </a:spcBef>
              </a:pPr>
              <a:t>79</a:t>
            </a:fld>
            <a:endParaRPr lang="en-US" altLang="es-CO" sz="120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O" altLang="es-CO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46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D513881-A9F6-4FC9-A96A-74D14F9FF8B7}" type="slidenum">
              <a:rPr lang="en-US" altLang="es-CO" sz="1200"/>
              <a:pPr/>
              <a:t>80</a:t>
            </a:fld>
            <a:endParaRPr lang="en-US" altLang="es-CO" sz="120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O" altLang="es-CO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9095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74A941F7-3604-4EF2-B141-8F38DA3735E0}" type="slidenum">
              <a:rPr lang="en-US" altLang="es-CO" sz="1200"/>
              <a:pPr algn="r">
                <a:spcBef>
                  <a:spcPct val="0"/>
                </a:spcBef>
              </a:pPr>
              <a:t>81</a:t>
            </a:fld>
            <a:endParaRPr lang="en-US" altLang="es-CO" sz="120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O" altLang="es-CO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574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3443A9-4774-4C06-994B-3FCFE6B4F650}" type="slidenum">
              <a:rPr lang="en-US" altLang="es-CO" sz="1200"/>
              <a:pPr/>
              <a:t>82</a:t>
            </a:fld>
            <a:endParaRPr lang="en-US" altLang="es-CO" sz="120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O" altLang="es-CO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0037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B81A86ED-0127-4FA3-B104-863517F33B8A}" type="slidenum">
              <a:rPr lang="en-US" altLang="es-CO" sz="1200"/>
              <a:pPr algn="r">
                <a:spcBef>
                  <a:spcPct val="0"/>
                </a:spcBef>
              </a:pPr>
              <a:t>83</a:t>
            </a:fld>
            <a:endParaRPr lang="en-US" altLang="es-CO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O" altLang="es-CO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528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1FAA9E-8D7D-4C6E-9A3C-67B306B35B72}" type="slidenum">
              <a:rPr lang="en-US" altLang="es-CO" sz="1200"/>
              <a:pPr/>
              <a:t>84</a:t>
            </a:fld>
            <a:endParaRPr lang="en-US" altLang="es-CO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74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429B1E-855E-4DA0-B73A-D076BC2D413E}" type="slidenum">
              <a:rPr lang="es-ES" altLang="es-CO"/>
              <a:pPr eaLnBrk="1" hangingPunct="1"/>
              <a:t>37</a:t>
            </a:fld>
            <a:endParaRPr lang="es-ES" altLang="es-CO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O" smtClean="0"/>
          </a:p>
        </p:txBody>
      </p:sp>
    </p:spTree>
    <p:extLst>
      <p:ext uri="{BB962C8B-B14F-4D97-AF65-F5344CB8AC3E}">
        <p14:creationId xmlns:p14="http://schemas.microsoft.com/office/powerpoint/2010/main" val="379774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1F1DD0-EA8A-4C43-A104-8559A0247F21}" type="slidenum">
              <a:rPr lang="es-ES" altLang="es-CO"/>
              <a:pPr eaLnBrk="1" hangingPunct="1"/>
              <a:t>38</a:t>
            </a:fld>
            <a:endParaRPr lang="es-ES" altLang="es-CO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2525" y="692150"/>
            <a:ext cx="4552950" cy="3414713"/>
          </a:xfrm>
          <a:noFill/>
          <a:ln cap="flat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32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altLang="es-CO" smtClean="0"/>
          </a:p>
        </p:txBody>
      </p:sp>
    </p:spTree>
    <p:extLst>
      <p:ext uri="{BB962C8B-B14F-4D97-AF65-F5344CB8AC3E}">
        <p14:creationId xmlns:p14="http://schemas.microsoft.com/office/powerpoint/2010/main" val="1544683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A62A482-C9C2-4C32-886F-265BE010648F}" type="slidenum">
              <a:rPr lang="es-ES" altLang="es-CO">
                <a:latin typeface="Times New Roman" panose="02020603050405020304" pitchFamily="18" charset="0"/>
              </a:rPr>
              <a:pPr eaLnBrk="1" hangingPunct="1"/>
              <a:t>42</a:t>
            </a:fld>
            <a:endParaRPr lang="es-ES" altLang="es-CO">
              <a:latin typeface="Times New Roman" panose="02020603050405020304" pitchFamily="18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CO" altLang="es-CO" smtClean="0"/>
          </a:p>
        </p:txBody>
      </p:sp>
    </p:spTree>
    <p:extLst>
      <p:ext uri="{BB962C8B-B14F-4D97-AF65-F5344CB8AC3E}">
        <p14:creationId xmlns:p14="http://schemas.microsoft.com/office/powerpoint/2010/main" val="2734898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1FAA9E-8D7D-4C6E-9A3C-67B306B35B72}" type="slidenum">
              <a:rPr lang="en-US" altLang="es-CO" sz="1200"/>
              <a:pPr/>
              <a:t>46</a:t>
            </a:fld>
            <a:endParaRPr lang="en-US" altLang="es-CO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99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164C64-3DA2-4C66-BA96-3BA283EF2101}" type="slidenum">
              <a:rPr lang="es-ES" altLang="es-CO"/>
              <a:pPr/>
              <a:t>47</a:t>
            </a:fld>
            <a:endParaRPr lang="es-ES" altLang="es-CO"/>
          </a:p>
        </p:txBody>
      </p:sp>
      <p:sp>
        <p:nvSpPr>
          <p:cNvPr id="377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059252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1FAA9E-8D7D-4C6E-9A3C-67B306B35B72}" type="slidenum">
              <a:rPr lang="en-US" altLang="es-CO" sz="1200"/>
              <a:pPr/>
              <a:t>49</a:t>
            </a:fld>
            <a:endParaRPr lang="en-US" altLang="es-CO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s-CO" altLang="es-CO" dirty="0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7792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2BD65A1-8C89-40EF-8F5F-CE9B7A350B12}" type="slidenum">
              <a:rPr lang="en-US" altLang="es-CO" sz="1200"/>
              <a:pPr/>
              <a:t>60</a:t>
            </a:fld>
            <a:endParaRPr lang="en-US" altLang="es-CO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CO" altLang="es-CO" smtClean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673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1D410-6DF1-40A4-9921-0C5504536597}" type="slidenum">
              <a:rPr lang="es-CO" smtClean="0"/>
              <a:pPr/>
              <a:t>70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9275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4B74D90-F9EB-4D08-A480-3B0C41698BE9}" type="slidenum">
              <a:rPr lang="es-ES_tradnl" altLang="en-US" smtClean="0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0045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8164CA1-149A-4ACF-A6A8-7B73D15E3082}" type="slidenum">
              <a:rPr lang="es-ES_tradnl" altLang="en-US" smtClean="0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42580795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E8164CA1-149A-4ACF-A6A8-7B73D15E3082}" type="slidenum">
              <a:rPr lang="es-ES_tradnl" altLang="en-US" smtClean="0"/>
              <a:pPr/>
              <a:t>‹Nº›</a:t>
            </a:fld>
            <a:endParaRPr lang="es-ES_tradnl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647615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8164CA1-149A-4ACF-A6A8-7B73D15E3082}" type="slidenum">
              <a:rPr lang="es-ES_tradnl" altLang="en-US" smtClean="0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4092250405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8164CA1-149A-4ACF-A6A8-7B73D15E3082}" type="slidenum">
              <a:rPr lang="es-ES_tradnl" altLang="en-US" smtClean="0"/>
              <a:pPr/>
              <a:t>‹Nº›</a:t>
            </a:fld>
            <a:endParaRPr lang="es-ES_tradnl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5213150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E8164CA1-149A-4ACF-A6A8-7B73D15E3082}" type="slidenum">
              <a:rPr lang="es-ES_tradnl" altLang="en-US" smtClean="0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026307623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BD25B-2D58-45C7-AF7D-66FDB1B27155}" type="slidenum">
              <a:rPr lang="es-ES_tradnl" altLang="en-US" smtClean="0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158582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AEC63-EA28-4B1D-9D37-07B9EE50978E}" type="slidenum">
              <a:rPr lang="es-ES_tradnl" altLang="en-US" smtClean="0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420564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gl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gl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327F8-6498-41BC-BF06-81FE58B9D045}" type="slidenum">
              <a:rPr lang="es-ES_tradnl" altLang="en-US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5257861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012EE79-7BE5-4A07-AAE1-3302C943DF3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012EE79-7BE5-4A07-AAE1-3302C943DF3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49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B87B-AB23-4EC8-BFA5-87AA5F6A4FE0}" type="slidenum">
              <a:rPr lang="es-ES_tradnl" altLang="en-US" smtClean="0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12957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012EE79-7BE5-4A07-AAE1-3302C943DF3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9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012EE79-7BE5-4A07-AAE1-3302C943DF3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11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012EE79-7BE5-4A07-AAE1-3302C943DF3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53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012EE79-7BE5-4A07-AAE1-3302C943DF3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4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012EE79-7BE5-4A07-AAE1-3302C943DF3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45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012EE79-7BE5-4A07-AAE1-3302C943DF3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37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012EE79-7BE5-4A07-AAE1-3302C943DF3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894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012EE79-7BE5-4A07-AAE1-3302C943DF3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766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012EE79-7BE5-4A07-AAE1-3302C943DF3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05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012EE79-7BE5-4A07-AAE1-3302C943DF3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5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059F39F3-98ED-4B66-A2D4-B3A849003FD5}" type="slidenum">
              <a:rPr lang="es-ES_tradnl" altLang="en-US" smtClean="0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070562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j-lt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0012EE79-7BE5-4A07-AAE1-3302C943DF3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785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BD9D5C6-CE0A-4E92-9E59-581443722D49}" type="slidenum">
              <a:rPr lang="es-ES_tradnl" altLang="en-US" smtClean="0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562259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66B3FA16-8588-4829-BCDF-39223E8C2360}" type="slidenum">
              <a:rPr lang="es-ES_tradnl" altLang="en-US" smtClean="0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19327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4CA1-149A-4ACF-A6A8-7B73D15E3082}" type="slidenum">
              <a:rPr lang="es-ES_tradnl" altLang="en-US" smtClean="0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980248175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9FB0-0983-40A6-8DBE-A8CCB05B7844}" type="slidenum">
              <a:rPr lang="es-ES_tradnl" altLang="en-US" smtClean="0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299071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DC6EF-265A-4104-BD68-A53CB2111A73}" type="slidenum">
              <a:rPr lang="es-ES_tradnl" altLang="en-US" smtClean="0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00999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_tradnl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8E81C9-CAB2-4B83-8E97-D60861A3FA6C}" type="slidenum">
              <a:rPr lang="es-ES_tradnl" altLang="en-US" smtClean="0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275345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_tradnl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8164CA1-149A-4ACF-A6A8-7B73D15E3082}" type="slidenum">
              <a:rPr lang="es-ES_tradnl" altLang="en-US" smtClean="0"/>
              <a:pPr/>
              <a:t>‹Nº›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326337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  <p:sldLayoutId id="2147483756" r:id="rId22"/>
    <p:sldLayoutId id="2147483757" r:id="rId23"/>
    <p:sldLayoutId id="2147483758" r:id="rId24"/>
    <p:sldLayoutId id="2147483759" r:id="rId25"/>
    <p:sldLayoutId id="2147483760" r:id="rId26"/>
    <p:sldLayoutId id="2147483761" r:id="rId27"/>
    <p:sldLayoutId id="2147483762" r:id="rId28"/>
    <p:sldLayoutId id="2147483763" r:id="rId29"/>
    <p:sldLayoutId id="2147483764" r:id="rId30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image" Target="../media/image6.wmf"/><Relationship Id="rId10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3.bp.blogspot.com/_5yo1jA7fQTo/SNgnANqAs6I/AAAAAAAAAFE/YlgzrfXKeIc/s1600-h/enlaces007.gif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2.bp.blogspot.com/_5yo1jA7fQTo/SNgnbBfPHwI/AAAAAAAAAFM/yeXxnwKBIfo/s1600-h/enlaces008.gif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4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9.emf"/><Relationship Id="rId4" Type="http://schemas.openxmlformats.org/officeDocument/2006/relationships/oleObject" Target="../embeddings/oleObject5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1.emf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3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42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4.png"/><Relationship Id="rId4" Type="http://schemas.openxmlformats.org/officeDocument/2006/relationships/image" Target="../media/image45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6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9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png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00.jpeg"/><Relationship Id="rId4" Type="http://schemas.openxmlformats.org/officeDocument/2006/relationships/image" Target="../media/image99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10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://3.bp.blogspot.com/-QXpyH5OcJnc/TlBRMu2SgtI/AAAAAAAASSI/VNamythc-_s/s1600/variacion-energia-internucle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4" y="1"/>
            <a:ext cx="42546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872" y="980728"/>
            <a:ext cx="8028384" cy="2262781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altLang="es-CO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enlace químico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85D7202-A108-44CC-86F2-3652FF53FF56}" type="slidenum">
              <a:rPr lang="es-ES_tradnl" altLang="en-US">
                <a:latin typeface="Garamond" panose="02020404030301010803" pitchFamily="18" charset="0"/>
              </a:rPr>
              <a:pPr eaLnBrk="1" hangingPunct="1"/>
              <a:t>1</a:t>
            </a:fld>
            <a:endParaRPr lang="es-ES_tradnl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565700"/>
            <a:ext cx="7560840" cy="1280890"/>
          </a:xfrm>
        </p:spPr>
        <p:txBody>
          <a:bodyPr/>
          <a:lstStyle/>
          <a:p>
            <a:r>
              <a:rPr lang="es-CO" dirty="0" smtClean="0"/>
              <a:t>Valencias de algunos elementos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B87B-AB23-4EC8-BFA5-87AA5F6A4FE0}" type="slidenum">
              <a:rPr lang="es-ES_tradnl" altLang="en-US" smtClean="0"/>
              <a:pPr/>
              <a:t>10</a:t>
            </a:fld>
            <a:endParaRPr lang="es-ES_tradnl" altLang="en-US"/>
          </a:p>
        </p:txBody>
      </p:sp>
      <p:pic>
        <p:nvPicPr>
          <p:cNvPr id="77826" name="Picture 2" descr="https://4.bp.blogspot.com/-LImIVEsUUHY/WI5QGWjG41I/AAAAAAAAA_w/dD8aYG5F4lkCGUyrd9Pcz8UQMpyIMTZzACLcB/s1600/numero-de-oxidacion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06145"/>
            <a:ext cx="8598346" cy="565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440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O" smtClean="0"/>
              <a:t>Tipos de enlaces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idx="1"/>
          </p:nvPr>
        </p:nvSpPr>
        <p:spPr>
          <a:xfrm>
            <a:off x="1763688" y="1772816"/>
            <a:ext cx="6591985" cy="3777622"/>
          </a:xfrm>
        </p:spPr>
        <p:txBody>
          <a:bodyPr>
            <a:normAutofit/>
          </a:bodyPr>
          <a:lstStyle/>
          <a:p>
            <a:pPr eaLnBrk="1" hangingPunct="1"/>
            <a:r>
              <a:rPr lang="es-ES_tradnl" altLang="es-CO" sz="2400" b="1" dirty="0" smtClean="0"/>
              <a:t>Atómicos:</a:t>
            </a:r>
          </a:p>
          <a:p>
            <a:pPr lvl="1" eaLnBrk="1" hangingPunct="1"/>
            <a:r>
              <a:rPr lang="es-ES_tradnl" altLang="es-CO" sz="2400" dirty="0" smtClean="0"/>
              <a:t>Iónico</a:t>
            </a:r>
          </a:p>
          <a:p>
            <a:pPr lvl="1" eaLnBrk="1" hangingPunct="1"/>
            <a:r>
              <a:rPr lang="es-ES_tradnl" altLang="es-CO" sz="2400" dirty="0" smtClean="0"/>
              <a:t>Covalente</a:t>
            </a:r>
          </a:p>
          <a:p>
            <a:pPr lvl="1" eaLnBrk="1" hangingPunct="1"/>
            <a:r>
              <a:rPr lang="es-ES_tradnl" altLang="es-CO" sz="2400" dirty="0" smtClean="0"/>
              <a:t>Metálico</a:t>
            </a:r>
          </a:p>
          <a:p>
            <a:pPr eaLnBrk="1" hangingPunct="1"/>
            <a:r>
              <a:rPr lang="es-ES_tradnl" altLang="es-CO" sz="2400" b="1" dirty="0" smtClean="0"/>
              <a:t>Intermoleculares:</a:t>
            </a:r>
          </a:p>
          <a:p>
            <a:pPr lvl="1" eaLnBrk="1" hangingPunct="1"/>
            <a:r>
              <a:rPr lang="es-ES_tradnl" altLang="es-CO" sz="2400" dirty="0" smtClean="0"/>
              <a:t>Fuerzas de Van de Waals</a:t>
            </a:r>
          </a:p>
          <a:p>
            <a:pPr lvl="1" eaLnBrk="1" hangingPunct="1"/>
            <a:r>
              <a:rPr lang="es-ES_tradnl" altLang="es-CO" sz="2400" dirty="0" smtClean="0"/>
              <a:t>Enlaces de hidrógeno</a:t>
            </a:r>
          </a:p>
          <a:p>
            <a:pPr eaLnBrk="1" hangingPunct="1"/>
            <a:endParaRPr lang="es-ES_tradnl" altLang="es-CO" sz="2400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139D8E-DB65-4EED-94E2-5C56671E78A1}" type="slidenum">
              <a:rPr lang="es-ES_tradnl" altLang="en-US">
                <a:latin typeface="Garamond" panose="02020404030301010803" pitchFamily="18" charset="0"/>
              </a:rPr>
              <a:pPr eaLnBrk="1" hangingPunct="1"/>
              <a:t>11</a:t>
            </a:fld>
            <a:endParaRPr lang="es-ES_tradnl" altLang="en-US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94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069099"/>
              </p:ext>
            </p:extLst>
          </p:nvPr>
        </p:nvGraphicFramePr>
        <p:xfrm>
          <a:off x="7596336" y="5066687"/>
          <a:ext cx="1547664" cy="179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7" name="Imagen" r:id="rId4" imgW="1261872" imgH="1459992" progId="Word.Picture.8">
                  <p:embed/>
                </p:oleObj>
              </mc:Choice>
              <mc:Fallback>
                <p:oleObj name="Imagen" r:id="rId4" imgW="1261872" imgH="1459992" progId="Word.Picture.8">
                  <p:embed/>
                  <p:pic>
                    <p:nvPicPr>
                      <p:cNvPr id="53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5066687"/>
                        <a:ext cx="1547664" cy="179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92" t="12994" r="7693" b="8549"/>
          <a:stretch>
            <a:fillRect/>
          </a:stretch>
        </p:blipFill>
        <p:spPr bwMode="auto">
          <a:xfrm>
            <a:off x="1173163" y="5270500"/>
            <a:ext cx="1341437" cy="129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1895475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s-CO">
                <a:cs typeface="Times New Roman" panose="02020603050405020304" pitchFamily="18" charset="0"/>
              </a:rPr>
              <a:t> </a:t>
            </a:r>
            <a:endParaRPr lang="en-GB" altLang="es-CO" sz="1000">
              <a:cs typeface="Times New Roman" panose="02020603050405020304" pitchFamily="18" charset="0"/>
            </a:endParaRPr>
          </a:p>
          <a:p>
            <a:endParaRPr lang="en-GB" altLang="es-CO"/>
          </a:p>
        </p:txBody>
      </p:sp>
      <p:graphicFrame>
        <p:nvGraphicFramePr>
          <p:cNvPr id="53253" name="Object 5"/>
          <p:cNvGraphicFramePr>
            <a:graphicFrameLocks noChangeAspect="1"/>
          </p:cNvGraphicFramePr>
          <p:nvPr/>
        </p:nvGraphicFramePr>
        <p:xfrm>
          <a:off x="1752600" y="1668463"/>
          <a:ext cx="5638800" cy="369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8" name="Documento" r:id="rId7" imgW="5611368" imgH="3678936" progId="Word.Document.8">
                  <p:embed/>
                </p:oleObj>
              </mc:Choice>
              <mc:Fallback>
                <p:oleObj name="Documento" r:id="rId7" imgW="5611368" imgH="3678936" progId="Word.Document.8">
                  <p:embed/>
                  <p:pic>
                    <p:nvPicPr>
                      <p:cNvPr id="532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668463"/>
                        <a:ext cx="5638800" cy="369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1066800" y="4903788"/>
            <a:ext cx="1447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s-CO">
                <a:solidFill>
                  <a:srgbClr val="808080"/>
                </a:solidFill>
                <a:latin typeface="Arial" panose="020B0604020202020204" pitchFamily="34" charset="0"/>
              </a:rPr>
              <a:t>METÁLICO</a:t>
            </a:r>
            <a:r>
              <a:rPr lang="es-ES" altLang="es-CO" sz="1100"/>
              <a:t> </a:t>
            </a:r>
            <a:endParaRPr lang="es-ES" altLang="es-CO"/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7086600" y="490378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s-CO" b="1">
                <a:solidFill>
                  <a:srgbClr val="008080"/>
                </a:solidFill>
                <a:latin typeface="Arial" panose="020B0604020202020204" pitchFamily="34" charset="0"/>
              </a:rPr>
              <a:t>COVALENTE</a:t>
            </a:r>
            <a:endParaRPr lang="en-GB" altLang="es-CO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4076700" y="1322388"/>
            <a:ext cx="11430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s-CO" b="1">
                <a:solidFill>
                  <a:srgbClr val="800080"/>
                </a:solidFill>
                <a:latin typeface="Arial" panose="020B0604020202020204" pitchFamily="34" charset="0"/>
              </a:rPr>
              <a:t>IÓNICO</a:t>
            </a:r>
            <a:endParaRPr lang="en-GB" altLang="es-CO"/>
          </a:p>
        </p:txBody>
      </p:sp>
      <p:graphicFrame>
        <p:nvGraphicFramePr>
          <p:cNvPr id="53257" name="Object 9"/>
          <p:cNvGraphicFramePr>
            <a:graphicFrameLocks noChangeAspect="1"/>
          </p:cNvGraphicFramePr>
          <p:nvPr/>
        </p:nvGraphicFramePr>
        <p:xfrm>
          <a:off x="3733800" y="179388"/>
          <a:ext cx="143986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49" name="Imagen" r:id="rId9" imgW="1438656" imgH="1182624" progId="Word.Picture.8">
                  <p:embed/>
                </p:oleObj>
              </mc:Choice>
              <mc:Fallback>
                <p:oleObj name="Imagen" r:id="rId9" imgW="1438656" imgH="1182624" progId="Word.Picture.8">
                  <p:embed/>
                  <p:pic>
                    <p:nvPicPr>
                      <p:cNvPr id="5325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179388"/>
                        <a:ext cx="143986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6401985" y="1577060"/>
            <a:ext cx="241221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200" b="1" dirty="0" smtClean="0">
                <a:latin typeface="+mj-lt"/>
                <a:cs typeface="+mn-cs"/>
              </a:rPr>
              <a:t>Triángulo del enlace</a:t>
            </a:r>
            <a:endParaRPr lang="es-ES" sz="3200" b="1" dirty="0">
              <a:latin typeface="+mj-lt"/>
              <a:cs typeface="+mn-cs"/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4D3EF3-FA17-480D-8A0D-B5B5C9397075}" type="slidenum">
              <a:rPr lang="es-MX" altLang="es-CO">
                <a:solidFill>
                  <a:srgbClr val="898989"/>
                </a:solidFill>
              </a:rPr>
              <a:pPr eaLnBrk="1" hangingPunct="1"/>
              <a:t>12</a:t>
            </a:fld>
            <a:endParaRPr lang="es-MX" altLang="es-CO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7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970345"/>
            <a:ext cx="7704138" cy="720725"/>
          </a:xfrm>
        </p:spPr>
        <p:txBody>
          <a:bodyPr/>
          <a:lstStyle/>
          <a:p>
            <a:pPr eaLnBrk="1" hangingPunct="1"/>
            <a:r>
              <a:rPr lang="es-ES_tradnl" altLang="es-CO" b="1" dirty="0" smtClean="0">
                <a:solidFill>
                  <a:srgbClr val="FF3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Enlace iónico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11228" y="2060848"/>
            <a:ext cx="8064500" cy="5178425"/>
          </a:xfrm>
        </p:spPr>
        <p:txBody>
          <a:bodyPr>
            <a:normAutofit/>
          </a:bodyPr>
          <a:lstStyle/>
          <a:p>
            <a:pPr algn="just" eaLnBrk="1" hangingPunct="1">
              <a:defRPr/>
            </a:pPr>
            <a:r>
              <a:rPr lang="es-ES_tradnl" sz="2400" dirty="0" smtClean="0"/>
              <a:t>Se produce por la atracción electrostática entre cationes positivos y aniones negativos</a:t>
            </a:r>
            <a:r>
              <a:rPr lang="es-ES" sz="2400" dirty="0" smtClean="0"/>
              <a:t>, que se unen formando redes cristalinas</a:t>
            </a:r>
            <a:r>
              <a:rPr lang="es-ES_tradnl" sz="2400" dirty="0" smtClean="0"/>
              <a:t>.</a:t>
            </a:r>
          </a:p>
          <a:p>
            <a:pPr algn="just" eaLnBrk="1" hangingPunct="1">
              <a:defRPr/>
            </a:pPr>
            <a:r>
              <a:rPr lang="es-ES_tradnl" sz="2400" dirty="0" smtClean="0"/>
              <a:t>Las reacciones de pérdida o ganancia de e</a:t>
            </a:r>
            <a:r>
              <a:rPr lang="es-ES_tradnl" sz="2400" baseline="30000" dirty="0" smtClean="0"/>
              <a:t>– </a:t>
            </a:r>
            <a:r>
              <a:rPr lang="es-ES_tradnl" sz="2400" dirty="0" smtClean="0"/>
              <a:t>se llaman </a:t>
            </a:r>
            <a:r>
              <a:rPr lang="es-ES_tradnl" sz="2400" b="1" u="sng" dirty="0" smtClean="0"/>
              <a:t>reacciones de ionización</a:t>
            </a:r>
            <a:r>
              <a:rPr lang="es-ES_tradnl" sz="2400" dirty="0" smtClean="0"/>
              <a:t>:</a:t>
            </a:r>
          </a:p>
          <a:p>
            <a:pPr algn="just" eaLnBrk="1" hangingPunct="1">
              <a:defRPr/>
            </a:pPr>
            <a:endParaRPr lang="es-ES_tradnl" sz="2400" dirty="0" smtClean="0"/>
          </a:p>
          <a:p>
            <a:pPr lvl="1" algn="ctr" eaLnBrk="1" hangingPunct="1">
              <a:defRPr/>
            </a:pPr>
            <a:r>
              <a:rPr lang="es-ES_tradnl" sz="2400" u="sng" dirty="0" smtClean="0">
                <a:solidFill>
                  <a:schemeClr val="tx2"/>
                </a:solidFill>
              </a:rPr>
              <a:t>Ejemplo</a:t>
            </a:r>
            <a:r>
              <a:rPr lang="es-ES_tradnl" sz="2400" dirty="0" smtClean="0">
                <a:solidFill>
                  <a:schemeClr val="tx2"/>
                </a:solidFill>
              </a:rPr>
              <a:t>:</a:t>
            </a:r>
            <a:r>
              <a:rPr lang="es-ES_tradnl" sz="2400" dirty="0" smtClean="0"/>
              <a:t>	</a:t>
            </a:r>
            <a:r>
              <a:rPr lang="es-ES_tradnl" sz="2400" dirty="0" err="1" smtClean="0"/>
              <a:t>Na</a:t>
            </a:r>
            <a:r>
              <a:rPr lang="es-ES_tradnl" sz="2400" dirty="0" smtClean="0"/>
              <a:t> – 1 e</a:t>
            </a:r>
            <a:r>
              <a:rPr lang="es-ES_tradnl" sz="2400" baseline="30000" dirty="0" smtClean="0"/>
              <a:t>– </a:t>
            </a:r>
            <a:r>
              <a:rPr lang="es-ES_tradnl" sz="2400" dirty="0" smtClean="0">
                <a:sym typeface="Symbol" pitchFamily="18" charset="2"/>
              </a:rPr>
              <a:t> </a:t>
            </a:r>
            <a:r>
              <a:rPr lang="es-ES_tradnl" sz="2400" dirty="0" err="1" smtClean="0">
                <a:sym typeface="Symbol" pitchFamily="18" charset="2"/>
              </a:rPr>
              <a:t>Na</a:t>
            </a:r>
            <a:r>
              <a:rPr lang="es-ES_tradnl" sz="2400" baseline="30000" dirty="0" smtClean="0">
                <a:sym typeface="Symbol" pitchFamily="18" charset="2"/>
              </a:rPr>
              <a:t>+</a:t>
            </a:r>
            <a:r>
              <a:rPr lang="es-ES_tradnl" sz="2400" dirty="0" smtClean="0">
                <a:sym typeface="Symbol" pitchFamily="18" charset="2"/>
              </a:rPr>
              <a:t/>
            </a:r>
            <a:br>
              <a:rPr lang="es-ES_tradnl" sz="2400" dirty="0" smtClean="0">
                <a:sym typeface="Symbol" pitchFamily="18" charset="2"/>
              </a:rPr>
            </a:br>
            <a:r>
              <a:rPr lang="es-ES_tradnl" sz="2400" dirty="0" smtClean="0">
                <a:sym typeface="Symbol" pitchFamily="18" charset="2"/>
              </a:rPr>
              <a:t>			O + 2</a:t>
            </a:r>
            <a:r>
              <a:rPr lang="es-ES_tradnl" sz="2400" dirty="0" smtClean="0"/>
              <a:t>e</a:t>
            </a:r>
            <a:r>
              <a:rPr lang="es-ES_tradnl" sz="2400" baseline="30000" dirty="0" smtClean="0"/>
              <a:t>– </a:t>
            </a:r>
            <a:r>
              <a:rPr lang="es-ES_tradnl" sz="2400" dirty="0" smtClean="0">
                <a:sym typeface="Symbol" pitchFamily="18" charset="2"/>
              </a:rPr>
              <a:t> O</a:t>
            </a:r>
            <a:r>
              <a:rPr lang="es-ES_tradnl" sz="2400" baseline="30000" dirty="0" smtClean="0">
                <a:sym typeface="Symbol" pitchFamily="18" charset="2"/>
              </a:rPr>
              <a:t>2</a:t>
            </a:r>
            <a:r>
              <a:rPr lang="es-ES_tradnl" sz="2400" baseline="30000" dirty="0" smtClean="0"/>
              <a:t>–</a:t>
            </a:r>
            <a:r>
              <a:rPr lang="es-ES_tradnl" sz="2400" dirty="0" smtClean="0">
                <a:sym typeface="Symbol" pitchFamily="18" charset="2"/>
              </a:rPr>
              <a:t/>
            </a:r>
            <a:br>
              <a:rPr lang="es-ES_tradnl" sz="2400" dirty="0" smtClean="0">
                <a:sym typeface="Symbol" pitchFamily="18" charset="2"/>
              </a:rPr>
            </a:br>
            <a:r>
              <a:rPr lang="es-ES_tradnl" sz="2400" dirty="0" err="1" smtClean="0">
                <a:sym typeface="Symbol" pitchFamily="18" charset="2"/>
              </a:rPr>
              <a:t>Reac</a:t>
            </a:r>
            <a:r>
              <a:rPr lang="es-ES_tradnl" sz="2400" dirty="0" smtClean="0">
                <a:sym typeface="Symbol" pitchFamily="18" charset="2"/>
              </a:rPr>
              <a:t>. global:  O + 2 </a:t>
            </a:r>
            <a:r>
              <a:rPr lang="es-ES_tradnl" sz="2400" dirty="0" err="1" smtClean="0">
                <a:sym typeface="Symbol" pitchFamily="18" charset="2"/>
              </a:rPr>
              <a:t>Na</a:t>
            </a:r>
            <a:r>
              <a:rPr lang="es-ES_tradnl" sz="2400" dirty="0" smtClean="0">
                <a:sym typeface="Symbol" pitchFamily="18" charset="2"/>
              </a:rPr>
              <a:t> </a:t>
            </a:r>
            <a:r>
              <a:rPr lang="es-ES_tradnl" sz="2400" baseline="30000" dirty="0" smtClean="0"/>
              <a:t> </a:t>
            </a:r>
            <a:r>
              <a:rPr lang="es-ES_tradnl" sz="2400" dirty="0" smtClean="0">
                <a:sym typeface="Symbol" pitchFamily="18" charset="2"/>
              </a:rPr>
              <a:t> O</a:t>
            </a:r>
            <a:r>
              <a:rPr lang="es-ES_tradnl" sz="2400" baseline="30000" dirty="0" smtClean="0">
                <a:sym typeface="Symbol" pitchFamily="18" charset="2"/>
              </a:rPr>
              <a:t>2</a:t>
            </a:r>
            <a:r>
              <a:rPr lang="es-ES_tradnl" sz="2400" baseline="30000" dirty="0" smtClean="0"/>
              <a:t>– </a:t>
            </a:r>
            <a:r>
              <a:rPr lang="es-ES_tradnl" sz="2400" dirty="0" smtClean="0"/>
              <a:t>+ 2 </a:t>
            </a:r>
            <a:r>
              <a:rPr lang="es-ES_tradnl" sz="2400" dirty="0" err="1" smtClean="0">
                <a:sym typeface="Symbol" pitchFamily="18" charset="2"/>
              </a:rPr>
              <a:t>Na</a:t>
            </a:r>
            <a:r>
              <a:rPr lang="es-ES_tradnl" sz="2400" baseline="30000" dirty="0" smtClean="0">
                <a:sym typeface="Symbol" pitchFamily="18" charset="2"/>
              </a:rPr>
              <a:t>+</a:t>
            </a:r>
          </a:p>
          <a:p>
            <a:pPr lvl="1" algn="just" eaLnBrk="1" hangingPunct="1">
              <a:defRPr/>
            </a:pPr>
            <a:r>
              <a:rPr lang="es-ES_tradnl" sz="2400" dirty="0" smtClean="0">
                <a:sym typeface="Symbol" pitchFamily="18" charset="2"/>
              </a:rPr>
              <a:t>Fórmula empírica del compuesto </a:t>
            </a:r>
            <a:r>
              <a:rPr lang="es-ES_tradn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Na</a:t>
            </a:r>
            <a:r>
              <a:rPr lang="es-ES_tradnl" sz="2400" b="1" baseline="-25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2</a:t>
            </a:r>
            <a:r>
              <a:rPr lang="es-ES_tradn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O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3DF7EB45-9413-45B8-B5F4-7B7DFAF24B14}" type="slidenum">
              <a:rPr lang="es-ES_tradnl" altLang="en-US">
                <a:latin typeface="Garamond" panose="02020404030301010803" pitchFamily="18" charset="0"/>
              </a:rPr>
              <a:pPr eaLnBrk="1" hangingPunct="1"/>
              <a:t>13</a:t>
            </a:fld>
            <a:endParaRPr lang="es-ES_tradnl" altLang="en-US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6268"/>
            <a:ext cx="2131520" cy="1774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793845" y="143064"/>
            <a:ext cx="8569325" cy="647700"/>
          </a:xfrm>
        </p:spPr>
        <p:txBody>
          <a:bodyPr/>
          <a:lstStyle/>
          <a:p>
            <a:pPr eaLnBrk="1" hangingPunct="1"/>
            <a:r>
              <a:rPr lang="es-ES_tradnl" altLang="es-CO" sz="3200" b="1" dirty="0" smtClean="0">
                <a:solidFill>
                  <a:srgbClr val="FF311B"/>
                </a:solidFill>
              </a:rPr>
              <a:t>Propiedades de los compuestos iónicos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idx="1"/>
          </p:nvPr>
        </p:nvSpPr>
        <p:spPr>
          <a:xfrm>
            <a:off x="501299" y="1404103"/>
            <a:ext cx="8458200" cy="5445125"/>
          </a:xfrm>
        </p:spPr>
        <p:txBody>
          <a:bodyPr>
            <a:normAutofit lnSpcReduction="10000"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s-ES_tradnl" altLang="es-CO" sz="2400" b="1" dirty="0" smtClean="0"/>
              <a:t>Puntos de fusión y ebullición elevados</a:t>
            </a:r>
            <a:r>
              <a:rPr lang="es-ES_tradnl" altLang="es-CO" sz="2400" dirty="0" smtClean="0"/>
              <a:t> </a:t>
            </a:r>
            <a:r>
              <a:rPr lang="es-ES_tradnl" altLang="es-CO" sz="2400" dirty="0" smtClean="0">
                <a:sym typeface="Symbol" panose="05050102010706020507" pitchFamily="18" charset="2"/>
              </a:rPr>
              <a:t>para fundirlos es necesario romper la red cristalina tan estable por la cantidad de uniones atracciones electrostáticas entre iones de distinto signo. </a:t>
            </a:r>
            <a:r>
              <a:rPr lang="es-ES_tradnl" altLang="es-CO" sz="2400" dirty="0" smtClean="0"/>
              <a:t>Son </a:t>
            </a:r>
            <a:r>
              <a:rPr lang="es-ES_tradnl" altLang="es-CO" sz="2400" b="1" dirty="0" smtClean="0"/>
              <a:t>sólidos </a:t>
            </a:r>
            <a:r>
              <a:rPr lang="es-ES_tradnl" altLang="es-CO" sz="2400" dirty="0" smtClean="0"/>
              <a:t>a temperatura ambiente.</a:t>
            </a:r>
          </a:p>
          <a:p>
            <a:pPr algn="just" eaLnBrk="1" hangingPunct="1">
              <a:lnSpc>
                <a:spcPct val="80000"/>
              </a:lnSpc>
            </a:pPr>
            <a:endParaRPr lang="es-ES_tradnl" altLang="es-CO" sz="24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altLang="es-CO" sz="2400" dirty="0" smtClean="0"/>
              <a:t>Son </a:t>
            </a:r>
            <a:r>
              <a:rPr lang="es-ES_tradnl" altLang="es-CO" sz="2400" b="1" dirty="0" smtClean="0"/>
              <a:t>solubles </a:t>
            </a:r>
            <a:r>
              <a:rPr lang="es-ES_tradnl" altLang="es-CO" sz="2400" dirty="0" smtClean="0"/>
              <a:t>en disolventes polares como el agua e </a:t>
            </a:r>
            <a:r>
              <a:rPr lang="es-ES_tradnl" altLang="es-CO" sz="2400" b="1" dirty="0" smtClean="0"/>
              <a:t>insolubles </a:t>
            </a:r>
            <a:r>
              <a:rPr lang="es-ES_tradnl" altLang="es-CO" sz="2400" dirty="0" smtClean="0"/>
              <a:t>en disolventes apolares.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s-ES_tradnl" altLang="es-CO" sz="2400" dirty="0" smtClean="0"/>
          </a:p>
          <a:p>
            <a:pPr eaLnBrk="1" hangingPunct="1">
              <a:lnSpc>
                <a:spcPct val="80000"/>
              </a:lnSpc>
            </a:pPr>
            <a:r>
              <a:rPr lang="es-ES_tradnl" altLang="es-CO" sz="2400" dirty="0" smtClean="0"/>
              <a:t>Presentan </a:t>
            </a:r>
            <a:r>
              <a:rPr lang="es-ES_tradnl" altLang="es-CO" sz="2400" b="1" dirty="0" smtClean="0"/>
              <a:t>conductividad electrolítica</a:t>
            </a:r>
            <a:r>
              <a:rPr lang="es-ES_tradnl" altLang="es-CO" sz="2400" dirty="0" smtClean="0"/>
              <a:t> a la corriente eléctrica en estado disuelto o fundido. Sin embargo, en estado sólido no conducen la electricidad.</a:t>
            </a:r>
          </a:p>
          <a:p>
            <a:pPr eaLnBrk="1" hangingPunct="1">
              <a:lnSpc>
                <a:spcPct val="80000"/>
              </a:lnSpc>
            </a:pPr>
            <a:endParaRPr lang="es-ES_tradnl" altLang="es-CO" sz="2400" dirty="0" smtClean="0"/>
          </a:p>
          <a:p>
            <a:pPr algn="just" eaLnBrk="1" hangingPunct="1">
              <a:lnSpc>
                <a:spcPct val="80000"/>
              </a:lnSpc>
            </a:pPr>
            <a:r>
              <a:rPr lang="es-ES_tradnl" altLang="es-CO" sz="2400" dirty="0" smtClean="0"/>
              <a:t>Son </a:t>
            </a:r>
            <a:r>
              <a:rPr lang="es-ES_tradnl" altLang="es-CO" sz="2400" b="1" dirty="0" smtClean="0"/>
              <a:t>duros</a:t>
            </a:r>
            <a:r>
              <a:rPr lang="es-ES_tradnl" altLang="es-CO" sz="2400" dirty="0" smtClean="0"/>
              <a:t> (elevada resistencia a ser rayados) y </a:t>
            </a:r>
            <a:r>
              <a:rPr lang="es-ES_tradnl" altLang="es-CO" sz="2400" b="1" dirty="0" smtClean="0"/>
              <a:t>quebradizos</a:t>
            </a:r>
            <a:r>
              <a:rPr lang="es-ES_tradnl" altLang="es-CO" sz="2400" dirty="0" smtClean="0"/>
              <a:t> (se rompe con facilidad al someterlos a fuerzas moderadas).</a:t>
            </a:r>
          </a:p>
          <a:p>
            <a:pPr eaLnBrk="1" hangingPunct="1">
              <a:lnSpc>
                <a:spcPct val="80000"/>
              </a:lnSpc>
            </a:pPr>
            <a:endParaRPr lang="es-ES_tradnl" altLang="es-CO" sz="2400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76F987-7C08-4DC8-ABC2-1B5ECBF83214}" type="slidenum">
              <a:rPr lang="es-ES_tradnl" altLang="en-US">
                <a:latin typeface="Garamond" panose="02020404030301010803" pitchFamily="18" charset="0"/>
              </a:rPr>
              <a:pPr eaLnBrk="1" hangingPunct="1"/>
              <a:t>14</a:t>
            </a:fld>
            <a:endParaRPr lang="es-ES_tradnl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49620"/>
            <a:ext cx="7773988" cy="720725"/>
          </a:xfrm>
        </p:spPr>
        <p:txBody>
          <a:bodyPr/>
          <a:lstStyle/>
          <a:p>
            <a:pPr eaLnBrk="1" hangingPunct="1"/>
            <a:r>
              <a:rPr lang="es-ES_tradnl" altLang="es-CO" b="1" dirty="0" smtClean="0">
                <a:solidFill>
                  <a:srgbClr val="FF3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Enlace covalente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370888" cy="511175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s-ES_tradnl" sz="2400" dirty="0" smtClean="0"/>
              <a:t>Es el resultado de compartir un par (o más) de electrones por dos o más átomos.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_tradnl" sz="2400" dirty="0" smtClean="0"/>
              <a:t>Dos átomos unidos mediante enlace covalente tienen menos energía que los dos átomos aislados.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_tradnl" sz="2400" dirty="0" smtClean="0"/>
              <a:t>La distancia a la que se consigue mayor estabilidad (menor energía) se llama “</a:t>
            </a:r>
            <a:r>
              <a:rPr lang="es-ES_tradn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distancia de enlace</a:t>
            </a:r>
            <a:r>
              <a:rPr lang="es-ES_tradnl" sz="2400" dirty="0" smtClean="0"/>
              <a:t>”.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s-ES_tradnl" sz="2400" dirty="0" smtClean="0"/>
              <a:t>Se llama </a:t>
            </a:r>
            <a:r>
              <a:rPr lang="es-ES_tradnl" sz="2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energía de enlace (energía de disociación)</a:t>
            </a:r>
            <a:r>
              <a:rPr lang="es-ES_tradnl" sz="2400" dirty="0" smtClean="0"/>
              <a:t> a la energía necesaria para romper 1 mol de un determinado tipo de enlace.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s-ES_tradnl" sz="2400" dirty="0" smtClean="0"/>
              <a:t>Es siempre endotérmica (positiva).  </a:t>
            </a:r>
          </a:p>
          <a:p>
            <a:pPr lvl="1" algn="just" eaLnBrk="1" hangingPunct="1">
              <a:lnSpc>
                <a:spcPct val="90000"/>
              </a:lnSpc>
              <a:defRPr/>
            </a:pPr>
            <a:r>
              <a:rPr lang="es-ES_tradnl" sz="2400" dirty="0" smtClean="0"/>
              <a:t>Ejemplo: para romper 1 mol de H</a:t>
            </a:r>
            <a:r>
              <a:rPr lang="es-ES_tradnl" sz="2400" baseline="-25000" dirty="0" smtClean="0"/>
              <a:t>2</a:t>
            </a:r>
            <a:r>
              <a:rPr lang="es-ES_tradnl" sz="2400" dirty="0" smtClean="0"/>
              <a:t> </a:t>
            </a:r>
            <a:r>
              <a:rPr lang="es-ES_tradnl" sz="2400" i="1" dirty="0" smtClean="0"/>
              <a:t>(g)</a:t>
            </a:r>
            <a:r>
              <a:rPr lang="es-ES_tradnl" sz="2400" dirty="0" smtClean="0"/>
              <a:t> en 2 moles de H </a:t>
            </a:r>
            <a:r>
              <a:rPr lang="es-ES_tradnl" sz="2400" i="1" dirty="0" smtClean="0"/>
              <a:t>(g)</a:t>
            </a:r>
            <a:r>
              <a:rPr lang="es-ES_tradnl" sz="2400" dirty="0" smtClean="0"/>
              <a:t> se precisan 436 </a:t>
            </a:r>
            <a:r>
              <a:rPr lang="es-ES_tradnl" sz="2400" i="1" dirty="0" smtClean="0"/>
              <a:t>kJ</a:t>
            </a:r>
            <a:r>
              <a:rPr lang="es-ES" sz="2400" dirty="0" smtClean="0"/>
              <a:t>, </a:t>
            </a:r>
            <a:r>
              <a:rPr lang="es-ES" sz="2400" dirty="0" smtClean="0">
                <a:sym typeface="Symbol" pitchFamily="18" charset="2"/>
              </a:rPr>
              <a:t></a:t>
            </a:r>
            <a:r>
              <a:rPr lang="es-ES_tradnl" sz="2400" i="1" dirty="0" smtClean="0"/>
              <a:t> </a:t>
            </a:r>
            <a:r>
              <a:rPr lang="es-ES" sz="2400" i="1" dirty="0" err="1" smtClean="0"/>
              <a:t>E</a:t>
            </a:r>
            <a:r>
              <a:rPr lang="es-ES" sz="2400" i="1" baseline="-25000" dirty="0" err="1" smtClean="0"/>
              <a:t>enlace</a:t>
            </a:r>
            <a:r>
              <a:rPr lang="es-ES" sz="2400" dirty="0" smtClean="0"/>
              <a:t>(H–H)</a:t>
            </a:r>
            <a:r>
              <a:rPr lang="es-ES" sz="2400" i="1" dirty="0" smtClean="0"/>
              <a:t> </a:t>
            </a:r>
            <a:r>
              <a:rPr lang="es-ES" sz="2400" dirty="0" smtClean="0"/>
              <a:t>= </a:t>
            </a:r>
            <a:r>
              <a:rPr lang="es-ES_tradnl" sz="2400" dirty="0" smtClean="0"/>
              <a:t>+ 436 </a:t>
            </a:r>
            <a:r>
              <a:rPr lang="es-ES_tradnl" sz="2400" i="1" dirty="0" smtClean="0"/>
              <a:t>kJ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7285E28-A238-4C67-ADD3-C7A2C1E61EB7}" type="slidenum">
              <a:rPr lang="es-ES_tradnl" altLang="en-US">
                <a:latin typeface="Garamond" panose="02020404030301010803" pitchFamily="18" charset="0"/>
              </a:rPr>
              <a:pPr eaLnBrk="1" hangingPunct="1"/>
              <a:t>15</a:t>
            </a:fld>
            <a:endParaRPr lang="es-ES_tradnl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234" y="350838"/>
            <a:ext cx="8229600" cy="774700"/>
          </a:xfrm>
        </p:spPr>
        <p:txBody>
          <a:bodyPr/>
          <a:lstStyle/>
          <a:p>
            <a:pPr eaLnBrk="1" hangingPunct="1"/>
            <a:r>
              <a:rPr lang="es-ES" altLang="es-CO" b="1" dirty="0" smtClean="0">
                <a:solidFill>
                  <a:srgbClr val="FF311B"/>
                </a:solidFill>
              </a:rPr>
              <a:t>Tipos de enlace covalente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784570" y="1412776"/>
            <a:ext cx="8229600" cy="5005387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s-ES" altLang="es-CO" sz="2400" b="1" dirty="0" smtClean="0"/>
              <a:t>Enlace covalente “apolar</a:t>
            </a:r>
            <a:r>
              <a:rPr lang="es-ES" altLang="es-CO" sz="2400" dirty="0" smtClean="0"/>
              <a:t>”: es el formado por dos átomos iguales que comparten electrones: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CO" sz="2400" dirty="0" smtClean="0"/>
              <a:t>Sencillo: H-H, Cl-Cl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CO" sz="2400" dirty="0" smtClean="0"/>
              <a:t>Doble: O=O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CO" sz="2400" dirty="0" smtClean="0"/>
              <a:t>Triple: N</a:t>
            </a:r>
            <a:r>
              <a:rPr lang="el-GR" altLang="es-CO" sz="2400" dirty="0" smtClean="0">
                <a:cs typeface="Arial" panose="020B0604020202020204" pitchFamily="34" charset="0"/>
              </a:rPr>
              <a:t>Ξ</a:t>
            </a:r>
            <a:r>
              <a:rPr lang="es-ES" altLang="es-CO" sz="2400" dirty="0" smtClean="0">
                <a:cs typeface="Arial" panose="020B0604020202020204" pitchFamily="34" charset="0"/>
              </a:rPr>
              <a:t>N,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CO" sz="2400" b="1" dirty="0" smtClean="0">
                <a:cs typeface="Arial" panose="020B0604020202020204" pitchFamily="34" charset="0"/>
              </a:rPr>
              <a:t>Enlace covalente polar</a:t>
            </a:r>
            <a:r>
              <a:rPr lang="es-ES" altLang="es-CO" sz="2400" dirty="0" smtClean="0">
                <a:cs typeface="Arial" panose="020B0604020202020204" pitchFamily="34" charset="0"/>
              </a:rPr>
              <a:t>: cuando los dos átomos tienen diferentes </a:t>
            </a:r>
            <a:r>
              <a:rPr lang="es-ES" altLang="es-CO" sz="2400" b="1" dirty="0" smtClean="0">
                <a:cs typeface="Arial" panose="020B0604020202020204" pitchFamily="34" charset="0"/>
              </a:rPr>
              <a:t>electronegatividades</a:t>
            </a:r>
            <a:r>
              <a:rPr lang="es-ES" altLang="es-CO" sz="2400" dirty="0" smtClean="0">
                <a:cs typeface="Arial" panose="020B0604020202020204" pitchFamily="34" charset="0"/>
              </a:rPr>
              <a:t> y se forma un dipolo con una zona positiva y otra negativa: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CO" sz="2400" dirty="0" smtClean="0">
                <a:cs typeface="Arial" panose="020B0604020202020204" pitchFamily="34" charset="0"/>
              </a:rPr>
              <a:t>H-Cl, H-O, H-N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" altLang="es-CO" sz="2400" b="1" dirty="0" smtClean="0">
                <a:cs typeface="Arial" panose="020B0604020202020204" pitchFamily="34" charset="0"/>
              </a:rPr>
              <a:t>Enlace covalente coordinado</a:t>
            </a:r>
            <a:r>
              <a:rPr lang="es-ES" altLang="es-CO" sz="2400" dirty="0" smtClean="0">
                <a:cs typeface="Arial" panose="020B0604020202020204" pitchFamily="34" charset="0"/>
              </a:rPr>
              <a:t>: en el que el par de electrones compartido lo aporta sólo uno de los átomos que lo forman. En este caso la molécula tiene carga eléctrica: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" altLang="es-CO" sz="2400" dirty="0" smtClean="0">
                <a:cs typeface="Arial" panose="020B0604020202020204" pitchFamily="34" charset="0"/>
              </a:rPr>
              <a:t>NH</a:t>
            </a:r>
            <a:r>
              <a:rPr lang="es-ES" altLang="es-CO" sz="2400" baseline="-25000" dirty="0" smtClean="0">
                <a:cs typeface="Arial" panose="020B0604020202020204" pitchFamily="34" charset="0"/>
              </a:rPr>
              <a:t>4</a:t>
            </a:r>
            <a:r>
              <a:rPr lang="es-ES" altLang="es-CO" sz="2400" baseline="30000" dirty="0" smtClean="0">
                <a:cs typeface="Arial" panose="020B0604020202020204" pitchFamily="34" charset="0"/>
              </a:rPr>
              <a:t>+</a:t>
            </a:r>
            <a:r>
              <a:rPr lang="es-ES" altLang="es-CO" sz="2400" dirty="0" smtClean="0">
                <a:cs typeface="Arial" panose="020B0604020202020204" pitchFamily="34" charset="0"/>
              </a:rPr>
              <a:t>, H</a:t>
            </a:r>
            <a:r>
              <a:rPr lang="es-ES" altLang="es-CO" sz="2400" baseline="-25000" dirty="0" smtClean="0">
                <a:cs typeface="Arial" panose="020B0604020202020204" pitchFamily="34" charset="0"/>
              </a:rPr>
              <a:t>3</a:t>
            </a:r>
            <a:r>
              <a:rPr lang="es-ES" altLang="es-CO" sz="2400" dirty="0" smtClean="0">
                <a:cs typeface="Arial" panose="020B0604020202020204" pitchFamily="34" charset="0"/>
              </a:rPr>
              <a:t>O</a:t>
            </a:r>
            <a:r>
              <a:rPr lang="es-ES" altLang="es-CO" sz="2400" baseline="30000" dirty="0" smtClean="0">
                <a:cs typeface="Arial" panose="020B0604020202020204" pitchFamily="34" charset="0"/>
              </a:rPr>
              <a:t>+</a:t>
            </a:r>
            <a:r>
              <a:rPr lang="es-ES" altLang="es-CO" sz="2400" dirty="0" smtClean="0">
                <a:cs typeface="Arial" panose="020B0604020202020204" pitchFamily="34" charset="0"/>
              </a:rPr>
              <a:t>, </a:t>
            </a:r>
            <a:endParaRPr lang="el-GR" altLang="es-CO" sz="2400" dirty="0" smtClean="0"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ECBA57-15AE-4FA7-AC65-93BAB87A0FFA}" type="slidenum">
              <a:rPr lang="es-ES_tradnl" altLang="en-US">
                <a:latin typeface="Garamond" panose="02020404030301010803" pitchFamily="18" charset="0"/>
              </a:rPr>
              <a:pPr eaLnBrk="1" hangingPunct="1"/>
              <a:t>16</a:t>
            </a:fld>
            <a:endParaRPr lang="es-ES_tradnl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371186"/>
            <a:ext cx="7769225" cy="712788"/>
          </a:xfrm>
        </p:spPr>
        <p:txBody>
          <a:bodyPr/>
          <a:lstStyle/>
          <a:p>
            <a:pPr eaLnBrk="1" hangingPunct="1"/>
            <a:r>
              <a:rPr lang="es-ES_tradnl" altLang="es-CO" b="1" dirty="0" smtClean="0">
                <a:solidFill>
                  <a:srgbClr val="FF311B"/>
                </a:solidFill>
              </a:rPr>
              <a:t>Teoría de Lewis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623094" y="1196975"/>
            <a:ext cx="8208962" cy="4464050"/>
          </a:xfrm>
        </p:spPr>
        <p:txBody>
          <a:bodyPr>
            <a:normAutofit lnSpcReduction="10000"/>
          </a:bodyPr>
          <a:lstStyle/>
          <a:p>
            <a:pPr algn="just" eaLnBrk="1" hangingPunct="1">
              <a:buFont typeface="Wingdings" panose="05000000000000000000" pitchFamily="2" charset="2"/>
              <a:buNone/>
            </a:pPr>
            <a:r>
              <a:rPr lang="es-ES_tradnl" altLang="es-CO" sz="2600" dirty="0" smtClean="0"/>
              <a:t>Se basa en las siguientes hipótesis:</a:t>
            </a:r>
          </a:p>
          <a:p>
            <a:pPr algn="just" eaLnBrk="1" hangingPunct="1"/>
            <a:r>
              <a:rPr lang="es-ES_tradnl" altLang="es-CO" sz="2600" dirty="0" smtClean="0"/>
              <a:t>Cuando los átomos forman enlaces covalentes, tienden a compartir electrones para conseguir 8 e</a:t>
            </a:r>
            <a:r>
              <a:rPr lang="es-ES_tradnl" altLang="es-CO" sz="2600" baseline="30000" dirty="0" smtClean="0"/>
              <a:t>–</a:t>
            </a:r>
            <a:r>
              <a:rPr lang="es-ES_tradnl" altLang="es-CO" sz="2600" dirty="0" smtClean="0"/>
              <a:t> en su última capa (regla del octeto).</a:t>
            </a:r>
          </a:p>
          <a:p>
            <a:pPr algn="just" eaLnBrk="1" hangingPunct="1"/>
            <a:endParaRPr lang="es-ES_tradnl" altLang="es-CO" sz="2600" dirty="0" smtClean="0"/>
          </a:p>
          <a:p>
            <a:pPr algn="just" eaLnBrk="1" hangingPunct="1"/>
            <a:endParaRPr lang="es-ES_tradnl" altLang="es-CO" sz="2600" dirty="0" smtClean="0"/>
          </a:p>
          <a:p>
            <a:pPr algn="just" eaLnBrk="1" hangingPunct="1"/>
            <a:r>
              <a:rPr lang="es-ES_tradnl" altLang="es-CO" sz="2600" dirty="0" smtClean="0"/>
              <a:t>Cada par de e</a:t>
            </a:r>
            <a:r>
              <a:rPr lang="es-ES_tradnl" altLang="es-CO" sz="2600" baseline="30000" dirty="0" smtClean="0"/>
              <a:t>–</a:t>
            </a:r>
            <a:r>
              <a:rPr lang="es-ES_tradnl" altLang="es-CO" sz="2600" dirty="0" smtClean="0"/>
              <a:t> compartidos forma un enlace.</a:t>
            </a:r>
          </a:p>
          <a:p>
            <a:pPr algn="just" eaLnBrk="1" hangingPunct="1"/>
            <a:r>
              <a:rPr lang="es-ES_tradnl" altLang="es-CO" sz="2600" dirty="0" smtClean="0"/>
              <a:t>Se pueden formar enlaces sencillos, dobles y triples con el mismo átomo.</a:t>
            </a:r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D0B2546-D25A-4CB7-A883-5369DA54E939}" type="slidenum">
              <a:rPr lang="es-ES_tradnl" altLang="en-US">
                <a:latin typeface="Garamond" panose="02020404030301010803" pitchFamily="18" charset="0"/>
              </a:rPr>
              <a:pPr eaLnBrk="1" hangingPunct="1"/>
              <a:t>17</a:t>
            </a:fld>
            <a:endParaRPr lang="es-ES_tradnl" altLang="en-US">
              <a:latin typeface="Garamond" panose="02020404030301010803" pitchFamily="18" charset="0"/>
            </a:endParaRPr>
          </a:p>
        </p:txBody>
      </p:sp>
      <p:pic>
        <p:nvPicPr>
          <p:cNvPr id="16389" name="Picture 1037" descr="enlaces00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237" y="3246438"/>
            <a:ext cx="6105525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1039" descr="enlaces008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6165304"/>
            <a:ext cx="304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ctangle 1040"/>
          <p:cNvSpPr>
            <a:spLocks noChangeArrowheads="1"/>
          </p:cNvSpPr>
          <p:nvPr/>
        </p:nvSpPr>
        <p:spPr bwMode="auto">
          <a:xfrm>
            <a:off x="0" y="0"/>
            <a:ext cx="268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gl-ES" altLang="es-CO" sz="1400">
                <a:cs typeface="Arial" panose="020B0604020202020204" pitchFamily="34" charset="0"/>
              </a:rPr>
              <a:t> </a:t>
            </a:r>
            <a:r>
              <a:rPr lang="es-ES" altLang="es-CO" sz="1000"/>
              <a:t> </a:t>
            </a:r>
            <a:endParaRPr lang="es-ES" altLang="es-CO" sz="2400">
              <a:latin typeface="Times New Roman" panose="02020603050405020304" pitchFamily="18" charset="0"/>
            </a:endParaRPr>
          </a:p>
        </p:txBody>
      </p:sp>
      <p:sp>
        <p:nvSpPr>
          <p:cNvPr id="16392" name="Rectangle 1042"/>
          <p:cNvSpPr>
            <a:spLocks noChangeArrowheads="1"/>
          </p:cNvSpPr>
          <p:nvPr/>
        </p:nvSpPr>
        <p:spPr bwMode="auto">
          <a:xfrm>
            <a:off x="4416425" y="32464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gl-ES" altLang="es-CO">
                <a:cs typeface="Arial" panose="020B0604020202020204" pitchFamily="34" charset="0"/>
              </a:rPr>
              <a:t> </a:t>
            </a:r>
            <a:r>
              <a:rPr lang="es-ES" altLang="es-C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888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002588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s-ES_tradnl" altLang="es-CO" smtClean="0">
                <a:solidFill>
                  <a:srgbClr val="FF311B"/>
                </a:solidFill>
              </a:rPr>
              <a:t>Energía de red (reticular) en los compuestos iónicos (</a:t>
            </a:r>
            <a:r>
              <a:rPr lang="es-ES_tradnl" altLang="es-CO" smtClean="0">
                <a:solidFill>
                  <a:srgbClr val="FF311B"/>
                </a:solidFill>
                <a:sym typeface="Symbol" panose="05050102010706020507" pitchFamily="18" charset="2"/>
              </a:rPr>
              <a:t>H</a:t>
            </a:r>
            <a:r>
              <a:rPr lang="es-ES_tradnl" altLang="es-CO" baseline="-25000" smtClean="0">
                <a:solidFill>
                  <a:srgbClr val="FF311B"/>
                </a:solidFill>
                <a:sym typeface="Symbol" panose="05050102010706020507" pitchFamily="18" charset="2"/>
              </a:rPr>
              <a:t>u</a:t>
            </a:r>
            <a:r>
              <a:rPr lang="es-ES_tradnl" altLang="es-CO" smtClean="0">
                <a:solidFill>
                  <a:srgbClr val="FF311B"/>
                </a:solidFill>
                <a:sym typeface="Symbol" panose="05050102010706020507" pitchFamily="18" charset="2"/>
              </a:rPr>
              <a:t> o U</a:t>
            </a:r>
            <a:r>
              <a:rPr lang="es-ES_tradnl" altLang="es-CO" smtClean="0">
                <a:solidFill>
                  <a:srgbClr val="FF311B"/>
                </a:solidFill>
              </a:rPr>
              <a:t>)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676400"/>
            <a:ext cx="8137525" cy="4632325"/>
          </a:xfrm>
        </p:spPr>
        <p:txBody>
          <a:bodyPr/>
          <a:lstStyle/>
          <a:p>
            <a:pPr algn="just" eaLnBrk="1" hangingPunct="1"/>
            <a:r>
              <a:rPr lang="es-ES_tradnl" altLang="es-CO" sz="2600" dirty="0" smtClean="0"/>
              <a:t>Es la cantidad de energía desprendida en la formación de un mol de compuesto iónico sólido a partir de sus iones en estado gaseoso. </a:t>
            </a:r>
          </a:p>
          <a:p>
            <a:pPr lvl="1" eaLnBrk="1" hangingPunct="1"/>
            <a:r>
              <a:rPr lang="es-ES_tradnl" altLang="es-CO" sz="2200" b="1" u="sng" dirty="0" smtClean="0">
                <a:solidFill>
                  <a:schemeClr val="tx2"/>
                </a:solidFill>
              </a:rPr>
              <a:t>Ejemplo:</a:t>
            </a:r>
            <a:r>
              <a:rPr lang="es-ES_tradnl" altLang="es-CO" sz="2200" dirty="0" smtClean="0"/>
              <a:t> En el caso de la formación de </a:t>
            </a:r>
            <a:r>
              <a:rPr lang="es-ES_tradnl" altLang="es-CO" sz="2200" dirty="0" err="1" smtClean="0"/>
              <a:t>NaCl</a:t>
            </a:r>
            <a:r>
              <a:rPr lang="es-ES_tradnl" altLang="es-CO" sz="2200" dirty="0" smtClean="0"/>
              <a:t> la E</a:t>
            </a:r>
            <a:r>
              <a:rPr lang="es-ES_tradnl" altLang="es-CO" sz="2200" baseline="-25000" dirty="0" smtClean="0"/>
              <a:t>r</a:t>
            </a:r>
            <a:r>
              <a:rPr lang="es-ES_tradnl" altLang="es-CO" sz="2200" dirty="0" smtClean="0"/>
              <a:t> corresponde a la reacción:</a:t>
            </a:r>
          </a:p>
          <a:p>
            <a:pPr lvl="1" algn="ctr" eaLnBrk="1" hangingPunct="1">
              <a:buFont typeface="Wingdings" panose="05000000000000000000" pitchFamily="2" charset="2"/>
              <a:buNone/>
            </a:pPr>
            <a:r>
              <a:rPr lang="es-ES_tradnl" altLang="es-CO" sz="2200" dirty="0" err="1" smtClean="0"/>
              <a:t>Na</a:t>
            </a:r>
            <a:r>
              <a:rPr lang="es-ES_tradnl" altLang="es-CO" sz="2200" baseline="30000" dirty="0" smtClean="0"/>
              <a:t>+</a:t>
            </a:r>
            <a:r>
              <a:rPr lang="es-ES_tradnl" altLang="es-CO" sz="2200" dirty="0" smtClean="0"/>
              <a:t> (g) + Cl</a:t>
            </a:r>
            <a:r>
              <a:rPr lang="es-ES_tradnl" altLang="es-CO" sz="2200" baseline="30000" dirty="0" smtClean="0"/>
              <a:t>–</a:t>
            </a:r>
            <a:r>
              <a:rPr lang="es-ES_tradnl" altLang="es-CO" sz="2200" dirty="0" smtClean="0"/>
              <a:t> (g) </a:t>
            </a:r>
            <a:r>
              <a:rPr lang="es-ES_tradnl" altLang="es-CO" sz="2200" dirty="0" smtClean="0">
                <a:sym typeface="Symbol" panose="05050102010706020507" pitchFamily="18" charset="2"/>
              </a:rPr>
              <a:t> </a:t>
            </a:r>
            <a:r>
              <a:rPr lang="es-ES_tradnl" altLang="es-CO" sz="2200" dirty="0" err="1" smtClean="0">
                <a:sym typeface="Symbol" panose="05050102010706020507" pitchFamily="18" charset="2"/>
              </a:rPr>
              <a:t>NaCl</a:t>
            </a:r>
            <a:r>
              <a:rPr lang="es-ES_tradnl" altLang="es-CO" sz="2200" dirty="0" smtClean="0">
                <a:sym typeface="Symbol" panose="05050102010706020507" pitchFamily="18" charset="2"/>
              </a:rPr>
              <a:t> (s)	(</a:t>
            </a:r>
            <a:r>
              <a:rPr lang="es-ES_tradnl" altLang="es-CO" sz="2200" dirty="0" err="1" smtClean="0">
                <a:sym typeface="Symbol" panose="05050102010706020507" pitchFamily="18" charset="2"/>
              </a:rPr>
              <a:t>H</a:t>
            </a:r>
            <a:r>
              <a:rPr lang="es-ES_tradnl" altLang="es-CO" sz="2200" baseline="-25000" dirty="0" err="1" smtClean="0">
                <a:sym typeface="Symbol" panose="05050102010706020507" pitchFamily="18" charset="2"/>
              </a:rPr>
              <a:t>u</a:t>
            </a:r>
            <a:r>
              <a:rPr lang="es-ES_tradnl" altLang="es-CO" sz="2200" dirty="0" smtClean="0">
                <a:sym typeface="Symbol" panose="05050102010706020507" pitchFamily="18" charset="2"/>
              </a:rPr>
              <a:t> &lt; 0)</a:t>
            </a:r>
            <a:r>
              <a:rPr lang="es-ES_tradnl" altLang="es-CO" sz="2200" dirty="0" smtClean="0"/>
              <a:t> </a:t>
            </a:r>
          </a:p>
          <a:p>
            <a:pPr algn="just" eaLnBrk="1" hangingPunct="1"/>
            <a:r>
              <a:rPr lang="es-ES_tradnl" altLang="es-CO" sz="2600" dirty="0" smtClean="0"/>
              <a:t>Es difícil de calcular por lo que se recurre a métodos indirectos aplicando la ley de </a:t>
            </a:r>
            <a:r>
              <a:rPr lang="es-ES_tradnl" altLang="es-CO" sz="2600" dirty="0" err="1" smtClean="0"/>
              <a:t>Hess</a:t>
            </a:r>
            <a:r>
              <a:rPr lang="es-ES_tradnl" altLang="es-CO" sz="2600" dirty="0" smtClean="0"/>
              <a:t>. Es lo que se conoce como ciclo de </a:t>
            </a:r>
            <a:r>
              <a:rPr lang="es-ES_tradnl" altLang="es-CO" sz="2600" b="1" dirty="0" err="1" smtClean="0"/>
              <a:t>Born</a:t>
            </a:r>
            <a:r>
              <a:rPr lang="es-ES_tradnl" altLang="es-CO" sz="2600" b="1" dirty="0" smtClean="0"/>
              <a:t> y Haber</a:t>
            </a:r>
            <a:r>
              <a:rPr lang="es-ES_tradnl" altLang="es-CO" sz="2600" dirty="0" smtClean="0"/>
              <a:t>.</a:t>
            </a:r>
            <a:endParaRPr lang="es-ES_tradnl" altLang="es-CO" sz="2600" dirty="0" smtClean="0">
              <a:sym typeface="Symbol" panose="05050102010706020507" pitchFamily="18" charset="2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B2958CC-CCBF-40BB-BE05-03EF966C5E90}" type="slidenum">
              <a:rPr lang="es-ES_tradnl" altLang="en-US">
                <a:latin typeface="Garamond" panose="02020404030301010803" pitchFamily="18" charset="0"/>
              </a:rPr>
              <a:pPr eaLnBrk="1" hangingPunct="1"/>
              <a:t>18</a:t>
            </a:fld>
            <a:endParaRPr lang="es-ES_tradnl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1463586" y="393448"/>
            <a:ext cx="7702550" cy="935038"/>
          </a:xfrm>
        </p:spPr>
        <p:txBody>
          <a:bodyPr/>
          <a:lstStyle/>
          <a:p>
            <a:pPr eaLnBrk="1" hangingPunct="1"/>
            <a:r>
              <a:rPr lang="es-ES_tradnl" altLang="es-CO" b="1" dirty="0" smtClean="0">
                <a:solidFill>
                  <a:srgbClr val="FF3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Ciclo de </a:t>
            </a:r>
            <a:r>
              <a:rPr lang="es-ES_tradnl" altLang="es-CO" b="1" dirty="0" err="1" smtClean="0">
                <a:solidFill>
                  <a:srgbClr val="FF3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Born</a:t>
            </a:r>
            <a:r>
              <a:rPr lang="es-ES_tradnl" altLang="es-CO" b="1" dirty="0" smtClean="0">
                <a:solidFill>
                  <a:srgbClr val="FF3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-Haber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08212" y="1328486"/>
            <a:ext cx="8497888" cy="511333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_tradnl" sz="2600" dirty="0" smtClean="0"/>
              <a:t>La reacción global de formación de </a:t>
            </a:r>
            <a:r>
              <a:rPr lang="es-ES_tradnl" sz="2600" dirty="0" err="1" smtClean="0"/>
              <a:t>NaCl</a:t>
            </a:r>
            <a:r>
              <a:rPr lang="es-ES_tradnl" sz="2600" dirty="0" smtClean="0"/>
              <a:t> es: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_tradnl" sz="2600" dirty="0" err="1" smtClean="0"/>
              <a:t>Na</a:t>
            </a:r>
            <a:r>
              <a:rPr lang="es-ES_tradnl" sz="2600" dirty="0" smtClean="0"/>
              <a:t> (s) + ½ Cl</a:t>
            </a:r>
            <a:r>
              <a:rPr lang="es-ES_tradnl" sz="2600" baseline="-25000" dirty="0" smtClean="0"/>
              <a:t>2 </a:t>
            </a:r>
            <a:r>
              <a:rPr lang="es-ES_tradnl" sz="2600" dirty="0" smtClean="0"/>
              <a:t>(g) </a:t>
            </a:r>
            <a:r>
              <a:rPr lang="es-ES_tradnl" sz="2600" dirty="0" smtClean="0">
                <a:sym typeface="Symbol" pitchFamily="18" charset="2"/>
              </a:rPr>
              <a:t> </a:t>
            </a:r>
            <a:r>
              <a:rPr lang="es-ES_tradnl" sz="2600" dirty="0" err="1" smtClean="0">
                <a:sym typeface="Symbol" pitchFamily="18" charset="2"/>
              </a:rPr>
              <a:t>NaCl</a:t>
            </a:r>
            <a:r>
              <a:rPr lang="es-ES_tradnl" sz="2600" dirty="0" smtClean="0">
                <a:sym typeface="Symbol" pitchFamily="18" charset="2"/>
              </a:rPr>
              <a:t> (s)	(H</a:t>
            </a:r>
            <a:r>
              <a:rPr lang="es-ES_tradnl" sz="2600" baseline="-25000" dirty="0" smtClean="0">
                <a:sym typeface="Symbol" pitchFamily="18" charset="2"/>
              </a:rPr>
              <a:t>f</a:t>
            </a:r>
            <a:r>
              <a:rPr lang="es-ES_tradnl" sz="2600" dirty="0" smtClean="0">
                <a:sym typeface="Symbol" pitchFamily="18" charset="2"/>
              </a:rPr>
              <a:t> = –411,1 kJ)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_tradnl" sz="2600" dirty="0" smtClean="0">
                <a:sym typeface="Symbol" pitchFamily="18" charset="2"/>
              </a:rPr>
              <a:t>que puede considerarse suma de las siguientes reacciones: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_tradnl" sz="2600" dirty="0" err="1" smtClean="0"/>
              <a:t>Na</a:t>
            </a:r>
            <a:r>
              <a:rPr lang="es-ES_tradnl" sz="2600" dirty="0" smtClean="0"/>
              <a:t> (s) </a:t>
            </a:r>
            <a:r>
              <a:rPr lang="es-ES_tradnl" sz="2600" dirty="0" smtClean="0">
                <a:sym typeface="Symbol" pitchFamily="18" charset="2"/>
              </a:rPr>
              <a:t> </a:t>
            </a:r>
            <a:r>
              <a:rPr lang="es-ES_tradnl" sz="2600" dirty="0" err="1" smtClean="0"/>
              <a:t>Na</a:t>
            </a:r>
            <a:r>
              <a:rPr lang="es-ES_tradnl" sz="2600" dirty="0" smtClean="0"/>
              <a:t> (g) 	</a:t>
            </a:r>
            <a:r>
              <a:rPr lang="es-ES_tradnl" sz="2600" dirty="0" smtClean="0">
                <a:sym typeface="Symbol" pitchFamily="18" charset="2"/>
              </a:rPr>
              <a:t>(</a:t>
            </a:r>
            <a:r>
              <a:rPr lang="es-ES_tradnl" sz="2600" dirty="0" err="1" smtClean="0">
                <a:sym typeface="Symbol" pitchFamily="18" charset="2"/>
              </a:rPr>
              <a:t>H</a:t>
            </a:r>
            <a:r>
              <a:rPr lang="es-ES_tradnl" sz="2600" baseline="-25000" dirty="0" err="1" smtClean="0">
                <a:sym typeface="Symbol" pitchFamily="18" charset="2"/>
              </a:rPr>
              <a:t>subl</a:t>
            </a:r>
            <a:r>
              <a:rPr lang="es-ES_tradnl" sz="2600" dirty="0" smtClean="0">
                <a:sym typeface="Symbol" pitchFamily="18" charset="2"/>
              </a:rPr>
              <a:t> = +107,8  kJ)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_tradnl" sz="2600" dirty="0" smtClean="0"/>
              <a:t>½ Cl</a:t>
            </a:r>
            <a:r>
              <a:rPr lang="es-ES_tradnl" sz="2600" baseline="-25000" dirty="0" smtClean="0"/>
              <a:t>2 </a:t>
            </a:r>
            <a:r>
              <a:rPr lang="es-ES_tradnl" sz="2600" dirty="0" smtClean="0"/>
              <a:t>(g) </a:t>
            </a:r>
            <a:r>
              <a:rPr lang="es-ES_tradnl" sz="2600" dirty="0" smtClean="0">
                <a:sym typeface="Symbol" pitchFamily="18" charset="2"/>
              </a:rPr>
              <a:t> Cl (g)	(</a:t>
            </a:r>
            <a:r>
              <a:rPr lang="es-ES_tradnl" sz="2600" dirty="0" smtClean="0"/>
              <a:t>½</a:t>
            </a:r>
            <a:r>
              <a:rPr lang="es-ES_tradnl" sz="2600" dirty="0" smtClean="0">
                <a:sym typeface="Symbol" pitchFamily="18" charset="2"/>
              </a:rPr>
              <a:t> </a:t>
            </a:r>
            <a:r>
              <a:rPr lang="es-ES_tradnl" sz="2600" dirty="0" err="1" smtClean="0">
                <a:sym typeface="Symbol" pitchFamily="18" charset="2"/>
              </a:rPr>
              <a:t>H</a:t>
            </a:r>
            <a:r>
              <a:rPr lang="es-ES_tradnl" sz="2600" baseline="-25000" dirty="0" err="1" smtClean="0">
                <a:sym typeface="Symbol" pitchFamily="18" charset="2"/>
              </a:rPr>
              <a:t>dis</a:t>
            </a:r>
            <a:r>
              <a:rPr lang="es-ES_tradnl" sz="2600" dirty="0" smtClean="0">
                <a:sym typeface="Symbol" pitchFamily="18" charset="2"/>
              </a:rPr>
              <a:t>= +121,3  kJ)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_tradnl" sz="2600" dirty="0" smtClean="0">
                <a:sym typeface="Symbol" pitchFamily="18" charset="2"/>
              </a:rPr>
              <a:t>Cl (g)  Cl</a:t>
            </a:r>
            <a:r>
              <a:rPr lang="es-ES_tradnl" sz="2600" baseline="30000" dirty="0" smtClean="0"/>
              <a:t>–</a:t>
            </a:r>
            <a:r>
              <a:rPr lang="es-ES_tradnl" sz="2600" dirty="0" smtClean="0">
                <a:sym typeface="Symbol" pitchFamily="18" charset="2"/>
              </a:rPr>
              <a:t> (g)	(</a:t>
            </a:r>
            <a:r>
              <a:rPr lang="el-GR" sz="2600" dirty="0" smtClean="0">
                <a:cs typeface="Arial" charset="0"/>
                <a:sym typeface="Symbol" pitchFamily="18" charset="2"/>
              </a:rPr>
              <a:t>Δ</a:t>
            </a:r>
            <a:r>
              <a:rPr lang="es-ES_tradnl" sz="2600" dirty="0" smtClean="0">
                <a:sym typeface="Symbol" pitchFamily="18" charset="2"/>
              </a:rPr>
              <a:t>H</a:t>
            </a:r>
            <a:r>
              <a:rPr lang="es-ES_tradnl" sz="2600" baseline="-25000" dirty="0" smtClean="0">
                <a:sym typeface="Symbol" pitchFamily="18" charset="2"/>
              </a:rPr>
              <a:t>AE</a:t>
            </a:r>
            <a:r>
              <a:rPr lang="es-ES_tradnl" sz="2600" dirty="0" smtClean="0">
                <a:sym typeface="Symbol" pitchFamily="18" charset="2"/>
              </a:rPr>
              <a:t> = –348,8 kJ)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_tradnl" sz="2600" dirty="0" err="1" smtClean="0"/>
              <a:t>Na</a:t>
            </a:r>
            <a:r>
              <a:rPr lang="es-ES_tradnl" sz="2600" dirty="0" smtClean="0"/>
              <a:t> (g) </a:t>
            </a:r>
            <a:r>
              <a:rPr lang="es-ES_tradnl" sz="2600" dirty="0" smtClean="0">
                <a:sym typeface="Symbol" pitchFamily="18" charset="2"/>
              </a:rPr>
              <a:t> </a:t>
            </a:r>
            <a:r>
              <a:rPr lang="es-ES_tradnl" sz="2600" dirty="0" err="1" smtClean="0"/>
              <a:t>Na</a:t>
            </a:r>
            <a:r>
              <a:rPr lang="es-ES_tradnl" sz="2600" baseline="30000" dirty="0" smtClean="0"/>
              <a:t>+</a:t>
            </a:r>
            <a:r>
              <a:rPr lang="es-ES_tradnl" sz="2600" dirty="0" smtClean="0"/>
              <a:t> (g) 	(</a:t>
            </a:r>
            <a:r>
              <a:rPr lang="el-GR" sz="2600" dirty="0" smtClean="0">
                <a:cs typeface="Arial" charset="0"/>
              </a:rPr>
              <a:t>Δ</a:t>
            </a:r>
            <a:r>
              <a:rPr lang="es-ES_tradnl" sz="2600" dirty="0" smtClean="0">
                <a:sym typeface="Symbol" pitchFamily="18" charset="2"/>
              </a:rPr>
              <a:t>H</a:t>
            </a:r>
            <a:r>
              <a:rPr lang="es-ES_tradnl" sz="2600" baseline="-25000" dirty="0" smtClean="0">
                <a:sym typeface="Symbol" pitchFamily="18" charset="2"/>
              </a:rPr>
              <a:t>EI</a:t>
            </a:r>
            <a:r>
              <a:rPr lang="es-ES_tradnl" sz="2600" dirty="0" smtClean="0">
                <a:sym typeface="Symbol" pitchFamily="18" charset="2"/>
              </a:rPr>
              <a:t> = +495,4 kJ) 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_tradnl" sz="2600" dirty="0" err="1" smtClean="0"/>
              <a:t>Na</a:t>
            </a:r>
            <a:r>
              <a:rPr lang="es-ES_tradnl" sz="2600" baseline="30000" dirty="0" smtClean="0"/>
              <a:t>+</a:t>
            </a:r>
            <a:r>
              <a:rPr lang="es-ES_tradnl" sz="2600" dirty="0" smtClean="0"/>
              <a:t> (g) + </a:t>
            </a:r>
            <a:r>
              <a:rPr lang="es-ES_tradnl" sz="2600" dirty="0" smtClean="0">
                <a:sym typeface="Symbol" pitchFamily="18" charset="2"/>
              </a:rPr>
              <a:t>Cl</a:t>
            </a:r>
            <a:r>
              <a:rPr lang="es-ES_tradnl" sz="2600" baseline="30000" dirty="0" smtClean="0"/>
              <a:t>–</a:t>
            </a:r>
            <a:r>
              <a:rPr lang="es-ES_tradnl" sz="2600" dirty="0" smtClean="0">
                <a:sym typeface="Symbol" pitchFamily="18" charset="2"/>
              </a:rPr>
              <a:t> (g)  </a:t>
            </a:r>
            <a:r>
              <a:rPr lang="es-ES_tradnl" sz="2600" dirty="0" err="1" smtClean="0">
                <a:sym typeface="Symbol" pitchFamily="18" charset="2"/>
              </a:rPr>
              <a:t>NaCl</a:t>
            </a:r>
            <a:r>
              <a:rPr lang="es-ES_tradnl" sz="2600" dirty="0" smtClean="0">
                <a:sym typeface="Symbol" pitchFamily="18" charset="2"/>
              </a:rPr>
              <a:t> (s)    (</a:t>
            </a:r>
            <a:r>
              <a:rPr lang="es-ES_tradnl" sz="2600" dirty="0" err="1" smtClean="0">
                <a:sym typeface="Symbol" pitchFamily="18" charset="2"/>
              </a:rPr>
              <a:t>H</a:t>
            </a:r>
            <a:r>
              <a:rPr lang="es-ES_tradnl" sz="2600" baseline="-25000" dirty="0" err="1" smtClean="0">
                <a:sym typeface="Symbol" pitchFamily="18" charset="2"/>
              </a:rPr>
              <a:t>u</a:t>
            </a:r>
            <a:r>
              <a:rPr lang="es-ES_tradnl" sz="2600" baseline="-25000" dirty="0" smtClean="0">
                <a:sym typeface="Symbol" pitchFamily="18" charset="2"/>
              </a:rPr>
              <a:t> </a:t>
            </a:r>
            <a:r>
              <a:rPr lang="es-ES_tradnl" sz="2600" dirty="0" smtClean="0">
                <a:sym typeface="Symbol" pitchFamily="18" charset="2"/>
              </a:rPr>
              <a:t> = ?)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_tradnl" sz="2600" dirty="0" smtClean="0">
                <a:solidFill>
                  <a:schemeClr val="hlink"/>
                </a:solidFill>
                <a:sym typeface="Symbol" pitchFamily="18" charset="2"/>
              </a:rPr>
              <a:t></a:t>
            </a:r>
            <a:r>
              <a:rPr lang="es-ES_tradnl" sz="2600" dirty="0" err="1" smtClean="0">
                <a:solidFill>
                  <a:schemeClr val="hlink"/>
                </a:solidFill>
                <a:sym typeface="Symbol" pitchFamily="18" charset="2"/>
              </a:rPr>
              <a:t>H</a:t>
            </a:r>
            <a:r>
              <a:rPr lang="es-ES_tradnl" sz="2600" baseline="-25000" dirty="0" err="1" smtClean="0">
                <a:solidFill>
                  <a:schemeClr val="hlink"/>
                </a:solidFill>
                <a:sym typeface="Symbol" pitchFamily="18" charset="2"/>
              </a:rPr>
              <a:t>u</a:t>
            </a:r>
            <a:r>
              <a:rPr lang="es-ES_tradnl" sz="2600" baseline="-250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s-ES_tradnl" sz="2600" dirty="0" smtClean="0">
                <a:solidFill>
                  <a:schemeClr val="hlink"/>
                </a:solidFill>
                <a:sym typeface="Symbol" pitchFamily="18" charset="2"/>
              </a:rPr>
              <a:t>= H</a:t>
            </a:r>
            <a:r>
              <a:rPr lang="es-ES_tradnl" sz="2600" baseline="-25000" dirty="0" smtClean="0">
                <a:solidFill>
                  <a:schemeClr val="hlink"/>
                </a:solidFill>
                <a:sym typeface="Symbol" pitchFamily="18" charset="2"/>
              </a:rPr>
              <a:t>f</a:t>
            </a:r>
            <a:r>
              <a:rPr lang="es-ES_tradnl" sz="2600" dirty="0" smtClean="0">
                <a:solidFill>
                  <a:schemeClr val="hlink"/>
                </a:solidFill>
                <a:sym typeface="Symbol" pitchFamily="18" charset="2"/>
              </a:rPr>
              <a:t> – (</a:t>
            </a:r>
            <a:r>
              <a:rPr lang="es-ES_tradnl" sz="2600" dirty="0" err="1" smtClean="0">
                <a:solidFill>
                  <a:schemeClr val="hlink"/>
                </a:solidFill>
                <a:sym typeface="Symbol" pitchFamily="18" charset="2"/>
              </a:rPr>
              <a:t>H</a:t>
            </a:r>
            <a:r>
              <a:rPr lang="es-ES_tradnl" sz="2600" baseline="-25000" dirty="0" err="1" smtClean="0">
                <a:solidFill>
                  <a:schemeClr val="hlink"/>
                </a:solidFill>
                <a:sym typeface="Symbol" pitchFamily="18" charset="2"/>
              </a:rPr>
              <a:t>subl</a:t>
            </a:r>
            <a:r>
              <a:rPr lang="es-ES_tradnl" sz="2600" dirty="0" smtClean="0">
                <a:solidFill>
                  <a:schemeClr val="hlink"/>
                </a:solidFill>
                <a:sym typeface="Symbol" pitchFamily="18" charset="2"/>
              </a:rPr>
              <a:t> + </a:t>
            </a:r>
            <a:r>
              <a:rPr lang="es-ES_tradnl" sz="2600" dirty="0" smtClean="0">
                <a:solidFill>
                  <a:schemeClr val="hlink"/>
                </a:solidFill>
              </a:rPr>
              <a:t>½</a:t>
            </a:r>
            <a:r>
              <a:rPr lang="es-ES_tradnl" sz="2600" dirty="0" smtClean="0">
                <a:solidFill>
                  <a:schemeClr val="hlink"/>
                </a:solidFill>
                <a:sym typeface="Symbol" pitchFamily="18" charset="2"/>
              </a:rPr>
              <a:t> </a:t>
            </a:r>
            <a:r>
              <a:rPr lang="es-ES_tradnl" sz="2600" dirty="0" err="1" smtClean="0">
                <a:solidFill>
                  <a:schemeClr val="hlink"/>
                </a:solidFill>
                <a:sym typeface="Symbol" pitchFamily="18" charset="2"/>
              </a:rPr>
              <a:t>H</a:t>
            </a:r>
            <a:r>
              <a:rPr lang="es-ES_tradnl" sz="2600" baseline="-25000" dirty="0" err="1" smtClean="0">
                <a:solidFill>
                  <a:schemeClr val="hlink"/>
                </a:solidFill>
                <a:sym typeface="Symbol" pitchFamily="18" charset="2"/>
              </a:rPr>
              <a:t>dis</a:t>
            </a:r>
            <a:r>
              <a:rPr lang="es-ES_tradnl" sz="2600" baseline="-250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s-ES_tradnl" sz="2600" dirty="0" smtClean="0">
                <a:solidFill>
                  <a:schemeClr val="hlink"/>
                </a:solidFill>
                <a:sym typeface="Symbol" pitchFamily="18" charset="2"/>
              </a:rPr>
              <a:t>+ AH</a:t>
            </a:r>
            <a:r>
              <a:rPr lang="es-ES_tradnl" sz="2600" baseline="-25000" dirty="0" smtClean="0">
                <a:solidFill>
                  <a:schemeClr val="hlink"/>
                </a:solidFill>
                <a:sym typeface="Symbol" pitchFamily="18" charset="2"/>
              </a:rPr>
              <a:t>AE </a:t>
            </a:r>
            <a:r>
              <a:rPr lang="es-ES_tradnl" sz="2600" dirty="0" smtClean="0">
                <a:solidFill>
                  <a:schemeClr val="hlink"/>
                </a:solidFill>
                <a:sym typeface="Symbol" pitchFamily="18" charset="2"/>
              </a:rPr>
              <a:t>+ AH</a:t>
            </a:r>
            <a:r>
              <a:rPr lang="es-ES_tradnl" sz="2600" baseline="-25000" dirty="0" smtClean="0">
                <a:solidFill>
                  <a:schemeClr val="hlink"/>
                </a:solidFill>
                <a:sym typeface="Symbol" pitchFamily="18" charset="2"/>
              </a:rPr>
              <a:t>EI</a:t>
            </a:r>
            <a:r>
              <a:rPr lang="es-ES_tradnl" sz="2600" dirty="0" smtClean="0">
                <a:solidFill>
                  <a:schemeClr val="hlink"/>
                </a:solidFill>
                <a:sym typeface="Symbol" pitchFamily="18" charset="2"/>
              </a:rPr>
              <a:t>)</a:t>
            </a:r>
          </a:p>
          <a:p>
            <a:pPr algn="ctr"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s-ES_tradnl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</a:t>
            </a:r>
            <a:r>
              <a:rPr lang="es-ES_tradnl" sz="2600" b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H</a:t>
            </a:r>
            <a:r>
              <a:rPr lang="es-ES_tradnl" sz="2600" b="1" baseline="-25000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u</a:t>
            </a:r>
            <a:r>
              <a:rPr lang="es-ES_tradnl" sz="2600" baseline="-25000" dirty="0" smtClean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s-ES_tradnl" sz="2600" dirty="0" smtClean="0">
                <a:solidFill>
                  <a:schemeClr val="hlink"/>
                </a:solidFill>
                <a:sym typeface="Symbol" pitchFamily="18" charset="2"/>
              </a:rPr>
              <a:t>= –411’1 kJ – (107’8  kJ + 121’3  kJ  –348’8 kJ + 495’4 kJ) = </a:t>
            </a:r>
            <a:r>
              <a:rPr lang="es-ES_tradnl" sz="2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–786’8 kJ</a:t>
            </a:r>
            <a:endParaRPr lang="es-ES_tradnl" sz="2600" dirty="0" smtClean="0">
              <a:solidFill>
                <a:schemeClr val="hlink"/>
              </a:solidFill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l-GR" sz="2600" dirty="0" smtClean="0">
              <a:solidFill>
                <a:schemeClr val="hlink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25B225E-F5D1-4443-B855-01F99B227047}" type="slidenum">
              <a:rPr lang="es-ES_tradnl" altLang="en-US">
                <a:latin typeface="Garamond" panose="02020404030301010803" pitchFamily="18" charset="0"/>
              </a:rPr>
              <a:pPr eaLnBrk="1" hangingPunct="1"/>
              <a:t>19</a:t>
            </a:fld>
            <a:endParaRPr lang="es-ES_tradnl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450" y="260648"/>
            <a:ext cx="7702550" cy="1076325"/>
          </a:xfrm>
        </p:spPr>
        <p:txBody>
          <a:bodyPr/>
          <a:lstStyle/>
          <a:p>
            <a:pPr eaLnBrk="1" hangingPunct="1"/>
            <a:r>
              <a:rPr lang="es-ES_tradnl" altLang="es-CO" dirty="0" smtClean="0"/>
              <a:t>¿Por qué se unen los átomos?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64108"/>
            <a:ext cx="4392736" cy="5113337"/>
          </a:xfrm>
        </p:spPr>
        <p:txBody>
          <a:bodyPr/>
          <a:lstStyle/>
          <a:p>
            <a:pPr algn="just" eaLnBrk="1" hangingPunct="1"/>
            <a:r>
              <a:rPr lang="es-ES_tradnl" altLang="es-CO" sz="2100" dirty="0" smtClean="0"/>
              <a:t>Los átomos, moléculas e iones y se unen entre sí para tener la </a:t>
            </a:r>
            <a:r>
              <a:rPr lang="es-ES_tradnl" altLang="es-CO" sz="2100" u="sng" dirty="0" smtClean="0">
                <a:solidFill>
                  <a:schemeClr val="tx2"/>
                </a:solidFill>
              </a:rPr>
              <a:t>mínima energía</a:t>
            </a:r>
            <a:r>
              <a:rPr lang="es-ES_tradnl" altLang="es-CO" sz="2100" dirty="0" smtClean="0"/>
              <a:t>, lo que equivale a decir de máxima estabilidad.</a:t>
            </a:r>
          </a:p>
          <a:p>
            <a:pPr algn="just" eaLnBrk="1" hangingPunct="1"/>
            <a:r>
              <a:rPr lang="es-ES_tradnl" altLang="es-CO" sz="2100" dirty="0" smtClean="0"/>
              <a:t>Se unen utilizando los electrones más externos (de valencia).</a:t>
            </a:r>
          </a:p>
        </p:txBody>
      </p:sp>
      <p:pic>
        <p:nvPicPr>
          <p:cNvPr id="4105" name="Picture 9" descr="http://3.bp.blogspot.com/-QXpyH5OcJnc/TlBRMu2SgtI/AAAAAAAASSI/VNamythc-_s/s1600/variacion-energia-internucle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94" y="1156031"/>
            <a:ext cx="4204483" cy="54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B87B-AB23-4EC8-BFA5-87AA5F6A4FE0}" type="slidenum">
              <a:rPr lang="es-ES_tradnl" altLang="en-US" smtClean="0"/>
              <a:pPr/>
              <a:t>20</a:t>
            </a:fld>
            <a:endParaRPr lang="es-ES_tradnl" altLang="en-US"/>
          </a:p>
        </p:txBody>
      </p:sp>
      <p:pic>
        <p:nvPicPr>
          <p:cNvPr id="79874" name="Picture 2" descr="https://upload.wikimedia.org/wikipedia/commons/5/5e/Born-haber_e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" y="548680"/>
            <a:ext cx="8923312" cy="685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464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B87B-AB23-4EC8-BFA5-87AA5F6A4FE0}" type="slidenum">
              <a:rPr lang="es-ES_tradnl" altLang="en-US" smtClean="0"/>
              <a:pPr/>
              <a:t>21</a:t>
            </a:fld>
            <a:endParaRPr lang="es-ES_tradnl" altLang="en-US"/>
          </a:p>
        </p:txBody>
      </p:sp>
      <p:pic>
        <p:nvPicPr>
          <p:cNvPr id="80898" name="Picture 2" descr="https://secondaryscience4all.files.wordpress.com/2014/08/slide5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33"/>
          <a:stretch/>
        </p:blipFill>
        <p:spPr bwMode="auto">
          <a:xfrm>
            <a:off x="179512" y="597822"/>
            <a:ext cx="8964488" cy="623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0849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B87B-AB23-4EC8-BFA5-87AA5F6A4FE0}" type="slidenum">
              <a:rPr lang="es-ES_tradnl" altLang="en-US" smtClean="0"/>
              <a:pPr/>
              <a:t>22</a:t>
            </a:fld>
            <a:endParaRPr lang="es-ES_tradnl" altLang="en-U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323528" y="970345"/>
            <a:ext cx="8330932" cy="565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987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525845"/>
            <a:ext cx="7924800" cy="889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altLang="es-CO" sz="3200" b="1" dirty="0" smtClean="0">
                <a:solidFill>
                  <a:srgbClr val="FF3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Factores de los que depende la Energía reticular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idx="1"/>
          </p:nvPr>
        </p:nvSpPr>
        <p:spPr>
          <a:xfrm>
            <a:off x="697785" y="1942366"/>
            <a:ext cx="8050679" cy="4895850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ES_tradnl" altLang="es-CO" sz="2400" dirty="0" smtClean="0"/>
              <a:t>En general, la energía de red es grande y negativa y compensa el déficit de energía que suponen el resto de los procesos. Está influenciada por la </a:t>
            </a:r>
            <a:r>
              <a:rPr lang="es-ES_tradnl" altLang="es-CO" sz="2400" b="1" dirty="0" smtClean="0"/>
              <a:t>carga</a:t>
            </a:r>
            <a:r>
              <a:rPr lang="es-ES_tradnl" altLang="es-CO" sz="2400" dirty="0" smtClean="0"/>
              <a:t> y el </a:t>
            </a:r>
            <a:r>
              <a:rPr lang="es-ES_tradnl" altLang="es-CO" sz="2400" b="1" dirty="0" smtClean="0"/>
              <a:t>tamaño</a:t>
            </a:r>
            <a:r>
              <a:rPr lang="es-ES_tradnl" altLang="es-CO" sz="2400" dirty="0" smtClean="0"/>
              <a:t> de los iones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_tradnl" altLang="es-CO" sz="2400" b="1" dirty="0" smtClean="0">
                <a:solidFill>
                  <a:schemeClr val="hlink"/>
                </a:solidFill>
              </a:rPr>
              <a:t>A mayor carga de los iones mayor </a:t>
            </a:r>
            <a:r>
              <a:rPr lang="es-ES_tradnl" altLang="es-CO" sz="2400" b="1" dirty="0" smtClean="0">
                <a:sym typeface="Symbol" panose="05050102010706020507" pitchFamily="18" charset="2"/>
              </a:rPr>
              <a:t></a:t>
            </a:r>
            <a:r>
              <a:rPr lang="es-ES_tradnl" altLang="es-CO" sz="2400" b="1" dirty="0" err="1" smtClean="0">
                <a:sym typeface="Symbol" panose="05050102010706020507" pitchFamily="18" charset="2"/>
              </a:rPr>
              <a:t>H</a:t>
            </a:r>
            <a:r>
              <a:rPr lang="es-ES_tradnl" altLang="es-CO" sz="2400" b="1" baseline="-25000" dirty="0" err="1" smtClean="0">
                <a:sym typeface="Symbol" panose="05050102010706020507" pitchFamily="18" charset="2"/>
              </a:rPr>
              <a:t>u</a:t>
            </a:r>
            <a:r>
              <a:rPr lang="es-ES_tradnl" altLang="es-CO" sz="2400" dirty="0" smtClean="0"/>
              <a:t>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altLang="es-CO" sz="2400" b="1" dirty="0" smtClean="0">
                <a:solidFill>
                  <a:schemeClr val="tx2"/>
                </a:solidFill>
              </a:rPr>
              <a:t>	</a:t>
            </a:r>
            <a:r>
              <a:rPr lang="es-ES_tradnl" altLang="es-CO" sz="2400" b="1" u="sng" dirty="0" smtClean="0">
                <a:solidFill>
                  <a:schemeClr val="tx2"/>
                </a:solidFill>
              </a:rPr>
              <a:t>Ejemplo:</a:t>
            </a:r>
            <a:r>
              <a:rPr lang="es-ES_tradnl" altLang="es-CO" sz="2400" dirty="0" smtClean="0"/>
              <a:t> </a:t>
            </a:r>
            <a:r>
              <a:rPr lang="es-ES" altLang="es-CO" sz="2400" dirty="0" smtClean="0"/>
              <a:t>Así el </a:t>
            </a:r>
            <a:r>
              <a:rPr lang="es-ES" altLang="es-CO" sz="2400" dirty="0" err="1" smtClean="0"/>
              <a:t>CaO</a:t>
            </a:r>
            <a:r>
              <a:rPr lang="es-ES" altLang="es-CO" sz="2400" dirty="0" smtClean="0"/>
              <a:t> (Ca</a:t>
            </a:r>
            <a:r>
              <a:rPr lang="es-ES" altLang="es-CO" sz="2400" baseline="30000" dirty="0" smtClean="0"/>
              <a:t>2+</a:t>
            </a:r>
            <a:r>
              <a:rPr lang="es-ES" altLang="es-CO" sz="2400" dirty="0" smtClean="0"/>
              <a:t> y O</a:t>
            </a:r>
            <a:r>
              <a:rPr lang="es-ES" altLang="es-CO" sz="2400" baseline="30000" dirty="0" smtClean="0"/>
              <a:t>2–</a:t>
            </a:r>
            <a:r>
              <a:rPr lang="es-ES" altLang="es-CO" sz="2400" dirty="0" smtClean="0"/>
              <a:t>) tendrá </a:t>
            </a:r>
            <a:r>
              <a:rPr lang="es-ES_tradnl" altLang="es-CO" sz="2400" dirty="0" smtClean="0"/>
              <a:t>“</a:t>
            </a:r>
            <a:r>
              <a:rPr lang="es-ES_tradnl" altLang="es-CO" sz="2400" dirty="0" smtClean="0">
                <a:sym typeface="Symbol" panose="05050102010706020507" pitchFamily="18" charset="2"/>
              </a:rPr>
              <a:t></a:t>
            </a:r>
            <a:r>
              <a:rPr lang="es-ES_tradnl" altLang="es-CO" sz="2400" dirty="0" err="1" smtClean="0">
                <a:sym typeface="Symbol" panose="05050102010706020507" pitchFamily="18" charset="2"/>
              </a:rPr>
              <a:t>H</a:t>
            </a:r>
            <a:r>
              <a:rPr lang="es-ES_tradnl" altLang="es-CO" sz="2400" baseline="-25000" dirty="0" err="1" smtClean="0">
                <a:sym typeface="Symbol" panose="05050102010706020507" pitchFamily="18" charset="2"/>
              </a:rPr>
              <a:t>u</a:t>
            </a:r>
            <a:r>
              <a:rPr lang="es-ES_tradnl" altLang="es-CO" sz="2400" baseline="-25000" dirty="0" smtClean="0">
                <a:sym typeface="Symbol" panose="05050102010706020507" pitchFamily="18" charset="2"/>
              </a:rPr>
              <a:t> </a:t>
            </a:r>
            <a:r>
              <a:rPr lang="es-ES" altLang="es-CO" sz="2400" dirty="0" smtClean="0"/>
              <a:t>”</a:t>
            </a:r>
            <a:r>
              <a:rPr lang="es-ES_tradnl" altLang="es-CO" sz="2400" dirty="0" smtClean="0"/>
              <a:t> mayor que el </a:t>
            </a:r>
            <a:r>
              <a:rPr lang="es-ES_tradnl" altLang="es-CO" sz="2400" dirty="0" err="1" smtClean="0"/>
              <a:t>NaCl</a:t>
            </a:r>
            <a:r>
              <a:rPr lang="es-ES_tradnl" altLang="es-CO" sz="2400" dirty="0" smtClean="0"/>
              <a:t> (</a:t>
            </a:r>
            <a:r>
              <a:rPr lang="es-ES_tradnl" altLang="es-CO" sz="2400" dirty="0" err="1" smtClean="0"/>
              <a:t>Na</a:t>
            </a:r>
            <a:r>
              <a:rPr lang="es-ES_tradnl" altLang="es-CO" sz="2400" baseline="30000" dirty="0" smtClean="0"/>
              <a:t>+</a:t>
            </a:r>
            <a:r>
              <a:rPr lang="es-ES_tradnl" altLang="es-CO" sz="2400" dirty="0" smtClean="0"/>
              <a:t> y Cl</a:t>
            </a:r>
            <a:r>
              <a:rPr lang="es-ES_tradnl" altLang="es-CO" sz="2400" baseline="30000" dirty="0" smtClean="0"/>
              <a:t>–</a:t>
            </a:r>
            <a:r>
              <a:rPr lang="es-ES_tradnl" altLang="es-CO" sz="2400" dirty="0" smtClean="0"/>
              <a:t>).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_tradnl" altLang="es-CO" sz="2400" b="1" dirty="0" smtClean="0">
                <a:solidFill>
                  <a:schemeClr val="hlink"/>
                </a:solidFill>
              </a:rPr>
              <a:t>A menor tamaño de los iones mayor </a:t>
            </a:r>
            <a:r>
              <a:rPr lang="es-ES_tradnl" altLang="es-CO" sz="2400" b="1" dirty="0" smtClean="0">
                <a:sym typeface="Symbol" panose="05050102010706020507" pitchFamily="18" charset="2"/>
              </a:rPr>
              <a:t></a:t>
            </a:r>
            <a:r>
              <a:rPr lang="es-ES_tradnl" altLang="es-CO" sz="2400" b="1" dirty="0" err="1" smtClean="0">
                <a:sym typeface="Symbol" panose="05050102010706020507" pitchFamily="18" charset="2"/>
              </a:rPr>
              <a:t>H</a:t>
            </a:r>
            <a:r>
              <a:rPr lang="es-ES_tradnl" altLang="es-CO" sz="2400" b="1" baseline="-25000" dirty="0" err="1" smtClean="0">
                <a:sym typeface="Symbol" panose="05050102010706020507" pitchFamily="18" charset="2"/>
              </a:rPr>
              <a:t>u</a:t>
            </a:r>
            <a:r>
              <a:rPr lang="es-ES_tradnl" altLang="es-CO" sz="2400" dirty="0" smtClean="0"/>
              <a:t>. 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s-ES_tradnl" altLang="es-CO" sz="2400" b="1" dirty="0" smtClean="0">
                <a:solidFill>
                  <a:schemeClr val="tx2"/>
                </a:solidFill>
              </a:rPr>
              <a:t>	</a:t>
            </a:r>
            <a:r>
              <a:rPr lang="es-ES_tradnl" altLang="es-CO" sz="2400" b="1" u="sng" dirty="0" smtClean="0">
                <a:solidFill>
                  <a:schemeClr val="tx2"/>
                </a:solidFill>
              </a:rPr>
              <a:t>Ejemplo:</a:t>
            </a:r>
            <a:r>
              <a:rPr lang="es-ES_tradnl" altLang="es-CO" sz="2400" dirty="0" smtClean="0"/>
              <a:t> </a:t>
            </a:r>
            <a:r>
              <a:rPr lang="es-ES" altLang="es-CO" sz="2400" dirty="0" smtClean="0"/>
              <a:t>Así el </a:t>
            </a:r>
            <a:r>
              <a:rPr lang="es-ES" altLang="es-CO" sz="2400" dirty="0" err="1" smtClean="0"/>
              <a:t>NaCl</a:t>
            </a:r>
            <a:r>
              <a:rPr lang="es-ES" altLang="es-CO" sz="2400" dirty="0" smtClean="0"/>
              <a:t> (</a:t>
            </a:r>
            <a:r>
              <a:rPr lang="es-ES" altLang="es-CO" sz="2400" dirty="0" err="1" smtClean="0"/>
              <a:t>Na</a:t>
            </a:r>
            <a:r>
              <a:rPr lang="es-ES" altLang="es-CO" sz="2400" baseline="30000" dirty="0" smtClean="0"/>
              <a:t>+</a:t>
            </a:r>
            <a:r>
              <a:rPr lang="es-ES" altLang="es-CO" sz="2400" dirty="0" smtClean="0"/>
              <a:t> y Cl</a:t>
            </a:r>
            <a:r>
              <a:rPr lang="es-ES" altLang="es-CO" sz="2400" baseline="30000" dirty="0" smtClean="0"/>
              <a:t>–</a:t>
            </a:r>
            <a:r>
              <a:rPr lang="es-ES" altLang="es-CO" sz="2400" dirty="0" smtClean="0"/>
              <a:t>) tendrá </a:t>
            </a:r>
            <a:r>
              <a:rPr lang="es-ES_tradnl" altLang="es-CO" sz="2400" dirty="0" smtClean="0"/>
              <a:t>“</a:t>
            </a:r>
            <a:r>
              <a:rPr lang="es-ES_tradnl" altLang="es-CO" sz="2400" dirty="0" smtClean="0">
                <a:sym typeface="Symbol" panose="05050102010706020507" pitchFamily="18" charset="2"/>
              </a:rPr>
              <a:t></a:t>
            </a:r>
            <a:r>
              <a:rPr lang="es-ES_tradnl" altLang="es-CO" sz="2400" dirty="0" err="1" smtClean="0">
                <a:sym typeface="Symbol" panose="05050102010706020507" pitchFamily="18" charset="2"/>
              </a:rPr>
              <a:t>H</a:t>
            </a:r>
            <a:r>
              <a:rPr lang="es-ES_tradnl" altLang="es-CO" sz="2400" baseline="-25000" dirty="0" err="1" smtClean="0">
                <a:sym typeface="Symbol" panose="05050102010706020507" pitchFamily="18" charset="2"/>
              </a:rPr>
              <a:t>u</a:t>
            </a:r>
            <a:r>
              <a:rPr lang="es-ES_tradnl" altLang="es-CO" sz="2400" baseline="-25000" dirty="0" smtClean="0">
                <a:sym typeface="Symbol" panose="05050102010706020507" pitchFamily="18" charset="2"/>
              </a:rPr>
              <a:t> </a:t>
            </a:r>
            <a:r>
              <a:rPr lang="es-ES" altLang="es-CO" sz="2400" dirty="0" smtClean="0"/>
              <a:t>” </a:t>
            </a:r>
            <a:r>
              <a:rPr lang="es-ES_tradnl" altLang="es-CO" sz="2400" dirty="0" smtClean="0"/>
              <a:t>mayor que el </a:t>
            </a:r>
            <a:r>
              <a:rPr lang="es-ES_tradnl" altLang="es-CO" sz="2400" dirty="0" err="1" smtClean="0"/>
              <a:t>KBr</a:t>
            </a:r>
            <a:r>
              <a:rPr lang="es-ES_tradnl" altLang="es-CO" sz="2400" dirty="0" smtClean="0"/>
              <a:t> (K</a:t>
            </a:r>
            <a:r>
              <a:rPr lang="es-ES_tradnl" altLang="es-CO" sz="2400" baseline="30000" dirty="0" smtClean="0"/>
              <a:t>+</a:t>
            </a:r>
            <a:r>
              <a:rPr lang="es-ES_tradnl" altLang="es-CO" sz="2400" dirty="0" smtClean="0"/>
              <a:t> y Br</a:t>
            </a:r>
            <a:r>
              <a:rPr lang="es-ES_tradnl" altLang="es-CO" sz="2400" baseline="30000" dirty="0" smtClean="0"/>
              <a:t>–</a:t>
            </a:r>
            <a:r>
              <a:rPr lang="es-ES_tradnl" altLang="es-CO" sz="2400" dirty="0" smtClean="0"/>
              <a:t>).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s-ES_tradnl" altLang="es-CO" sz="2400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5200E2C-108C-4960-B3E7-785CE71CE6F5}" type="slidenum">
              <a:rPr lang="es-ES_tradnl" altLang="en-US">
                <a:latin typeface="Garamond" panose="02020404030301010803" pitchFamily="18" charset="0"/>
              </a:rPr>
              <a:pPr eaLnBrk="1" hangingPunct="1"/>
              <a:t>23</a:t>
            </a:fld>
            <a:endParaRPr lang="es-ES_tradnl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787783"/>
            <a:ext cx="6589199" cy="1280890"/>
          </a:xfrm>
        </p:spPr>
        <p:txBody>
          <a:bodyPr/>
          <a:lstStyle/>
          <a:p>
            <a:pPr eaLnBrk="1" hangingPunct="1"/>
            <a:r>
              <a:rPr lang="es-ES_tradnl" alt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 cristalina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idx="1"/>
          </p:nvPr>
        </p:nvSpPr>
        <p:spPr>
          <a:xfrm>
            <a:off x="830194" y="1772816"/>
            <a:ext cx="7772400" cy="4675187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s-ES_tradnl" altLang="es-CO" sz="2400" dirty="0" smtClean="0"/>
              <a:t>Los iones en los compuestos iónicos se ordenan regularmente en el espacio de la manera más compacta posible.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_tradnl" altLang="es-CO" sz="2400" dirty="0" smtClean="0"/>
              <a:t>Cada ion se rodea de iones de signo contrario dando lugar a celdas o unidades que se repiten en las tres direcciones del espacio.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_tradnl" altLang="es-CO" sz="2400" dirty="0" smtClean="0"/>
              <a:t>La geometría viene condicionada por el tamaño relativo de los iones y por la neutralidad global del cristal.</a:t>
            </a:r>
          </a:p>
          <a:p>
            <a:pPr algn="just" eaLnBrk="1" hangingPunct="1">
              <a:lnSpc>
                <a:spcPct val="80000"/>
              </a:lnSpc>
            </a:pPr>
            <a:r>
              <a:rPr lang="es-ES_tradnl" altLang="es-CO" sz="2400" b="1" dirty="0" smtClean="0"/>
              <a:t>Índice de coordinación</a:t>
            </a:r>
            <a:r>
              <a:rPr lang="es-ES_tradnl" altLang="es-CO" sz="2400" dirty="0" smtClean="0"/>
              <a:t>: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_tradnl" altLang="es-CO" sz="2400" b="1" dirty="0" smtClean="0"/>
              <a:t>Es el  número de iones de signo opuesto que rodean a un ion dado”.</a:t>
            </a:r>
          </a:p>
          <a:p>
            <a:pPr lvl="1" algn="just" eaLnBrk="1" hangingPunct="1">
              <a:lnSpc>
                <a:spcPct val="80000"/>
              </a:lnSpc>
            </a:pPr>
            <a:r>
              <a:rPr lang="es-ES_tradnl" altLang="es-CO" sz="2400" dirty="0" smtClean="0"/>
              <a:t>Cuanto mayor es un ion con respecto al otro mayor es su índice de coordinación.</a:t>
            </a:r>
          </a:p>
          <a:p>
            <a:pPr lvl="1" algn="just" eaLnBrk="1" hangingPunct="1">
              <a:lnSpc>
                <a:spcPct val="80000"/>
              </a:lnSpc>
            </a:pPr>
            <a:endParaRPr lang="es-ES_tradnl" altLang="es-CO" sz="2400" dirty="0" smtClean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64C5054-76E9-4118-8B00-45D1B5AE31FB}" type="slidenum">
              <a:rPr lang="es-ES_tradnl" altLang="en-US">
                <a:latin typeface="Garamond" panose="02020404030301010803" pitchFamily="18" charset="0"/>
              </a:rPr>
              <a:pPr eaLnBrk="1" hangingPunct="1"/>
              <a:t>24</a:t>
            </a:fld>
            <a:endParaRPr lang="es-ES_tradnl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79500" y="447338"/>
            <a:ext cx="6623050" cy="1076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altLang="es-CO" sz="3300" b="1" dirty="0" smtClean="0">
                <a:solidFill>
                  <a:srgbClr val="FF3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tipos de estructura cristalina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sz="quarter" idx="3"/>
          </p:nvPr>
        </p:nvSpPr>
        <p:spPr>
          <a:xfrm>
            <a:off x="323850" y="1484313"/>
            <a:ext cx="8640638" cy="4752975"/>
          </a:xfrm>
        </p:spPr>
        <p:txBody>
          <a:bodyPr/>
          <a:lstStyle/>
          <a:p>
            <a:pPr eaLnBrk="1" hangingPunct="1"/>
            <a:r>
              <a:rPr lang="es-ES_tradnl" altLang="es-CO" sz="2600" b="1" dirty="0" err="1" smtClean="0"/>
              <a:t>NaCl</a:t>
            </a:r>
            <a:r>
              <a:rPr lang="es-ES_tradnl" altLang="es-CO" sz="2600" b="1" dirty="0" smtClean="0"/>
              <a:t> </a:t>
            </a:r>
            <a:r>
              <a:rPr lang="es-ES_tradnl" altLang="es-CO" sz="2600" dirty="0" smtClean="0"/>
              <a:t>(cúbica centrada en las caras para ambos iones) </a:t>
            </a:r>
          </a:p>
          <a:p>
            <a:pPr marL="819150" lvl="1" indent="-285750" eaLnBrk="1" hangingPunct="1"/>
            <a:r>
              <a:rPr lang="es-ES_tradnl" altLang="es-CO" sz="2300" dirty="0" smtClean="0"/>
              <a:t>Índice de coord. para ambos iones</a:t>
            </a:r>
            <a:r>
              <a:rPr lang="es-ES_tradnl" altLang="es-CO" sz="2300" baseline="30000" dirty="0" smtClean="0"/>
              <a:t> </a:t>
            </a:r>
            <a:r>
              <a:rPr lang="es-ES_tradnl" altLang="es-CO" sz="2300" dirty="0" smtClean="0"/>
              <a:t>= 6</a:t>
            </a:r>
          </a:p>
          <a:p>
            <a:pPr eaLnBrk="1" hangingPunct="1"/>
            <a:r>
              <a:rPr lang="es-ES_tradnl" altLang="es-CO" sz="2600" b="1" dirty="0" err="1" smtClean="0"/>
              <a:t>CsCl</a:t>
            </a:r>
            <a:r>
              <a:rPr lang="es-ES_tradnl" altLang="es-CO" sz="2600" b="1" dirty="0" smtClean="0"/>
              <a:t> </a:t>
            </a:r>
            <a:r>
              <a:rPr lang="es-ES_tradnl" altLang="es-CO" sz="2600" dirty="0" smtClean="0"/>
              <a:t>(cúbica  para ambos iones) </a:t>
            </a:r>
          </a:p>
          <a:p>
            <a:pPr marL="819150" lvl="1" indent="-285750" eaLnBrk="1" hangingPunct="1"/>
            <a:r>
              <a:rPr lang="es-ES_tradnl" altLang="es-CO" sz="2300" dirty="0" smtClean="0"/>
              <a:t>Índice de coord. para ambos iones</a:t>
            </a:r>
            <a:r>
              <a:rPr lang="es-ES_tradnl" altLang="es-CO" sz="2300" baseline="30000" dirty="0" smtClean="0"/>
              <a:t> </a:t>
            </a:r>
            <a:r>
              <a:rPr lang="es-ES_tradnl" altLang="es-CO" sz="2300" dirty="0" smtClean="0"/>
              <a:t>= 8</a:t>
            </a:r>
          </a:p>
          <a:p>
            <a:pPr eaLnBrk="1" hangingPunct="1"/>
            <a:r>
              <a:rPr lang="es-ES_tradnl" altLang="es-CO" sz="2600" b="1" dirty="0" smtClean="0"/>
              <a:t>CaF</a:t>
            </a:r>
            <a:r>
              <a:rPr lang="es-ES_tradnl" altLang="es-CO" sz="2600" b="1" baseline="-25000" dirty="0" smtClean="0"/>
              <a:t>2</a:t>
            </a:r>
            <a:r>
              <a:rPr lang="es-ES_tradnl" altLang="es-CO" sz="2600" dirty="0" smtClean="0"/>
              <a:t> (cúbica centrada en las caras para el Ca</a:t>
            </a:r>
            <a:r>
              <a:rPr lang="es-ES_tradnl" altLang="es-CO" sz="2600" baseline="30000" dirty="0" smtClean="0"/>
              <a:t>2+ </a:t>
            </a:r>
            <a:r>
              <a:rPr lang="es-ES_tradnl" altLang="es-CO" sz="2600" dirty="0" smtClean="0"/>
              <a:t>y tetraédrica para el F</a:t>
            </a:r>
            <a:r>
              <a:rPr lang="es-ES_tradnl" altLang="es-CO" sz="2600" baseline="30000" dirty="0" smtClean="0"/>
              <a:t>– </a:t>
            </a:r>
            <a:r>
              <a:rPr lang="es-ES_tradnl" altLang="es-CO" sz="2600" dirty="0" smtClean="0"/>
              <a:t>) </a:t>
            </a:r>
          </a:p>
          <a:p>
            <a:pPr marL="819150" lvl="1" indent="-285750" eaLnBrk="1" hangingPunct="1"/>
            <a:r>
              <a:rPr lang="es-ES_tradnl" altLang="es-CO" sz="2300" dirty="0" smtClean="0"/>
              <a:t>Índice de coord. para el F</a:t>
            </a:r>
            <a:r>
              <a:rPr lang="es-ES_tradnl" altLang="es-CO" sz="2300" baseline="30000" dirty="0" smtClean="0"/>
              <a:t>– </a:t>
            </a:r>
            <a:r>
              <a:rPr lang="es-ES_tradnl" altLang="es-CO" sz="2300" dirty="0" smtClean="0"/>
              <a:t>= 4</a:t>
            </a:r>
          </a:p>
          <a:p>
            <a:pPr marL="819150" lvl="1" indent="-285750" eaLnBrk="1" hangingPunct="1"/>
            <a:r>
              <a:rPr lang="es-ES_tradnl" altLang="es-CO" sz="2300" dirty="0" smtClean="0"/>
              <a:t>Índice de coord. para el Ca</a:t>
            </a:r>
            <a:r>
              <a:rPr lang="es-ES_tradnl" altLang="es-CO" sz="2300" baseline="30000" dirty="0" smtClean="0"/>
              <a:t>2+</a:t>
            </a:r>
            <a:r>
              <a:rPr lang="es-ES_tradnl" altLang="es-CO" sz="2300" dirty="0" smtClean="0"/>
              <a:t> = 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79500" y="447338"/>
            <a:ext cx="7668964" cy="1076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altLang="es-CO" sz="3300" b="1" dirty="0" smtClean="0">
                <a:solidFill>
                  <a:srgbClr val="FF3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tipos de estructura cristalina</a:t>
            </a:r>
          </a:p>
        </p:txBody>
      </p:sp>
      <p:pic>
        <p:nvPicPr>
          <p:cNvPr id="75782" name="Picture 6" descr="http://www.quimitube.com/wp-content/uploads/2012/10/tipos-redes-cristalinas-compuestos-ionic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23663"/>
            <a:ext cx="838634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063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79500" y="447338"/>
            <a:ext cx="7668964" cy="1076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altLang="es-CO" sz="3300" b="1" dirty="0" smtClean="0">
                <a:solidFill>
                  <a:srgbClr val="FF3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tipos de estructura cristalina</a:t>
            </a:r>
          </a:p>
        </p:txBody>
      </p:sp>
      <p:pic>
        <p:nvPicPr>
          <p:cNvPr id="75780" name="Picture 4" descr="https://slideplayer.es/slide/4433346/14/images/13/El+enlace+i%C3%B3nico.Estructur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5" t="16800" b="10612"/>
          <a:stretch/>
        </p:blipFill>
        <p:spPr bwMode="auto">
          <a:xfrm>
            <a:off x="251521" y="1533966"/>
            <a:ext cx="8892480" cy="532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04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27F8-6498-41BC-BF06-81FE58B9D045}" type="slidenum">
              <a:rPr lang="es-ES_tradnl" altLang="en-US" smtClean="0"/>
              <a:pPr/>
              <a:t>28</a:t>
            </a:fld>
            <a:endParaRPr lang="es-ES_tradnl" alt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r="2969"/>
          <a:stretch/>
        </p:blipFill>
        <p:spPr>
          <a:xfrm>
            <a:off x="303431" y="116632"/>
            <a:ext cx="8856985" cy="674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432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27F8-6498-41BC-BF06-81FE58B9D045}" type="slidenum">
              <a:rPr lang="es-ES_tradnl" altLang="en-US" smtClean="0"/>
              <a:pPr/>
              <a:t>29</a:t>
            </a:fld>
            <a:endParaRPr lang="es-ES_tradnl" alt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lum bright="-20000" contrast="40000"/>
          </a:blip>
          <a:srcRect r="5169"/>
          <a:stretch/>
        </p:blipFill>
        <p:spPr>
          <a:xfrm>
            <a:off x="204743" y="1417638"/>
            <a:ext cx="8928993" cy="48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474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450" y="260648"/>
            <a:ext cx="7702550" cy="1076325"/>
          </a:xfrm>
        </p:spPr>
        <p:txBody>
          <a:bodyPr/>
          <a:lstStyle/>
          <a:p>
            <a:pPr eaLnBrk="1" hangingPunct="1"/>
            <a:r>
              <a:rPr lang="es-ES_tradnl" altLang="es-CO" dirty="0" smtClean="0"/>
              <a:t>El pozo de potencial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864108"/>
            <a:ext cx="4392736" cy="5113337"/>
          </a:xfrm>
        </p:spPr>
        <p:txBody>
          <a:bodyPr>
            <a:normAutofit/>
          </a:bodyPr>
          <a:lstStyle/>
          <a:p>
            <a:pPr algn="just"/>
            <a:r>
              <a:rPr lang="es-CO" sz="2000" dirty="0"/>
              <a:t>Esta curva describe una situación en la cual conforme los núcleos se van acercando la energía disminuye debido a la fuerza de atracción del enlace químico. Pero conforme ambos núcleos son empujados el uno hacia el otro, la energía potencial aumenta rápidamente debido a la repulsión nuclear entre las dos cargas eléctricas positivas de los núcleos.</a:t>
            </a:r>
            <a:endParaRPr lang="es-ES_tradnl" altLang="es-CO" sz="2000" dirty="0" smtClean="0"/>
          </a:p>
        </p:txBody>
      </p:sp>
      <p:pic>
        <p:nvPicPr>
          <p:cNvPr id="4105" name="Picture 9" descr="http://3.bp.blogspot.com/-QXpyH5OcJnc/TlBRMu2SgtI/AAAAAAAASSI/VNamythc-_s/s1600/variacion-energia-internucle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94" y="1156031"/>
            <a:ext cx="4204483" cy="54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27F8-6498-41BC-BF06-81FE58B9D045}" type="slidenum">
              <a:rPr lang="es-ES_tradnl" altLang="en-US" smtClean="0"/>
              <a:pPr/>
              <a:t>30</a:t>
            </a:fld>
            <a:endParaRPr lang="es-ES_tradnl" alt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9511" y="277813"/>
            <a:ext cx="8964489" cy="683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8873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327F8-6498-41BC-BF06-81FE58B9D045}" type="slidenum">
              <a:rPr lang="es-ES_tradnl" altLang="en-US" smtClean="0"/>
              <a:pPr/>
              <a:t>31</a:t>
            </a:fld>
            <a:endParaRPr lang="es-ES_tradnl" altLang="en-US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85564" y="20920"/>
            <a:ext cx="9058436" cy="672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263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79500" y="447338"/>
            <a:ext cx="6623050" cy="1076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altLang="es-CO" sz="3300" b="1" dirty="0" smtClean="0">
                <a:solidFill>
                  <a:srgbClr val="FF3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Principales tipos de estructura cristalina: redes de </a:t>
            </a:r>
            <a:r>
              <a:rPr lang="es-ES_tradnl" altLang="es-CO" sz="3300" b="1" dirty="0" err="1" smtClean="0">
                <a:solidFill>
                  <a:srgbClr val="FF3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Bravais</a:t>
            </a:r>
            <a:endParaRPr lang="es-ES_tradnl" altLang="es-CO" sz="3300" b="1" dirty="0" smtClean="0">
              <a:solidFill>
                <a:srgbClr val="FF311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5778" name="Picture 2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2" y="1743649"/>
            <a:ext cx="6983948" cy="51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74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84865" y="615539"/>
            <a:ext cx="7993063" cy="10747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s-ES_tradnl" altLang="es-CO" sz="3800" b="1" dirty="0" smtClean="0"/>
              <a:t>Disolución de un cristal iónico en un disolvente polar </a:t>
            </a:r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D6F5A97-3A04-4995-8012-64427A7912D7}" type="slidenum">
              <a:rPr lang="es-ES_tradnl" altLang="en-US">
                <a:latin typeface="Garamond" panose="02020404030301010803" pitchFamily="18" charset="0"/>
              </a:rPr>
              <a:pPr eaLnBrk="1" hangingPunct="1"/>
              <a:t>33</a:t>
            </a:fld>
            <a:endParaRPr lang="es-ES_tradnl" altLang="en-US">
              <a:latin typeface="Garamond" panose="02020404030301010803" pitchFamily="18" charset="0"/>
            </a:endParaRPr>
          </a:p>
        </p:txBody>
      </p:sp>
      <p:grpSp>
        <p:nvGrpSpPr>
          <p:cNvPr id="13316" name="Group 7"/>
          <p:cNvGrpSpPr>
            <a:grpSpLocks/>
          </p:cNvGrpSpPr>
          <p:nvPr/>
        </p:nvGrpSpPr>
        <p:grpSpPr bwMode="auto">
          <a:xfrm>
            <a:off x="571500" y="1854200"/>
            <a:ext cx="7288212" cy="4968875"/>
            <a:chOff x="521" y="890"/>
            <a:chExt cx="4591" cy="3130"/>
          </a:xfrm>
        </p:grpSpPr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521" y="3612"/>
              <a:ext cx="4545" cy="4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Aft>
                  <a:spcPts val="600"/>
                </a:spcAft>
              </a:pPr>
              <a:r>
                <a:rPr lang="es-ES" altLang="es-CO" sz="3200" i="1">
                  <a:solidFill>
                    <a:srgbClr val="339966"/>
                  </a:solidFill>
                  <a:ea typeface="SimSun" panose="02010600030101010101" pitchFamily="2" charset="-122"/>
                </a:rPr>
                <a:t>Solubilidad de un cristal iónico</a:t>
              </a:r>
              <a:endParaRPr lang="es-ES" altLang="es-CO" i="1">
                <a:solidFill>
                  <a:srgbClr val="008000"/>
                </a:solidFill>
                <a:ea typeface="SimSun" panose="02010600030101010101" pitchFamily="2" charset="-122"/>
              </a:endParaRPr>
            </a:p>
            <a:p>
              <a:endParaRPr lang="es-ES" altLang="es-CO" sz="3600">
                <a:latin typeface="Times New Roman" panose="02020603050405020304" pitchFamily="18" charset="0"/>
              </a:endParaRPr>
            </a:p>
          </p:txBody>
        </p:sp>
        <p:pic>
          <p:nvPicPr>
            <p:cNvPr id="13318" name="Picture 5" descr="Disolución%20iones%20(ANAYA%20118)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E5E5E5"/>
                </a:clrFrom>
                <a:clrTo>
                  <a:srgbClr val="E5E5E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" y="890"/>
              <a:ext cx="4545" cy="2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1329586" y="792163"/>
            <a:ext cx="7772400" cy="1143000"/>
          </a:xfrm>
        </p:spPr>
        <p:txBody>
          <a:bodyPr/>
          <a:lstStyle/>
          <a:p>
            <a:pPr eaLnBrk="1" hangingPunct="1"/>
            <a:r>
              <a:rPr lang="es-ES_tradnl" altLang="es-CO" b="1" dirty="0" smtClean="0"/>
              <a:t>Fragilidad en un cristal iónico</a:t>
            </a:r>
          </a:p>
        </p:txBody>
      </p:sp>
      <p:sp>
        <p:nvSpPr>
          <p:cNvPr id="11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8A58C07A-64EC-4DEB-8198-251055B6FC6A}" type="slidenum">
              <a:rPr lang="es-ES_tradnl" altLang="en-US">
                <a:latin typeface="Garamond" panose="02020404030301010803" pitchFamily="18" charset="0"/>
              </a:rPr>
              <a:pPr eaLnBrk="1" hangingPunct="1"/>
              <a:t>34</a:t>
            </a:fld>
            <a:endParaRPr lang="es-ES_tradnl" altLang="en-US">
              <a:latin typeface="Garamond" panose="02020404030301010803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276872"/>
            <a:ext cx="7855614" cy="25972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27"/>
          <p:cNvSpPr>
            <a:spLocks noChangeArrowheads="1"/>
          </p:cNvSpPr>
          <p:nvPr/>
        </p:nvSpPr>
        <p:spPr bwMode="auto">
          <a:xfrm>
            <a:off x="681038" y="1356270"/>
            <a:ext cx="7848600" cy="144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s-CO" sz="2400" dirty="0" err="1"/>
              <a:t>En</a:t>
            </a:r>
            <a:r>
              <a:rPr lang="en-US" altLang="es-CO" sz="2400" dirty="0"/>
              <a:t> el enlace </a:t>
            </a:r>
            <a:r>
              <a:rPr lang="en-US" altLang="es-CO" sz="2400" dirty="0" err="1"/>
              <a:t>sólo</a:t>
            </a:r>
            <a:r>
              <a:rPr lang="en-US" altLang="es-CO" sz="2400" dirty="0"/>
              <a:t> </a:t>
            </a:r>
            <a:r>
              <a:rPr lang="en-US" altLang="es-CO" sz="2400" dirty="0" err="1"/>
              <a:t>participan</a:t>
            </a:r>
            <a:r>
              <a:rPr lang="en-US" altLang="es-CO" sz="2400" dirty="0"/>
              <a:t> </a:t>
            </a:r>
            <a:r>
              <a:rPr lang="en-US" altLang="es-CO" sz="2400" dirty="0" err="1"/>
              <a:t>los</a:t>
            </a:r>
            <a:r>
              <a:rPr lang="en-US" altLang="es-CO" sz="2400" dirty="0">
                <a:solidFill>
                  <a:schemeClr val="folHlink"/>
                </a:solidFill>
              </a:rPr>
              <a:t> </a:t>
            </a:r>
            <a:r>
              <a:rPr lang="en-US" altLang="es-CO" sz="2400" i="1" dirty="0" err="1">
                <a:solidFill>
                  <a:srgbClr val="CC0000"/>
                </a:solidFill>
              </a:rPr>
              <a:t>electrones</a:t>
            </a:r>
            <a:r>
              <a:rPr lang="en-US" altLang="es-CO" sz="2400" i="1" dirty="0">
                <a:solidFill>
                  <a:srgbClr val="CC0000"/>
                </a:solidFill>
              </a:rPr>
              <a:t> de </a:t>
            </a:r>
            <a:r>
              <a:rPr lang="en-US" altLang="es-CO" sz="2400" i="1" dirty="0" err="1">
                <a:solidFill>
                  <a:srgbClr val="CC0000"/>
                </a:solidFill>
              </a:rPr>
              <a:t>valencia</a:t>
            </a:r>
            <a:r>
              <a:rPr lang="en-US" altLang="es-CO" sz="2400" dirty="0">
                <a:solidFill>
                  <a:schemeClr val="folHlink"/>
                </a:solidFill>
              </a:rPr>
              <a:t> </a:t>
            </a:r>
            <a:r>
              <a:rPr lang="en-US" altLang="es-CO" sz="2400" dirty="0"/>
              <a:t>(</a:t>
            </a:r>
            <a:r>
              <a:rPr lang="en-US" altLang="es-CO" sz="2400" dirty="0" err="1"/>
              <a:t>los</a:t>
            </a:r>
            <a:r>
              <a:rPr lang="en-US" altLang="es-CO" sz="2400" dirty="0"/>
              <a:t> que se </a:t>
            </a:r>
            <a:r>
              <a:rPr lang="en-US" altLang="es-CO" sz="2400" dirty="0" err="1"/>
              <a:t>encuentran</a:t>
            </a:r>
            <a:r>
              <a:rPr lang="en-US" altLang="es-CO" sz="2400" dirty="0"/>
              <a:t> </a:t>
            </a:r>
            <a:r>
              <a:rPr lang="en-US" altLang="es-CO" sz="2400" dirty="0" err="1"/>
              <a:t>alojados</a:t>
            </a:r>
            <a:r>
              <a:rPr lang="en-US" altLang="es-CO" sz="2400" dirty="0"/>
              <a:t> </a:t>
            </a:r>
            <a:r>
              <a:rPr lang="en-US" altLang="es-CO" sz="2400" dirty="0" err="1"/>
              <a:t>en</a:t>
            </a:r>
            <a:r>
              <a:rPr lang="en-US" altLang="es-CO" sz="2400" dirty="0"/>
              <a:t> la </a:t>
            </a:r>
            <a:r>
              <a:rPr lang="en-US" altLang="es-CO" sz="2400" dirty="0" err="1"/>
              <a:t>última</a:t>
            </a:r>
            <a:r>
              <a:rPr lang="en-US" altLang="es-CO" sz="2400" dirty="0"/>
              <a:t> </a:t>
            </a:r>
            <a:r>
              <a:rPr lang="en-US" altLang="es-CO" sz="2400" dirty="0" err="1"/>
              <a:t>capa</a:t>
            </a:r>
            <a:r>
              <a:rPr lang="en-US" altLang="es-CO" sz="2400" dirty="0"/>
              <a:t>).</a:t>
            </a:r>
          </a:p>
          <a:p>
            <a:endParaRPr lang="en-US" altLang="es-CO" sz="2400" dirty="0"/>
          </a:p>
          <a:p>
            <a:r>
              <a:rPr lang="en-US" altLang="es-CO" sz="2400" dirty="0" err="1"/>
              <a:t>Ejemplo</a:t>
            </a:r>
            <a:r>
              <a:rPr lang="en-US" altLang="es-CO" sz="2400" dirty="0"/>
              <a:t>: El enlace </a:t>
            </a:r>
            <a:r>
              <a:rPr lang="en-US" altLang="es-CO" sz="2400" dirty="0" err="1"/>
              <a:t>en</a:t>
            </a:r>
            <a:r>
              <a:rPr lang="en-US" altLang="es-CO" sz="2400" dirty="0"/>
              <a:t> la </a:t>
            </a:r>
            <a:r>
              <a:rPr lang="en-US" altLang="es-CO" sz="2400" dirty="0" err="1"/>
              <a:t>molécula</a:t>
            </a:r>
            <a:r>
              <a:rPr lang="en-US" altLang="es-CO" sz="2400" dirty="0"/>
              <a:t> de </a:t>
            </a:r>
            <a:r>
              <a:rPr lang="en-US" altLang="es-CO" sz="2400" dirty="0" err="1"/>
              <a:t>agua</a:t>
            </a:r>
            <a:endParaRPr lang="en-US" altLang="es-CO" sz="2400" dirty="0"/>
          </a:p>
        </p:txBody>
      </p:sp>
      <p:pic>
        <p:nvPicPr>
          <p:cNvPr id="57347" name="Picture 1030" descr="wate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05904"/>
            <a:ext cx="4156979" cy="3717032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90D151-92E2-4F76-8C46-5524DBEAD703}" type="slidenum">
              <a:rPr lang="es-MX" altLang="es-CO">
                <a:solidFill>
                  <a:srgbClr val="898989"/>
                </a:solidFill>
              </a:rPr>
              <a:pPr eaLnBrk="1" hangingPunct="1"/>
              <a:t>35</a:t>
            </a:fld>
            <a:endParaRPr lang="es-MX" altLang="es-CO">
              <a:solidFill>
                <a:srgbClr val="898989"/>
              </a:solidFill>
            </a:endParaRP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1475656" y="668128"/>
            <a:ext cx="583406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 smtClean="0">
                <a:latin typeface="+mj-lt"/>
                <a:cs typeface="+mn-cs"/>
              </a:rPr>
              <a:t>Enlace covalente</a:t>
            </a:r>
            <a:endParaRPr lang="es-ES" sz="4400" b="1" dirty="0">
              <a:latin typeface="+mj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8730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120" descr="354285_la_04jz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005" y="3510517"/>
            <a:ext cx="7239000" cy="3225800"/>
          </a:xfrm>
          <a:prstGeom prst="rect">
            <a:avLst/>
          </a:prstGeom>
          <a:noFill/>
          <a:ln w="1016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Text Box 1105"/>
          <p:cNvSpPr txBox="1">
            <a:spLocks noChangeArrowheads="1"/>
          </p:cNvSpPr>
          <p:nvPr/>
        </p:nvSpPr>
        <p:spPr bwMode="auto">
          <a:xfrm>
            <a:off x="1431925" y="1127125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ES" altLang="es-CO" sz="1600">
              <a:solidFill>
                <a:schemeClr val="folHlink"/>
              </a:solidFill>
            </a:endParaRPr>
          </a:p>
        </p:txBody>
      </p:sp>
      <p:sp>
        <p:nvSpPr>
          <p:cNvPr id="59396" name="Rectangle 1106"/>
          <p:cNvSpPr>
            <a:spLocks noChangeArrowheads="1"/>
          </p:cNvSpPr>
          <p:nvPr/>
        </p:nvSpPr>
        <p:spPr bwMode="auto">
          <a:xfrm>
            <a:off x="3347417" y="3283505"/>
            <a:ext cx="4857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s-CO" sz="3600" b="1"/>
              <a:t>X</a:t>
            </a:r>
          </a:p>
        </p:txBody>
      </p:sp>
      <p:sp>
        <p:nvSpPr>
          <p:cNvPr id="269404" name="Rectangle 1116"/>
          <p:cNvSpPr>
            <a:spLocks noChangeArrowheads="1"/>
          </p:cNvSpPr>
          <p:nvPr/>
        </p:nvSpPr>
        <p:spPr bwMode="auto">
          <a:xfrm>
            <a:off x="3499817" y="3235880"/>
            <a:ext cx="152400" cy="1524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sp>
        <p:nvSpPr>
          <p:cNvPr id="59398" name="Text Box 1117"/>
          <p:cNvSpPr txBox="1">
            <a:spLocks noChangeArrowheads="1"/>
          </p:cNvSpPr>
          <p:nvPr/>
        </p:nvSpPr>
        <p:spPr bwMode="auto">
          <a:xfrm>
            <a:off x="179512" y="1295400"/>
            <a:ext cx="838200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CO" sz="2400" b="1" dirty="0">
                <a:solidFill>
                  <a:srgbClr val="CC0000"/>
                </a:solidFill>
                <a:latin typeface="+mj-lt"/>
              </a:rPr>
              <a:t>Símbolos de Lewis:</a:t>
            </a:r>
          </a:p>
          <a:p>
            <a:pPr algn="just" eaLnBrk="1" hangingPunct="1"/>
            <a:r>
              <a:rPr lang="es-ES" altLang="es-CO" sz="2400" dirty="0">
                <a:solidFill>
                  <a:schemeClr val="folHlink"/>
                </a:solidFill>
                <a:latin typeface="+mj-lt"/>
              </a:rPr>
              <a:t>	</a:t>
            </a:r>
            <a:r>
              <a:rPr lang="es-ES" altLang="es-CO" sz="2400" dirty="0">
                <a:latin typeface="+mj-lt"/>
              </a:rPr>
              <a:t>Son una representación gráfica para comprender donde están los electrones en un átomo, colocando los electrones de valencia como puntos alrededor del símbolo del elemento:</a:t>
            </a:r>
          </a:p>
        </p:txBody>
      </p:sp>
      <p:sp>
        <p:nvSpPr>
          <p:cNvPr id="269406" name="Rectangle 1118"/>
          <p:cNvSpPr>
            <a:spLocks noChangeArrowheads="1"/>
          </p:cNvSpPr>
          <p:nvPr/>
        </p:nvSpPr>
        <p:spPr bwMode="auto">
          <a:xfrm>
            <a:off x="3271217" y="3540680"/>
            <a:ext cx="152400" cy="1524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sp>
        <p:nvSpPr>
          <p:cNvPr id="269407" name="Rectangle 1119"/>
          <p:cNvSpPr>
            <a:spLocks noChangeArrowheads="1"/>
          </p:cNvSpPr>
          <p:nvPr/>
        </p:nvSpPr>
        <p:spPr bwMode="auto">
          <a:xfrm>
            <a:off x="3728417" y="3540680"/>
            <a:ext cx="152400" cy="1524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>
                <a:solidFill>
                  <a:schemeClr val="folHlink"/>
                </a:solidFill>
                <a:latin typeface="+mn-lt"/>
                <a:cs typeface="+mn-cs"/>
              </a:rPr>
              <a:t>v</a:t>
            </a:r>
          </a:p>
        </p:txBody>
      </p:sp>
      <p:sp>
        <p:nvSpPr>
          <p:cNvPr id="269409" name="Rectangle 1121"/>
          <p:cNvSpPr>
            <a:spLocks noChangeArrowheads="1"/>
          </p:cNvSpPr>
          <p:nvPr/>
        </p:nvSpPr>
        <p:spPr bwMode="auto">
          <a:xfrm>
            <a:off x="3499817" y="3845480"/>
            <a:ext cx="152400" cy="152400"/>
          </a:xfrm>
          <a:prstGeom prst="rect">
            <a:avLst/>
          </a:prstGeom>
          <a:solidFill>
            <a:schemeClr val="folHlink"/>
          </a:solidFill>
          <a:ln>
            <a:noFill/>
          </a:ln>
          <a:effectLst>
            <a:prstShdw prst="shdw17" dist="17961" dir="2700000">
              <a:schemeClr val="folHlink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600">
                <a:solidFill>
                  <a:schemeClr val="folHlink"/>
                </a:solidFill>
                <a:latin typeface="+mn-lt"/>
                <a:cs typeface="+mn-cs"/>
              </a:rPr>
              <a:t>v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A5AE75-6E00-419E-A80C-93791567D5B9}" type="slidenum">
              <a:rPr lang="es-MX" altLang="es-CO">
                <a:solidFill>
                  <a:srgbClr val="898989"/>
                </a:solidFill>
              </a:rPr>
              <a:pPr eaLnBrk="1" hangingPunct="1"/>
              <a:t>36</a:t>
            </a:fld>
            <a:endParaRPr lang="es-MX" altLang="es-CO">
              <a:solidFill>
                <a:srgbClr val="898989"/>
              </a:solidFill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170113" y="328613"/>
            <a:ext cx="4946650" cy="76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atin typeface="+mj-lt"/>
                <a:cs typeface="+mn-cs"/>
              </a:rPr>
              <a:t>Estructuras de Lewis</a:t>
            </a:r>
          </a:p>
        </p:txBody>
      </p:sp>
    </p:spTree>
    <p:extLst>
      <p:ext uri="{BB962C8B-B14F-4D97-AF65-F5344CB8AC3E}">
        <p14:creationId xmlns:p14="http://schemas.microsoft.com/office/powerpoint/2010/main" val="3304814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13"/>
          <p:cNvSpPr>
            <a:spLocks noChangeArrowheads="1"/>
          </p:cNvSpPr>
          <p:nvPr/>
        </p:nvSpPr>
        <p:spPr bwMode="auto">
          <a:xfrm>
            <a:off x="511229" y="1229767"/>
            <a:ext cx="8381252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/>
            <a:endParaRPr lang="en-US" altLang="es-CO" sz="2400" dirty="0">
              <a:solidFill>
                <a:schemeClr val="tx2"/>
              </a:solidFill>
              <a:latin typeface="+mj-lt"/>
            </a:endParaRPr>
          </a:p>
          <a:p>
            <a:pPr algn="just"/>
            <a:r>
              <a:rPr lang="en-US" altLang="es-CO" sz="2400" b="1" dirty="0" err="1">
                <a:solidFill>
                  <a:srgbClr val="CC0000"/>
                </a:solidFill>
                <a:latin typeface="+mj-lt"/>
              </a:rPr>
              <a:t>Regla</a:t>
            </a:r>
            <a:r>
              <a:rPr lang="en-US" altLang="es-CO" sz="2400" b="1" dirty="0">
                <a:solidFill>
                  <a:srgbClr val="CC0000"/>
                </a:solidFill>
                <a:latin typeface="+mj-lt"/>
              </a:rPr>
              <a:t> del </a:t>
            </a:r>
            <a:r>
              <a:rPr lang="en-US" altLang="es-CO" sz="2400" b="1" dirty="0" err="1">
                <a:solidFill>
                  <a:srgbClr val="CC0000"/>
                </a:solidFill>
                <a:latin typeface="+mj-lt"/>
              </a:rPr>
              <a:t>octeto</a:t>
            </a:r>
            <a:r>
              <a:rPr lang="en-US" altLang="es-CO" sz="2400" b="1" dirty="0">
                <a:solidFill>
                  <a:srgbClr val="CC0000"/>
                </a:solidFill>
                <a:latin typeface="+mj-lt"/>
              </a:rPr>
              <a:t>:</a:t>
            </a:r>
          </a:p>
          <a:p>
            <a:pPr algn="just"/>
            <a:r>
              <a:rPr lang="en-US" altLang="es-CO" sz="2400" dirty="0">
                <a:latin typeface="+mj-lt"/>
              </a:rPr>
              <a:t>Los </a:t>
            </a:r>
            <a:r>
              <a:rPr lang="en-US" altLang="es-CO" sz="2400" dirty="0" err="1">
                <a:latin typeface="+mj-lt"/>
              </a:rPr>
              <a:t>átomos</a:t>
            </a:r>
            <a:r>
              <a:rPr lang="en-US" altLang="es-CO" sz="2400" dirty="0">
                <a:latin typeface="+mj-lt"/>
              </a:rPr>
              <a:t> se </a:t>
            </a:r>
            <a:r>
              <a:rPr lang="en-US" altLang="es-CO" sz="2400" dirty="0" err="1">
                <a:latin typeface="+mj-lt"/>
              </a:rPr>
              <a:t>unen</a:t>
            </a:r>
            <a:r>
              <a:rPr lang="en-US" altLang="es-CO" sz="2400" dirty="0">
                <a:latin typeface="+mj-lt"/>
              </a:rPr>
              <a:t> </a:t>
            </a:r>
            <a:r>
              <a:rPr lang="en-US" altLang="es-CO" sz="2400" dirty="0" err="1">
                <a:latin typeface="+mj-lt"/>
              </a:rPr>
              <a:t>compartiendo</a:t>
            </a:r>
            <a:r>
              <a:rPr lang="en-US" altLang="es-CO" sz="2400" dirty="0">
                <a:latin typeface="+mj-lt"/>
              </a:rPr>
              <a:t> </a:t>
            </a:r>
            <a:r>
              <a:rPr lang="en-US" altLang="es-CO" sz="2400" dirty="0" err="1">
                <a:latin typeface="+mj-lt"/>
              </a:rPr>
              <a:t>electrones</a:t>
            </a:r>
            <a:r>
              <a:rPr lang="en-US" altLang="es-CO" sz="2400" dirty="0">
                <a:latin typeface="+mj-lt"/>
              </a:rPr>
              <a:t> hasta </a:t>
            </a:r>
            <a:r>
              <a:rPr lang="en-US" altLang="es-CO" sz="2400" dirty="0" err="1">
                <a:latin typeface="+mj-lt"/>
              </a:rPr>
              <a:t>conseguir</a:t>
            </a:r>
            <a:r>
              <a:rPr lang="en-US" altLang="es-CO" sz="2400" dirty="0">
                <a:latin typeface="+mj-lt"/>
              </a:rPr>
              <a:t> </a:t>
            </a:r>
            <a:r>
              <a:rPr lang="en-US" altLang="es-CO" sz="2400" dirty="0" err="1">
                <a:latin typeface="+mj-lt"/>
              </a:rPr>
              <a:t>completar</a:t>
            </a:r>
            <a:r>
              <a:rPr lang="en-US" altLang="es-CO" sz="2400" dirty="0">
                <a:latin typeface="+mj-lt"/>
              </a:rPr>
              <a:t> la </a:t>
            </a:r>
            <a:r>
              <a:rPr lang="en-US" altLang="es-CO" sz="2400" dirty="0" err="1">
                <a:latin typeface="+mj-lt"/>
              </a:rPr>
              <a:t>última</a:t>
            </a:r>
            <a:r>
              <a:rPr lang="en-US" altLang="es-CO" sz="2400" dirty="0">
                <a:latin typeface="+mj-lt"/>
              </a:rPr>
              <a:t> </a:t>
            </a:r>
            <a:r>
              <a:rPr lang="en-US" altLang="es-CO" sz="2400" dirty="0" err="1">
                <a:latin typeface="+mj-lt"/>
              </a:rPr>
              <a:t>capa</a:t>
            </a:r>
            <a:r>
              <a:rPr lang="en-US" altLang="es-CO" sz="2400" dirty="0">
                <a:latin typeface="+mj-lt"/>
              </a:rPr>
              <a:t> con</a:t>
            </a:r>
            <a:r>
              <a:rPr lang="en-US" altLang="es-CO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s-CO" sz="2400" dirty="0">
                <a:solidFill>
                  <a:srgbClr val="CC0000"/>
                </a:solidFill>
                <a:latin typeface="+mj-lt"/>
              </a:rPr>
              <a:t>8e</a:t>
            </a:r>
            <a:r>
              <a:rPr lang="en-US" altLang="es-CO" sz="2400" baseline="30000" dirty="0">
                <a:solidFill>
                  <a:srgbClr val="CC0000"/>
                </a:solidFill>
                <a:latin typeface="+mj-lt"/>
              </a:rPr>
              <a:t>-</a:t>
            </a:r>
            <a:r>
              <a:rPr lang="en-US" altLang="es-CO" sz="2400" dirty="0">
                <a:solidFill>
                  <a:srgbClr val="CC0000"/>
                </a:solidFill>
                <a:latin typeface="+mj-lt"/>
              </a:rPr>
              <a:t> </a:t>
            </a:r>
            <a:r>
              <a:rPr lang="en-US" altLang="es-CO" sz="2400" dirty="0">
                <a:latin typeface="+mj-lt"/>
              </a:rPr>
              <a:t>(4 pares de e</a:t>
            </a:r>
            <a:r>
              <a:rPr lang="en-US" altLang="es-CO" sz="2400" baseline="30000" dirty="0">
                <a:latin typeface="+mj-lt"/>
              </a:rPr>
              <a:t>-</a:t>
            </a:r>
            <a:r>
              <a:rPr lang="en-US" altLang="es-CO" sz="2400" dirty="0">
                <a:latin typeface="+mj-lt"/>
              </a:rPr>
              <a:t>) </a:t>
            </a:r>
            <a:r>
              <a:rPr lang="en-US" altLang="es-CO" sz="2400" dirty="0" err="1">
                <a:latin typeface="+mj-lt"/>
              </a:rPr>
              <a:t>es</a:t>
            </a:r>
            <a:r>
              <a:rPr lang="en-US" altLang="es-CO" sz="2400" dirty="0">
                <a:latin typeface="+mj-lt"/>
              </a:rPr>
              <a:t> </a:t>
            </a:r>
            <a:r>
              <a:rPr lang="en-US" altLang="es-CO" sz="2400" dirty="0" err="1">
                <a:latin typeface="+mj-lt"/>
              </a:rPr>
              <a:t>decir</a:t>
            </a:r>
            <a:r>
              <a:rPr lang="en-US" altLang="es-CO" sz="2400" dirty="0">
                <a:latin typeface="+mj-lt"/>
              </a:rPr>
              <a:t> </a:t>
            </a:r>
            <a:r>
              <a:rPr lang="en-US" altLang="es-CO" sz="2400" dirty="0" err="1">
                <a:latin typeface="+mj-lt"/>
              </a:rPr>
              <a:t>conseguir</a:t>
            </a:r>
            <a:r>
              <a:rPr lang="en-US" altLang="es-CO" sz="2400" dirty="0">
                <a:latin typeface="+mj-lt"/>
              </a:rPr>
              <a:t> la </a:t>
            </a:r>
            <a:r>
              <a:rPr lang="en-US" altLang="es-CO" sz="2400" dirty="0" err="1">
                <a:latin typeface="+mj-lt"/>
              </a:rPr>
              <a:t>configuración</a:t>
            </a:r>
            <a:r>
              <a:rPr lang="en-US" altLang="es-CO" sz="2400" dirty="0">
                <a:latin typeface="+mj-lt"/>
              </a:rPr>
              <a:t> de gas noble:</a:t>
            </a:r>
            <a:r>
              <a:rPr lang="en-US" altLang="es-CO" sz="2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n-US" altLang="es-CO" sz="2400" i="1" dirty="0">
                <a:latin typeface="+mj-lt"/>
              </a:rPr>
              <a:t>s</a:t>
            </a:r>
            <a:r>
              <a:rPr lang="en-US" altLang="es-CO" sz="2400" baseline="30000" dirty="0">
                <a:solidFill>
                  <a:srgbClr val="CC0000"/>
                </a:solidFill>
                <a:latin typeface="+mj-lt"/>
              </a:rPr>
              <a:t>2</a:t>
            </a:r>
            <a:r>
              <a:rPr lang="en-US" altLang="es-CO" sz="2400" i="1" dirty="0">
                <a:latin typeface="+mj-lt"/>
              </a:rPr>
              <a:t>p</a:t>
            </a:r>
            <a:r>
              <a:rPr lang="en-US" altLang="es-CO" sz="2400" baseline="30000" dirty="0">
                <a:solidFill>
                  <a:srgbClr val="CC0000"/>
                </a:solidFill>
                <a:latin typeface="+mj-lt"/>
              </a:rPr>
              <a:t>6</a:t>
            </a:r>
            <a:r>
              <a:rPr lang="en-US" altLang="es-CO" sz="2400" dirty="0">
                <a:solidFill>
                  <a:schemeClr val="tx2"/>
                </a:solidFill>
                <a:latin typeface="+mj-lt"/>
              </a:rPr>
              <a:t> </a:t>
            </a:r>
          </a:p>
          <a:p>
            <a:pPr algn="just"/>
            <a:endParaRPr lang="en-US" altLang="es-CO" sz="2400" dirty="0">
              <a:solidFill>
                <a:schemeClr val="tx2"/>
              </a:solidFill>
              <a:latin typeface="+mj-lt"/>
            </a:endParaRPr>
          </a:p>
          <a:p>
            <a:pPr algn="just" eaLnBrk="1" hangingPunct="1"/>
            <a:r>
              <a:rPr lang="es-ES" altLang="es-CO" sz="2400" u="sng" dirty="0">
                <a:latin typeface="+mj-lt"/>
              </a:rPr>
              <a:t>Tipos de pares de electrones:</a:t>
            </a:r>
          </a:p>
          <a:p>
            <a:pPr algn="just" eaLnBrk="1" hangingPunct="1"/>
            <a:r>
              <a:rPr lang="es-ES" altLang="es-CO" sz="2400" dirty="0">
                <a:latin typeface="+mj-lt"/>
              </a:rPr>
              <a:t>1- Pares de e</a:t>
            </a:r>
            <a:r>
              <a:rPr lang="es-ES" altLang="es-CO" sz="2400" baseline="30000" dirty="0">
                <a:latin typeface="+mj-lt"/>
              </a:rPr>
              <a:t>-</a:t>
            </a:r>
            <a:r>
              <a:rPr lang="es-ES" altLang="es-CO" sz="2400" dirty="0">
                <a:latin typeface="+mj-lt"/>
              </a:rPr>
              <a:t> compartidos entre dos átomos (representado con una línea entre los at. unidos)</a:t>
            </a:r>
          </a:p>
          <a:p>
            <a:pPr algn="just" eaLnBrk="1" hangingPunct="1"/>
            <a:r>
              <a:rPr lang="es-ES" altLang="es-CO" sz="2400" dirty="0">
                <a:latin typeface="+mj-lt"/>
              </a:rPr>
              <a:t>	· enlaces sencillos</a:t>
            </a:r>
          </a:p>
          <a:p>
            <a:pPr algn="just" eaLnBrk="1" hangingPunct="1"/>
            <a:r>
              <a:rPr lang="es-ES" altLang="es-CO" sz="2400" dirty="0">
                <a:latin typeface="+mj-lt"/>
              </a:rPr>
              <a:t>	· enlaces dobles</a:t>
            </a:r>
          </a:p>
          <a:p>
            <a:pPr algn="just" eaLnBrk="1" hangingPunct="1"/>
            <a:r>
              <a:rPr lang="es-ES" altLang="es-CO" sz="2400" dirty="0">
                <a:latin typeface="+mj-lt"/>
              </a:rPr>
              <a:t>	· enlaces triples</a:t>
            </a:r>
          </a:p>
          <a:p>
            <a:pPr algn="just" eaLnBrk="1" hangingPunct="1"/>
            <a:r>
              <a:rPr lang="es-ES" altLang="es-CO" sz="2400" dirty="0">
                <a:latin typeface="+mj-lt"/>
              </a:rPr>
              <a:t>2-  Pares de e</a:t>
            </a:r>
            <a:r>
              <a:rPr lang="es-ES" altLang="es-CO" sz="2400" baseline="30000" dirty="0">
                <a:latin typeface="+mj-lt"/>
              </a:rPr>
              <a:t>-</a:t>
            </a:r>
            <a:r>
              <a:rPr lang="es-ES" altLang="es-CO" sz="2400" dirty="0">
                <a:latin typeface="+mj-lt"/>
              </a:rPr>
              <a:t> no compartidos (</a:t>
            </a:r>
            <a:r>
              <a:rPr lang="es-ES" altLang="es-CO" sz="2400" dirty="0" err="1">
                <a:latin typeface="+mj-lt"/>
              </a:rPr>
              <a:t>ó</a:t>
            </a:r>
            <a:r>
              <a:rPr lang="es-ES" altLang="es-CO" sz="2400" dirty="0">
                <a:latin typeface="+mj-lt"/>
              </a:rPr>
              <a:t> par solitario)</a:t>
            </a:r>
          </a:p>
          <a:p>
            <a:pPr algn="just"/>
            <a:endParaRPr lang="en-US" altLang="es-CO" sz="2400" dirty="0">
              <a:solidFill>
                <a:schemeClr val="tx2"/>
              </a:solidFill>
              <a:latin typeface="+mj-lt"/>
            </a:endParaRPr>
          </a:p>
        </p:txBody>
      </p:sp>
      <p:graphicFrame>
        <p:nvGraphicFramePr>
          <p:cNvPr id="60420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2226902"/>
              </p:ext>
            </p:extLst>
          </p:nvPr>
        </p:nvGraphicFramePr>
        <p:xfrm>
          <a:off x="4427984" y="4869160"/>
          <a:ext cx="3657600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3" name="Document" r:id="rId4" imgW="3790950" imgH="495300" progId="ChemWindow.Document">
                  <p:embed/>
                </p:oleObj>
              </mc:Choice>
              <mc:Fallback>
                <p:oleObj name="Document" r:id="rId4" imgW="3790950" imgH="495300" progId="ChemWindow.Document">
                  <p:embed/>
                  <p:pic>
                    <p:nvPicPr>
                      <p:cNvPr id="6042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869160"/>
                        <a:ext cx="3657600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CBBE674-0314-4D10-A2FE-6D9E46215871}" type="slidenum">
              <a:rPr lang="es-MX" altLang="es-CO">
                <a:solidFill>
                  <a:srgbClr val="898989"/>
                </a:solidFill>
              </a:rPr>
              <a:pPr eaLnBrk="1" hangingPunct="1"/>
              <a:t>37</a:t>
            </a:fld>
            <a:endParaRPr lang="es-MX" altLang="es-CO">
              <a:solidFill>
                <a:srgbClr val="898989"/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166938" y="307975"/>
            <a:ext cx="4948237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atin typeface="+mj-lt"/>
                <a:cs typeface="+mn-cs"/>
              </a:rPr>
              <a:t>Estructuras de Lewis</a:t>
            </a:r>
          </a:p>
        </p:txBody>
      </p:sp>
    </p:spTree>
    <p:extLst>
      <p:ext uri="{BB962C8B-B14F-4D97-AF65-F5344CB8AC3E}">
        <p14:creationId xmlns:p14="http://schemas.microsoft.com/office/powerpoint/2010/main" val="35321572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034"/>
          <p:cNvSpPr txBox="1">
            <a:spLocks noChangeArrowheads="1"/>
          </p:cNvSpPr>
          <p:nvPr/>
        </p:nvSpPr>
        <p:spPr bwMode="auto">
          <a:xfrm>
            <a:off x="511228" y="1772816"/>
            <a:ext cx="809322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CO" sz="2400" dirty="0" smtClean="0">
                <a:latin typeface="+mj-lt"/>
              </a:rPr>
              <a:t>1- </a:t>
            </a:r>
            <a:r>
              <a:rPr lang="es-ES" altLang="es-CO" sz="2400" dirty="0">
                <a:latin typeface="+mj-lt"/>
              </a:rPr>
              <a:t>Se suman los e</a:t>
            </a:r>
            <a:r>
              <a:rPr lang="es-ES" altLang="es-CO" sz="2400" baseline="30000" dirty="0">
                <a:latin typeface="+mj-lt"/>
              </a:rPr>
              <a:t>-</a:t>
            </a:r>
            <a:r>
              <a:rPr lang="es-ES" altLang="es-CO" sz="2400" dirty="0">
                <a:latin typeface="+mj-lt"/>
              </a:rPr>
              <a:t> de valencia de los átomos presentes en la molécula. Para un anión </a:t>
            </a:r>
            <a:r>
              <a:rPr lang="es-ES" altLang="es-CO" sz="2400" dirty="0" err="1">
                <a:latin typeface="+mj-lt"/>
              </a:rPr>
              <a:t>poliatómico</a:t>
            </a:r>
            <a:r>
              <a:rPr lang="es-ES" altLang="es-CO" sz="2400" dirty="0">
                <a:latin typeface="+mj-lt"/>
              </a:rPr>
              <a:t> se le añade un e</a:t>
            </a:r>
            <a:r>
              <a:rPr lang="es-ES" altLang="es-CO" sz="2400" baseline="30000" dirty="0">
                <a:latin typeface="+mj-lt"/>
              </a:rPr>
              <a:t>-</a:t>
            </a:r>
            <a:r>
              <a:rPr lang="es-ES" altLang="es-CO" sz="2400" dirty="0">
                <a:latin typeface="+mj-lt"/>
              </a:rPr>
              <a:t> más por cada carga negativa y para un catión se restan tantos electrones como cargas positivas.</a:t>
            </a:r>
          </a:p>
          <a:p>
            <a:pPr algn="just" eaLnBrk="1" hangingPunct="1"/>
            <a:r>
              <a:rPr lang="es-ES" altLang="es-CO" sz="2400" dirty="0">
                <a:latin typeface="+mj-lt"/>
              </a:rPr>
              <a:t>2- Se dibuja una estructura esquemática con los símbolos  atómicos unidos mediante enlaces sencillos.</a:t>
            </a:r>
          </a:p>
          <a:p>
            <a:pPr eaLnBrk="1" hangingPunct="1"/>
            <a:r>
              <a:rPr lang="es-ES" altLang="es-CO" sz="2400" dirty="0">
                <a:latin typeface="+mj-lt"/>
              </a:rPr>
              <a:t>3- Se calcula el nº de e</a:t>
            </a:r>
            <a:r>
              <a:rPr lang="es-ES" altLang="es-CO" sz="2400" baseline="30000" dirty="0">
                <a:latin typeface="+mj-lt"/>
              </a:rPr>
              <a:t>-</a:t>
            </a:r>
            <a:r>
              <a:rPr lang="es-ES" altLang="es-CO" sz="2400" dirty="0">
                <a:latin typeface="+mj-lt"/>
              </a:rPr>
              <a:t> de valencia que quedan disponibles.</a:t>
            </a:r>
          </a:p>
          <a:p>
            <a:pPr eaLnBrk="1" hangingPunct="1"/>
            <a:r>
              <a:rPr lang="es-ES" altLang="es-CO" sz="2400" dirty="0">
                <a:latin typeface="+mj-lt"/>
              </a:rPr>
              <a:t>4- Se distribuyen los e</a:t>
            </a:r>
            <a:r>
              <a:rPr lang="es-ES" altLang="es-CO" sz="2400" baseline="30000" dirty="0">
                <a:latin typeface="+mj-lt"/>
              </a:rPr>
              <a:t>-</a:t>
            </a:r>
            <a:r>
              <a:rPr lang="es-ES" altLang="es-CO" sz="2400" dirty="0">
                <a:latin typeface="+mj-lt"/>
              </a:rPr>
              <a:t> de forma que se complete un octeto para cada átomo.</a:t>
            </a: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FEF5B4A-8D70-4F17-80A6-FF05AFD334A6}" type="slidenum">
              <a:rPr lang="es-MX" altLang="es-CO">
                <a:solidFill>
                  <a:srgbClr val="898989"/>
                </a:solidFill>
              </a:rPr>
              <a:pPr eaLnBrk="1" hangingPunct="1"/>
              <a:t>38</a:t>
            </a:fld>
            <a:endParaRPr lang="es-MX" altLang="es-CO">
              <a:solidFill>
                <a:srgbClr val="898989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103313" y="270560"/>
            <a:ext cx="7501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es-ES" altLang="es-CO" sz="3200" b="1" dirty="0">
                <a:solidFill>
                  <a:srgbClr val="CC0000"/>
                </a:solidFill>
                <a:latin typeface="+mj-lt"/>
              </a:rPr>
              <a:t>¿Como se dibujan las estructuras de Lewis?</a:t>
            </a:r>
          </a:p>
        </p:txBody>
      </p:sp>
    </p:spTree>
    <p:extLst>
      <p:ext uri="{BB962C8B-B14F-4D97-AF65-F5344CB8AC3E}">
        <p14:creationId xmlns:p14="http://schemas.microsoft.com/office/powerpoint/2010/main" val="17748800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359" name="Group 71"/>
          <p:cNvGrpSpPr>
            <a:grpSpLocks/>
          </p:cNvGrpSpPr>
          <p:nvPr/>
        </p:nvGrpSpPr>
        <p:grpSpPr bwMode="auto">
          <a:xfrm>
            <a:off x="1116013" y="1889125"/>
            <a:ext cx="3354387" cy="4262438"/>
            <a:chOff x="480" y="748"/>
            <a:chExt cx="2113" cy="2685"/>
          </a:xfrm>
        </p:grpSpPr>
        <p:sp>
          <p:nvSpPr>
            <p:cNvPr id="62483" name="Text Box 42"/>
            <p:cNvSpPr txBox="1">
              <a:spLocks noChangeArrowheads="1"/>
            </p:cNvSpPr>
            <p:nvPr/>
          </p:nvSpPr>
          <p:spPr bwMode="auto">
            <a:xfrm>
              <a:off x="672" y="748"/>
              <a:ext cx="114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CO" sz="1600" b="1">
                  <a:solidFill>
                    <a:srgbClr val="CC0000"/>
                  </a:solidFill>
                </a:rPr>
                <a:t>Ejemplo 3: SiO</a:t>
              </a:r>
              <a:r>
                <a:rPr lang="es-ES" altLang="es-CO" sz="1600" b="1" baseline="-25000">
                  <a:solidFill>
                    <a:srgbClr val="CC0000"/>
                  </a:solidFill>
                </a:rPr>
                <a:t>4</a:t>
              </a:r>
              <a:r>
                <a:rPr lang="es-ES" altLang="es-CO" sz="1600" b="1" baseline="30000">
                  <a:solidFill>
                    <a:srgbClr val="CC0000"/>
                  </a:solidFill>
                </a:rPr>
                <a:t>-4</a:t>
              </a:r>
              <a:endParaRPr lang="es-ES" altLang="es-CO" sz="1600" b="1">
                <a:solidFill>
                  <a:srgbClr val="CC0000"/>
                </a:solidFill>
              </a:endParaRPr>
            </a:p>
          </p:txBody>
        </p:sp>
        <p:grpSp>
          <p:nvGrpSpPr>
            <p:cNvPr id="62484" name="Group 70"/>
            <p:cNvGrpSpPr>
              <a:grpSpLocks/>
            </p:cNvGrpSpPr>
            <p:nvPr/>
          </p:nvGrpSpPr>
          <p:grpSpPr bwMode="auto">
            <a:xfrm>
              <a:off x="480" y="1056"/>
              <a:ext cx="2113" cy="2377"/>
              <a:chOff x="480" y="1056"/>
              <a:chExt cx="2113" cy="2377"/>
            </a:xfrm>
          </p:grpSpPr>
          <p:sp>
            <p:nvSpPr>
              <p:cNvPr id="62485" name="Text Box 43"/>
              <p:cNvSpPr txBox="1">
                <a:spLocks noChangeArrowheads="1"/>
              </p:cNvSpPr>
              <p:nvPr/>
            </p:nvSpPr>
            <p:spPr bwMode="auto">
              <a:xfrm>
                <a:off x="644" y="1059"/>
                <a:ext cx="1464" cy="5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CO" sz="1600">
                    <a:latin typeface="Comic Sans MS" panose="030F0702030302020204" pitchFamily="66" charset="0"/>
                  </a:rPr>
                  <a:t>Si: 3s</a:t>
                </a:r>
                <a:r>
                  <a:rPr lang="es-ES" altLang="es-CO" sz="1600" baseline="30000">
                    <a:latin typeface="Comic Sans MS" panose="030F0702030302020204" pitchFamily="66" charset="0"/>
                  </a:rPr>
                  <a:t>2</a:t>
                </a:r>
                <a:r>
                  <a:rPr lang="es-ES" altLang="es-CO" sz="1600">
                    <a:latin typeface="Comic Sans MS" panose="030F0702030302020204" pitchFamily="66" charset="0"/>
                  </a:rPr>
                  <a:t>p</a:t>
                </a:r>
                <a:r>
                  <a:rPr lang="es-ES" altLang="es-CO" sz="1600" baseline="30000">
                    <a:latin typeface="Comic Sans MS" panose="030F0702030302020204" pitchFamily="66" charset="0"/>
                  </a:rPr>
                  <a:t>2</a:t>
                </a:r>
                <a:r>
                  <a:rPr lang="es-ES" altLang="es-CO" sz="1600">
                    <a:latin typeface="Comic Sans MS" panose="030F0702030302020204" pitchFamily="66" charset="0"/>
                  </a:rPr>
                  <a:t> </a:t>
                </a:r>
                <a:r>
                  <a:rPr lang="es-ES" altLang="es-CO" sz="1600">
                    <a:latin typeface="Comic Sans MS" panose="030F0702030302020204" pitchFamily="66" charset="0"/>
                    <a:sym typeface="Symbol" panose="05050102010706020507" pitchFamily="18" charset="2"/>
                  </a:rPr>
                  <a:t> 4e</a:t>
                </a:r>
                <a:r>
                  <a:rPr lang="es-ES" altLang="es-CO" sz="1600" baseline="30000">
                    <a:latin typeface="Comic Sans MS" panose="030F0702030302020204" pitchFamily="66" charset="0"/>
                    <a:sym typeface="Symbol" panose="05050102010706020507" pitchFamily="18" charset="2"/>
                  </a:rPr>
                  <a:t>-</a:t>
                </a:r>
              </a:p>
              <a:p>
                <a:pPr eaLnBrk="1" hangingPunct="1"/>
                <a:r>
                  <a:rPr lang="es-ES" altLang="es-CO" sz="1600">
                    <a:latin typeface="Comic Sans MS" panose="030F0702030302020204" pitchFamily="66" charset="0"/>
                    <a:sym typeface="Symbol" panose="05050102010706020507" pitchFamily="18" charset="2"/>
                  </a:rPr>
                  <a:t>O: </a:t>
                </a:r>
                <a:r>
                  <a:rPr lang="es-ES" altLang="es-CO" sz="1600">
                    <a:latin typeface="Comic Sans MS" panose="030F0702030302020204" pitchFamily="66" charset="0"/>
                  </a:rPr>
                  <a:t>2s</a:t>
                </a:r>
                <a:r>
                  <a:rPr lang="es-ES" altLang="es-CO" sz="1600" baseline="30000">
                    <a:latin typeface="Comic Sans MS" panose="030F0702030302020204" pitchFamily="66" charset="0"/>
                  </a:rPr>
                  <a:t>2</a:t>
                </a:r>
                <a:r>
                  <a:rPr lang="es-ES" altLang="es-CO" sz="1600">
                    <a:latin typeface="Comic Sans MS" panose="030F0702030302020204" pitchFamily="66" charset="0"/>
                  </a:rPr>
                  <a:t>p</a:t>
                </a:r>
                <a:r>
                  <a:rPr lang="es-ES" altLang="es-CO" sz="1600" baseline="30000">
                    <a:latin typeface="Comic Sans MS" panose="030F0702030302020204" pitchFamily="66" charset="0"/>
                  </a:rPr>
                  <a:t>4</a:t>
                </a:r>
                <a:r>
                  <a:rPr lang="es-ES" altLang="es-CO" sz="1600">
                    <a:latin typeface="Comic Sans MS" panose="030F0702030302020204" pitchFamily="66" charset="0"/>
                    <a:sym typeface="Symbol" panose="05050102010706020507" pitchFamily="18" charset="2"/>
                  </a:rPr>
                  <a:t>  6e</a:t>
                </a:r>
                <a:r>
                  <a:rPr lang="es-ES" altLang="es-CO" sz="1600" baseline="30000">
                    <a:latin typeface="Comic Sans MS" panose="030F0702030302020204" pitchFamily="66" charset="0"/>
                    <a:sym typeface="Symbol" panose="05050102010706020507" pitchFamily="18" charset="2"/>
                  </a:rPr>
                  <a:t>-</a:t>
                </a:r>
                <a:r>
                  <a:rPr lang="es-ES" altLang="es-CO" sz="1600">
                    <a:latin typeface="Comic Sans MS" panose="030F0702030302020204" pitchFamily="66" charset="0"/>
                    <a:sym typeface="Symbol" panose="05050102010706020507" pitchFamily="18" charset="2"/>
                  </a:rPr>
                  <a:t>x4 = 24</a:t>
                </a:r>
              </a:p>
              <a:p>
                <a:pPr eaLnBrk="1" hangingPunct="1"/>
                <a:r>
                  <a:rPr lang="es-ES" altLang="es-CO" sz="1600">
                    <a:latin typeface="Comic Sans MS" panose="030F0702030302020204" pitchFamily="66" charset="0"/>
                    <a:sym typeface="Symbol" panose="05050102010706020507" pitchFamily="18" charset="2"/>
                  </a:rPr>
                  <a:t>+ 4 cargas neg. (4e</a:t>
                </a:r>
                <a:r>
                  <a:rPr lang="es-ES" altLang="es-CO" sz="1600" baseline="30000">
                    <a:latin typeface="Comic Sans MS" panose="030F0702030302020204" pitchFamily="66" charset="0"/>
                    <a:sym typeface="Symbol" panose="05050102010706020507" pitchFamily="18" charset="2"/>
                  </a:rPr>
                  <a:t>-</a:t>
                </a:r>
                <a:r>
                  <a:rPr lang="es-ES" altLang="es-CO" sz="1600">
                    <a:latin typeface="Comic Sans MS" panose="030F0702030302020204" pitchFamily="66" charset="0"/>
                    <a:sym typeface="Symbol" panose="05050102010706020507" pitchFamily="18" charset="2"/>
                  </a:rPr>
                  <a:t>)</a:t>
                </a:r>
              </a:p>
            </p:txBody>
          </p:sp>
          <p:sp>
            <p:nvSpPr>
              <p:cNvPr id="62486" name="AutoShape 44"/>
              <p:cNvSpPr>
                <a:spLocks/>
              </p:cNvSpPr>
              <p:nvPr/>
            </p:nvSpPr>
            <p:spPr bwMode="auto">
              <a:xfrm>
                <a:off x="2112" y="1104"/>
                <a:ext cx="47" cy="480"/>
              </a:xfrm>
              <a:prstGeom prst="rightBrace">
                <a:avLst>
                  <a:gd name="adj1" fmla="val 85106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62487" name="Text Box 45"/>
              <p:cNvSpPr txBox="1">
                <a:spLocks noChangeArrowheads="1"/>
              </p:cNvSpPr>
              <p:nvPr/>
            </p:nvSpPr>
            <p:spPr bwMode="auto">
              <a:xfrm>
                <a:off x="2160" y="1180"/>
                <a:ext cx="43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CO" sz="1600">
                    <a:solidFill>
                      <a:schemeClr val="folHlink"/>
                    </a:solidFill>
                    <a:latin typeface="Comic Sans MS" panose="030F0702030302020204" pitchFamily="66" charset="0"/>
                  </a:rPr>
                  <a:t>32 e</a:t>
                </a:r>
                <a:r>
                  <a:rPr lang="es-ES" altLang="es-CO" sz="1600" baseline="30000">
                    <a:solidFill>
                      <a:schemeClr val="folHlink"/>
                    </a:solidFill>
                    <a:latin typeface="Comic Sans MS" panose="030F0702030302020204" pitchFamily="66" charset="0"/>
                  </a:rPr>
                  <a:t>-</a:t>
                </a:r>
              </a:p>
            </p:txBody>
          </p:sp>
          <p:sp>
            <p:nvSpPr>
              <p:cNvPr id="62488" name="Text Box 46"/>
              <p:cNvSpPr txBox="1">
                <a:spLocks noChangeArrowheads="1"/>
              </p:cNvSpPr>
              <p:nvPr/>
            </p:nvSpPr>
            <p:spPr bwMode="auto">
              <a:xfrm>
                <a:off x="480" y="1612"/>
                <a:ext cx="2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CO" sz="1600">
                    <a:solidFill>
                      <a:schemeClr val="folHlink"/>
                    </a:solidFill>
                    <a:latin typeface="Comic Sans MS" panose="030F0702030302020204" pitchFamily="66" charset="0"/>
                  </a:rPr>
                  <a:t>2)</a:t>
                </a:r>
              </a:p>
            </p:txBody>
          </p:sp>
          <p:sp>
            <p:nvSpPr>
              <p:cNvPr id="62489" name="Text Box 47"/>
              <p:cNvSpPr txBox="1">
                <a:spLocks noChangeArrowheads="1"/>
              </p:cNvSpPr>
              <p:nvPr/>
            </p:nvSpPr>
            <p:spPr bwMode="auto">
              <a:xfrm>
                <a:off x="481" y="1056"/>
                <a:ext cx="22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CO" sz="1600">
                    <a:solidFill>
                      <a:schemeClr val="folHlink"/>
                    </a:solidFill>
                    <a:latin typeface="Comic Sans MS" panose="030F0702030302020204" pitchFamily="66" charset="0"/>
                  </a:rPr>
                  <a:t>1)</a:t>
                </a:r>
              </a:p>
            </p:txBody>
          </p:sp>
          <p:sp>
            <p:nvSpPr>
              <p:cNvPr id="62490" name="Text Box 49"/>
              <p:cNvSpPr txBox="1">
                <a:spLocks noChangeArrowheads="1"/>
              </p:cNvSpPr>
              <p:nvPr/>
            </p:nvSpPr>
            <p:spPr bwMode="auto">
              <a:xfrm>
                <a:off x="480" y="2380"/>
                <a:ext cx="2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CO" sz="1600">
                    <a:solidFill>
                      <a:schemeClr val="folHlink"/>
                    </a:solidFill>
                    <a:latin typeface="Comic Sans MS" panose="030F0702030302020204" pitchFamily="66" charset="0"/>
                  </a:rPr>
                  <a:t>3)</a:t>
                </a:r>
              </a:p>
            </p:txBody>
          </p:sp>
          <p:sp>
            <p:nvSpPr>
              <p:cNvPr id="62491" name="Text Box 50"/>
              <p:cNvSpPr txBox="1">
                <a:spLocks noChangeArrowheads="1"/>
              </p:cNvSpPr>
              <p:nvPr/>
            </p:nvSpPr>
            <p:spPr bwMode="auto">
              <a:xfrm>
                <a:off x="673" y="2380"/>
                <a:ext cx="155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CO" sz="1600">
                    <a:latin typeface="Comic Sans MS" panose="030F0702030302020204" pitchFamily="66" charset="0"/>
                  </a:rPr>
                  <a:t>e- de v. libres: 32-8= 24</a:t>
                </a:r>
              </a:p>
            </p:txBody>
          </p:sp>
          <p:sp>
            <p:nvSpPr>
              <p:cNvPr id="62492" name="Text Box 52"/>
              <p:cNvSpPr txBox="1">
                <a:spLocks noChangeArrowheads="1"/>
              </p:cNvSpPr>
              <p:nvPr/>
            </p:nvSpPr>
            <p:spPr bwMode="auto">
              <a:xfrm>
                <a:off x="481" y="2620"/>
                <a:ext cx="2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CO" sz="1600">
                    <a:solidFill>
                      <a:schemeClr val="folHlink"/>
                    </a:solidFill>
                    <a:latin typeface="Comic Sans MS" panose="030F0702030302020204" pitchFamily="66" charset="0"/>
                  </a:rPr>
                  <a:t>4)</a:t>
                </a:r>
              </a:p>
            </p:txBody>
          </p:sp>
          <p:pic>
            <p:nvPicPr>
              <p:cNvPr id="62493" name="Picture 54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6" y="1680"/>
                <a:ext cx="768" cy="7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494" name="Picture 55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8" y="2688"/>
                <a:ext cx="786" cy="7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grpSp>
        <p:nvGrpSpPr>
          <p:cNvPr id="268361" name="Group 73"/>
          <p:cNvGrpSpPr>
            <a:grpSpLocks/>
          </p:cNvGrpSpPr>
          <p:nvPr/>
        </p:nvGrpSpPr>
        <p:grpSpPr bwMode="auto">
          <a:xfrm>
            <a:off x="4773613" y="1844675"/>
            <a:ext cx="3322637" cy="3740150"/>
            <a:chOff x="2784" y="720"/>
            <a:chExt cx="2093" cy="2356"/>
          </a:xfrm>
        </p:grpSpPr>
        <p:sp>
          <p:nvSpPr>
            <p:cNvPr id="62470" name="Text Box 56"/>
            <p:cNvSpPr txBox="1">
              <a:spLocks noChangeArrowheads="1"/>
            </p:cNvSpPr>
            <p:nvPr/>
          </p:nvSpPr>
          <p:spPr bwMode="auto">
            <a:xfrm>
              <a:off x="2950" y="720"/>
              <a:ext cx="103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s-ES" altLang="es-CO" sz="1600" b="1">
                  <a:solidFill>
                    <a:srgbClr val="CC0000"/>
                  </a:solidFill>
                </a:rPr>
                <a:t>Ejemplo 4: SO</a:t>
              </a:r>
              <a:r>
                <a:rPr lang="es-ES" altLang="es-CO" sz="1600" b="1" baseline="-25000">
                  <a:solidFill>
                    <a:srgbClr val="CC0000"/>
                  </a:solidFill>
                </a:rPr>
                <a:t>2</a:t>
              </a:r>
              <a:endParaRPr lang="es-ES" altLang="es-CO" sz="1600" b="1">
                <a:solidFill>
                  <a:srgbClr val="CC0000"/>
                </a:solidFill>
              </a:endParaRPr>
            </a:p>
          </p:txBody>
        </p:sp>
        <p:grpSp>
          <p:nvGrpSpPr>
            <p:cNvPr id="62471" name="Group 72"/>
            <p:cNvGrpSpPr>
              <a:grpSpLocks/>
            </p:cNvGrpSpPr>
            <p:nvPr/>
          </p:nvGrpSpPr>
          <p:grpSpPr bwMode="auto">
            <a:xfrm>
              <a:off x="2784" y="1008"/>
              <a:ext cx="2093" cy="2068"/>
              <a:chOff x="2784" y="1008"/>
              <a:chExt cx="2093" cy="2068"/>
            </a:xfrm>
          </p:grpSpPr>
          <p:sp>
            <p:nvSpPr>
              <p:cNvPr id="62472" name="Text Box 57"/>
              <p:cNvSpPr txBox="1">
                <a:spLocks noChangeArrowheads="1"/>
              </p:cNvSpPr>
              <p:nvPr/>
            </p:nvSpPr>
            <p:spPr bwMode="auto">
              <a:xfrm>
                <a:off x="2948" y="1011"/>
                <a:ext cx="1453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CO" sz="1600">
                    <a:latin typeface="Comic Sans MS" panose="030F0702030302020204" pitchFamily="66" charset="0"/>
                  </a:rPr>
                  <a:t>S: 3s</a:t>
                </a:r>
                <a:r>
                  <a:rPr lang="es-ES" altLang="es-CO" sz="1600" baseline="30000">
                    <a:latin typeface="Comic Sans MS" panose="030F0702030302020204" pitchFamily="66" charset="0"/>
                  </a:rPr>
                  <a:t>2</a:t>
                </a:r>
                <a:r>
                  <a:rPr lang="es-ES" altLang="es-CO" sz="1600">
                    <a:latin typeface="Comic Sans MS" panose="030F0702030302020204" pitchFamily="66" charset="0"/>
                  </a:rPr>
                  <a:t>p</a:t>
                </a:r>
                <a:r>
                  <a:rPr lang="es-ES" altLang="es-CO" sz="1600" baseline="30000">
                    <a:latin typeface="Comic Sans MS" panose="030F0702030302020204" pitchFamily="66" charset="0"/>
                  </a:rPr>
                  <a:t>4</a:t>
                </a:r>
                <a:r>
                  <a:rPr lang="es-ES" altLang="es-CO" sz="1600">
                    <a:latin typeface="Comic Sans MS" panose="030F0702030302020204" pitchFamily="66" charset="0"/>
                  </a:rPr>
                  <a:t> </a:t>
                </a:r>
                <a:r>
                  <a:rPr lang="es-ES" altLang="es-CO" sz="1600">
                    <a:latin typeface="Comic Sans MS" panose="030F0702030302020204" pitchFamily="66" charset="0"/>
                    <a:sym typeface="Symbol" panose="05050102010706020507" pitchFamily="18" charset="2"/>
                  </a:rPr>
                  <a:t> 6e-</a:t>
                </a:r>
              </a:p>
              <a:p>
                <a:pPr eaLnBrk="1" hangingPunct="1"/>
                <a:r>
                  <a:rPr lang="es-ES" altLang="es-CO" sz="1600">
                    <a:latin typeface="Comic Sans MS" panose="030F0702030302020204" pitchFamily="66" charset="0"/>
                    <a:sym typeface="Symbol" panose="05050102010706020507" pitchFamily="18" charset="2"/>
                  </a:rPr>
                  <a:t>O: </a:t>
                </a:r>
                <a:r>
                  <a:rPr lang="es-ES" altLang="es-CO" sz="1600">
                    <a:latin typeface="Comic Sans MS" panose="030F0702030302020204" pitchFamily="66" charset="0"/>
                  </a:rPr>
                  <a:t>2s</a:t>
                </a:r>
                <a:r>
                  <a:rPr lang="es-ES" altLang="es-CO" sz="1600" baseline="30000">
                    <a:latin typeface="Comic Sans MS" panose="030F0702030302020204" pitchFamily="66" charset="0"/>
                  </a:rPr>
                  <a:t>2</a:t>
                </a:r>
                <a:r>
                  <a:rPr lang="es-ES" altLang="es-CO" sz="1600">
                    <a:latin typeface="Comic Sans MS" panose="030F0702030302020204" pitchFamily="66" charset="0"/>
                  </a:rPr>
                  <a:t>p</a:t>
                </a:r>
                <a:r>
                  <a:rPr lang="es-ES" altLang="es-CO" sz="1600" baseline="30000">
                    <a:latin typeface="Comic Sans MS" panose="030F0702030302020204" pitchFamily="66" charset="0"/>
                  </a:rPr>
                  <a:t>4</a:t>
                </a:r>
                <a:r>
                  <a:rPr lang="es-ES" altLang="es-CO" sz="1600">
                    <a:latin typeface="Comic Sans MS" panose="030F0702030302020204" pitchFamily="66" charset="0"/>
                    <a:sym typeface="Symbol" panose="05050102010706020507" pitchFamily="18" charset="2"/>
                  </a:rPr>
                  <a:t>  6e-x2 = 12</a:t>
                </a:r>
              </a:p>
            </p:txBody>
          </p:sp>
          <p:sp>
            <p:nvSpPr>
              <p:cNvPr id="62473" name="AutoShape 58"/>
              <p:cNvSpPr>
                <a:spLocks/>
              </p:cNvSpPr>
              <p:nvPr/>
            </p:nvSpPr>
            <p:spPr bwMode="auto">
              <a:xfrm>
                <a:off x="4416" y="1056"/>
                <a:ext cx="47" cy="480"/>
              </a:xfrm>
              <a:prstGeom prst="rightBrace">
                <a:avLst>
                  <a:gd name="adj1" fmla="val 85106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s-CO" altLang="es-CO"/>
              </a:p>
            </p:txBody>
          </p:sp>
          <p:sp>
            <p:nvSpPr>
              <p:cNvPr id="62474" name="Text Box 59"/>
              <p:cNvSpPr txBox="1">
                <a:spLocks noChangeArrowheads="1"/>
              </p:cNvSpPr>
              <p:nvPr/>
            </p:nvSpPr>
            <p:spPr bwMode="auto">
              <a:xfrm>
                <a:off x="4464" y="1132"/>
                <a:ext cx="41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CO" sz="1600">
                    <a:solidFill>
                      <a:schemeClr val="folHlink"/>
                    </a:solidFill>
                    <a:latin typeface="Comic Sans MS" panose="030F0702030302020204" pitchFamily="66" charset="0"/>
                  </a:rPr>
                  <a:t>18 e-</a:t>
                </a:r>
              </a:p>
            </p:txBody>
          </p:sp>
          <p:sp>
            <p:nvSpPr>
              <p:cNvPr id="62475" name="Text Box 60"/>
              <p:cNvSpPr txBox="1">
                <a:spLocks noChangeArrowheads="1"/>
              </p:cNvSpPr>
              <p:nvPr/>
            </p:nvSpPr>
            <p:spPr bwMode="auto">
              <a:xfrm>
                <a:off x="2784" y="1564"/>
                <a:ext cx="2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CO" sz="1600">
                    <a:solidFill>
                      <a:schemeClr val="folHlink"/>
                    </a:solidFill>
                    <a:latin typeface="Comic Sans MS" panose="030F0702030302020204" pitchFamily="66" charset="0"/>
                  </a:rPr>
                  <a:t>2)</a:t>
                </a:r>
              </a:p>
            </p:txBody>
          </p:sp>
          <p:sp>
            <p:nvSpPr>
              <p:cNvPr id="62476" name="Text Box 61"/>
              <p:cNvSpPr txBox="1">
                <a:spLocks noChangeArrowheads="1"/>
              </p:cNvSpPr>
              <p:nvPr/>
            </p:nvSpPr>
            <p:spPr bwMode="auto">
              <a:xfrm>
                <a:off x="2785" y="1008"/>
                <a:ext cx="22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CO" sz="1600">
                    <a:solidFill>
                      <a:schemeClr val="folHlink"/>
                    </a:solidFill>
                    <a:latin typeface="Comic Sans MS" panose="030F0702030302020204" pitchFamily="66" charset="0"/>
                  </a:rPr>
                  <a:t>1)</a:t>
                </a:r>
              </a:p>
            </p:txBody>
          </p:sp>
          <p:sp>
            <p:nvSpPr>
              <p:cNvPr id="62477" name="Text Box 62"/>
              <p:cNvSpPr txBox="1">
                <a:spLocks noChangeArrowheads="1"/>
              </p:cNvSpPr>
              <p:nvPr/>
            </p:nvSpPr>
            <p:spPr bwMode="auto">
              <a:xfrm>
                <a:off x="2784" y="2016"/>
                <a:ext cx="2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CO" sz="1600">
                    <a:solidFill>
                      <a:schemeClr val="folHlink"/>
                    </a:solidFill>
                    <a:latin typeface="Comic Sans MS" panose="030F0702030302020204" pitchFamily="66" charset="0"/>
                  </a:rPr>
                  <a:t>3)</a:t>
                </a:r>
              </a:p>
            </p:txBody>
          </p:sp>
          <p:sp>
            <p:nvSpPr>
              <p:cNvPr id="62478" name="Text Box 63"/>
              <p:cNvSpPr txBox="1">
                <a:spLocks noChangeArrowheads="1"/>
              </p:cNvSpPr>
              <p:nvPr/>
            </p:nvSpPr>
            <p:spPr bwMode="auto">
              <a:xfrm>
                <a:off x="2977" y="1996"/>
                <a:ext cx="1515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CO" sz="1600">
                    <a:latin typeface="Comic Sans MS" panose="030F0702030302020204" pitchFamily="66" charset="0"/>
                  </a:rPr>
                  <a:t>e</a:t>
                </a:r>
                <a:r>
                  <a:rPr lang="es-ES" altLang="es-CO" sz="1600" baseline="30000">
                    <a:latin typeface="Comic Sans MS" panose="030F0702030302020204" pitchFamily="66" charset="0"/>
                  </a:rPr>
                  <a:t>-</a:t>
                </a:r>
                <a:r>
                  <a:rPr lang="es-ES" altLang="es-CO" sz="1600">
                    <a:latin typeface="Comic Sans MS" panose="030F0702030302020204" pitchFamily="66" charset="0"/>
                  </a:rPr>
                  <a:t> de v. libres: 18-4= 14</a:t>
                </a:r>
              </a:p>
            </p:txBody>
          </p:sp>
          <p:sp>
            <p:nvSpPr>
              <p:cNvPr id="62479" name="Text Box 64"/>
              <p:cNvSpPr txBox="1">
                <a:spLocks noChangeArrowheads="1"/>
              </p:cNvSpPr>
              <p:nvPr/>
            </p:nvSpPr>
            <p:spPr bwMode="auto">
              <a:xfrm>
                <a:off x="2785" y="2668"/>
                <a:ext cx="241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s-ES" altLang="es-CO" sz="1600">
                    <a:solidFill>
                      <a:schemeClr val="folHlink"/>
                    </a:solidFill>
                    <a:latin typeface="Comic Sans MS" panose="030F0702030302020204" pitchFamily="66" charset="0"/>
                  </a:rPr>
                  <a:t>4)</a:t>
                </a:r>
              </a:p>
            </p:txBody>
          </p:sp>
          <p:pic>
            <p:nvPicPr>
              <p:cNvPr id="62480" name="Picture 6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1632"/>
                <a:ext cx="624" cy="3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481" name="Picture 6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8" y="2286"/>
                <a:ext cx="654" cy="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62482" name="Picture 69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2766"/>
                <a:ext cx="576" cy="3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98A6BF-69DE-4EB5-A83F-CBCA23A68793}" type="slidenum">
              <a:rPr lang="es-MX" altLang="es-CO">
                <a:solidFill>
                  <a:srgbClr val="898989"/>
                </a:solidFill>
              </a:rPr>
              <a:pPr eaLnBrk="1" hangingPunct="1"/>
              <a:t>39</a:t>
            </a:fld>
            <a:endParaRPr lang="es-MX" altLang="es-CO">
              <a:solidFill>
                <a:srgbClr val="898989"/>
              </a:solidFill>
            </a:endParaRPr>
          </a:p>
        </p:txBody>
      </p:sp>
      <p:sp>
        <p:nvSpPr>
          <p:cNvPr id="32" name="Text Box 8"/>
          <p:cNvSpPr txBox="1">
            <a:spLocks noChangeArrowheads="1"/>
          </p:cNvSpPr>
          <p:nvPr/>
        </p:nvSpPr>
        <p:spPr bwMode="auto">
          <a:xfrm>
            <a:off x="2166938" y="500063"/>
            <a:ext cx="4948237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b="1" dirty="0">
                <a:latin typeface="+mj-lt"/>
                <a:cs typeface="+mn-cs"/>
              </a:rPr>
              <a:t>Estructuras de Lewis</a:t>
            </a:r>
          </a:p>
        </p:txBody>
      </p:sp>
    </p:spTree>
    <p:extLst>
      <p:ext uri="{BB962C8B-B14F-4D97-AF65-F5344CB8AC3E}">
        <p14:creationId xmlns:p14="http://schemas.microsoft.com/office/powerpoint/2010/main" val="20089134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68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68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450" y="260648"/>
            <a:ext cx="7702550" cy="1076325"/>
          </a:xfrm>
        </p:spPr>
        <p:txBody>
          <a:bodyPr/>
          <a:lstStyle/>
          <a:p>
            <a:pPr eaLnBrk="1" hangingPunct="1"/>
            <a:r>
              <a:rPr lang="es-ES_tradnl" altLang="es-CO" dirty="0" smtClean="0"/>
              <a:t>El pozo de potencial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98377"/>
            <a:ext cx="4392736" cy="5113337"/>
          </a:xfrm>
        </p:spPr>
        <p:txBody>
          <a:bodyPr>
            <a:normAutofit/>
          </a:bodyPr>
          <a:lstStyle/>
          <a:p>
            <a:pPr algn="just"/>
            <a:r>
              <a:rPr lang="es-CO" sz="2400" dirty="0"/>
              <a:t>La distancia </a:t>
            </a:r>
            <a:r>
              <a:rPr lang="es-CO" sz="2400" dirty="0" err="1"/>
              <a:t>internuclear</a:t>
            </a:r>
            <a:r>
              <a:rPr lang="es-CO" sz="2400" dirty="0"/>
              <a:t> </a:t>
            </a:r>
            <a:r>
              <a:rPr lang="es-CO" sz="2400" i="1" dirty="0"/>
              <a:t>R</a:t>
            </a:r>
            <a:r>
              <a:rPr lang="es-CO" sz="2400" i="1" baseline="-25000" dirty="0"/>
              <a:t>e</a:t>
            </a:r>
            <a:r>
              <a:rPr lang="es-CO" sz="2400" dirty="0"/>
              <a:t> en el mínimo de la curva es conocida como la </a:t>
            </a:r>
            <a:r>
              <a:rPr lang="es-CO" sz="2400" i="1" dirty="0"/>
              <a:t>distancia de equilibrio </a:t>
            </a:r>
            <a:r>
              <a:rPr lang="es-CO" sz="2400" i="1" dirty="0" err="1"/>
              <a:t>internuclear</a:t>
            </a:r>
            <a:r>
              <a:rPr lang="es-CO" sz="2400" dirty="0"/>
              <a:t>, mientras que la </a:t>
            </a:r>
            <a:r>
              <a:rPr lang="es-CO" sz="2400" b="1" dirty="0"/>
              <a:t>energía de disociación</a:t>
            </a:r>
            <a:r>
              <a:rPr lang="es-CO" sz="2400" dirty="0"/>
              <a:t> </a:t>
            </a:r>
            <a:r>
              <a:rPr lang="es-CO" sz="2400" i="1" dirty="0"/>
              <a:t>D</a:t>
            </a:r>
            <a:r>
              <a:rPr lang="es-CO" sz="2400" i="1" baseline="-25000" dirty="0"/>
              <a:t>e</a:t>
            </a:r>
            <a:r>
              <a:rPr lang="es-CO" sz="2400" dirty="0"/>
              <a:t> medida desde el punto mínimo de la curva es conocida como la </a:t>
            </a:r>
            <a:r>
              <a:rPr lang="es-CO" sz="2400" i="1" dirty="0"/>
              <a:t>distancia de disociación del equilibrio</a:t>
            </a:r>
            <a:r>
              <a:rPr lang="es-CO" sz="2400" dirty="0"/>
              <a:t>.</a:t>
            </a:r>
            <a:endParaRPr lang="es-ES_tradnl" altLang="es-CO" sz="2400" dirty="0" smtClean="0"/>
          </a:p>
        </p:txBody>
      </p:sp>
      <p:pic>
        <p:nvPicPr>
          <p:cNvPr id="4105" name="Picture 9" descr="http://3.bp.blogspot.com/-QXpyH5OcJnc/TlBRMu2SgtI/AAAAAAAASSI/VNamythc-_s/s1600/variacion-energia-internucle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794" y="1156031"/>
            <a:ext cx="4204483" cy="546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370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9FB0-0983-40A6-8DBE-A8CCB05B7844}" type="slidenum">
              <a:rPr lang="es-ES_tradnl" altLang="en-US" smtClean="0"/>
              <a:pPr/>
              <a:t>40</a:t>
            </a:fld>
            <a:endParaRPr lang="es-ES_tradnl" alt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49520" y="400433"/>
            <a:ext cx="7488832" cy="774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" altLang="es-CO" b="1" dirty="0" smtClean="0">
                <a:solidFill>
                  <a:srgbClr val="FF311B"/>
                </a:solidFill>
              </a:rPr>
              <a:t>Potenciales electrostáticos: densidad de carga 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7916"/>
          <a:stretch/>
        </p:blipFill>
        <p:spPr>
          <a:xfrm>
            <a:off x="323528" y="1628800"/>
            <a:ext cx="8401112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9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9FB0-0983-40A6-8DBE-A8CCB05B7844}" type="slidenum">
              <a:rPr lang="es-ES_tradnl" altLang="en-US" smtClean="0"/>
              <a:pPr/>
              <a:t>41</a:t>
            </a:fld>
            <a:endParaRPr lang="es-ES_tradnl" alt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51520" y="2060848"/>
            <a:ext cx="8892480" cy="4431557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403648" y="582995"/>
            <a:ext cx="7488832" cy="774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" altLang="es-CO" b="1" dirty="0" smtClean="0">
                <a:solidFill>
                  <a:srgbClr val="FF311B"/>
                </a:solidFill>
              </a:rPr>
              <a:t>Potenciales electrostáticos: densidad de carga </a:t>
            </a:r>
          </a:p>
        </p:txBody>
      </p:sp>
    </p:spTree>
    <p:extLst>
      <p:ext uri="{BB962C8B-B14F-4D97-AF65-F5344CB8AC3E}">
        <p14:creationId xmlns:p14="http://schemas.microsoft.com/office/powerpoint/2010/main" val="360637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electroneg-pauling bol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56" y="1340768"/>
            <a:ext cx="8191500" cy="551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4B3C83D-3E7A-4CC9-A49D-852E62170B87}" type="slidenum">
              <a:rPr lang="es-MX" altLang="es-CO">
                <a:solidFill>
                  <a:srgbClr val="898989"/>
                </a:solidFill>
              </a:rPr>
              <a:pPr eaLnBrk="1" hangingPunct="1"/>
              <a:t>42</a:t>
            </a:fld>
            <a:endParaRPr lang="es-MX" altLang="es-CO">
              <a:solidFill>
                <a:srgbClr val="898989"/>
              </a:solidFill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331640" y="165205"/>
            <a:ext cx="8229600" cy="77470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" altLang="es-CO" b="1" dirty="0" smtClean="0">
                <a:solidFill>
                  <a:srgbClr val="FF311B"/>
                </a:solidFill>
              </a:rPr>
              <a:t>Polaridad de los enlaces: Electronegatividad </a:t>
            </a:r>
          </a:p>
        </p:txBody>
      </p:sp>
    </p:spTree>
    <p:extLst>
      <p:ext uri="{BB962C8B-B14F-4D97-AF65-F5344CB8AC3E}">
        <p14:creationId xmlns:p14="http://schemas.microsoft.com/office/powerpoint/2010/main" val="65165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9FB0-0983-40A6-8DBE-A8CCB05B7844}" type="slidenum">
              <a:rPr lang="es-ES_tradnl" altLang="en-US" smtClean="0"/>
              <a:pPr/>
              <a:t>43</a:t>
            </a:fld>
            <a:endParaRPr lang="es-ES_tradnl" alt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9512" y="620688"/>
            <a:ext cx="8964488" cy="580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95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638076"/>
            <a:ext cx="8229600" cy="774700"/>
          </a:xfrm>
        </p:spPr>
        <p:txBody>
          <a:bodyPr/>
          <a:lstStyle/>
          <a:p>
            <a:pPr eaLnBrk="1" hangingPunct="1"/>
            <a:r>
              <a:rPr lang="es-ES" altLang="es-CO" b="1" dirty="0" smtClean="0">
                <a:solidFill>
                  <a:srgbClr val="FF311B"/>
                </a:solidFill>
              </a:rPr>
              <a:t>Enlace covalente polar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803717" y="1556792"/>
            <a:ext cx="8229600" cy="5005387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80000"/>
              </a:lnSpc>
            </a:pPr>
            <a:r>
              <a:rPr lang="es-ES" altLang="es-CO" sz="2400" dirty="0" smtClean="0">
                <a:cs typeface="Arial" panose="020B0604020202020204" pitchFamily="34" charset="0"/>
              </a:rPr>
              <a:t>Cuando los dos átomos tienen diferentes </a:t>
            </a:r>
            <a:r>
              <a:rPr lang="es-ES" altLang="es-CO" sz="2400" b="1" dirty="0" smtClean="0">
                <a:cs typeface="Arial" panose="020B0604020202020204" pitchFamily="34" charset="0"/>
              </a:rPr>
              <a:t>electronegatividades</a:t>
            </a:r>
            <a:r>
              <a:rPr lang="es-ES" altLang="es-CO" sz="2400" dirty="0" smtClean="0">
                <a:cs typeface="Arial" panose="020B0604020202020204" pitchFamily="34" charset="0"/>
              </a:rPr>
              <a:t> y se forma un dipolo con una zona positiva y otra negativa</a:t>
            </a:r>
            <a:endParaRPr lang="es-ES" altLang="es-CO" sz="2400" dirty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es-ES" altLang="es-CO" sz="2400" dirty="0" smtClean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es-ES" altLang="es-CO" sz="2400" dirty="0" smtClean="0"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ECBA57-15AE-4FA7-AC65-93BAB87A0FFA}" type="slidenum">
              <a:rPr lang="es-ES_tradnl" altLang="en-US">
                <a:latin typeface="Garamond" panose="02020404030301010803" pitchFamily="18" charset="0"/>
              </a:rPr>
              <a:pPr eaLnBrk="1" hangingPunct="1"/>
              <a:t>44</a:t>
            </a:fld>
            <a:endParaRPr lang="es-ES_tradnl" altLang="en-US">
              <a:latin typeface="Garamond" panose="02020404030301010803" pitchFamily="18" charset="0"/>
            </a:endParaRPr>
          </a:p>
        </p:txBody>
      </p:sp>
      <p:pic>
        <p:nvPicPr>
          <p:cNvPr id="82946" name="Picture 2" descr="https://slideplayer.es/slide/1774466/7/images/11/Ejemplos+de+enlace+covalente+polar.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1" t="23099" r="4943" b="5828"/>
          <a:stretch/>
        </p:blipFill>
        <p:spPr bwMode="auto">
          <a:xfrm>
            <a:off x="1119046" y="2655322"/>
            <a:ext cx="6912768" cy="4202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93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638076"/>
            <a:ext cx="8229600" cy="774700"/>
          </a:xfrm>
        </p:spPr>
        <p:txBody>
          <a:bodyPr/>
          <a:lstStyle/>
          <a:p>
            <a:pPr eaLnBrk="1" hangingPunct="1"/>
            <a:r>
              <a:rPr lang="es-ES" altLang="es-CO" b="1" dirty="0" smtClean="0">
                <a:solidFill>
                  <a:srgbClr val="FF311B"/>
                </a:solidFill>
              </a:rPr>
              <a:t>Enlace covalente: carga formal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803717" y="1399848"/>
            <a:ext cx="8229600" cy="5005387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s-CO" altLang="es-CO" sz="2400" dirty="0">
                <a:cs typeface="Arial" panose="020B0604020202020204" pitchFamily="34" charset="0"/>
              </a:rPr>
              <a:t>La diferencia de carga eléctrica entre los electrones de valencia de un átomo aislado y el número de </a:t>
            </a:r>
            <a:r>
              <a:rPr lang="es-CO" altLang="es-CO" sz="2400" dirty="0" smtClean="0">
                <a:cs typeface="Arial" panose="020B0604020202020204" pitchFamily="34" charset="0"/>
              </a:rPr>
              <a:t>electrones asignados a </a:t>
            </a:r>
            <a:r>
              <a:rPr lang="es-CO" altLang="es-CO" sz="2400" dirty="0">
                <a:cs typeface="Arial" panose="020B0604020202020204" pitchFamily="34" charset="0"/>
              </a:rPr>
              <a:t>ese átomo en una estructura de </a:t>
            </a:r>
            <a:r>
              <a:rPr lang="es-CO" altLang="es-CO" sz="2400" dirty="0" smtClean="0">
                <a:cs typeface="Arial" panose="020B0604020202020204" pitchFamily="34" charset="0"/>
              </a:rPr>
              <a:t>Lewis.</a:t>
            </a:r>
            <a:endParaRPr lang="es-ES" altLang="es-CO" sz="2400" dirty="0" smtClean="0"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ECBA57-15AE-4FA7-AC65-93BAB87A0FFA}" type="slidenum">
              <a:rPr lang="es-ES_tradnl" altLang="en-US">
                <a:latin typeface="Garamond" panose="02020404030301010803" pitchFamily="18" charset="0"/>
              </a:rPr>
              <a:pPr eaLnBrk="1" hangingPunct="1"/>
              <a:t>45</a:t>
            </a:fld>
            <a:endParaRPr lang="es-ES_tradnl" altLang="en-US">
              <a:latin typeface="Garamond" panose="02020404030301010803" pitchFamily="18" charset="0"/>
            </a:endParaRPr>
          </a:p>
        </p:txBody>
      </p:sp>
      <p:pic>
        <p:nvPicPr>
          <p:cNvPr id="94210" name="Picture 2" descr="Resultado de imagen para formal char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2"/>
          <a:stretch/>
        </p:blipFill>
        <p:spPr bwMode="auto">
          <a:xfrm>
            <a:off x="792709" y="2702601"/>
            <a:ext cx="7733180" cy="415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74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46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615751" y="787000"/>
            <a:ext cx="7983539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10000"/>
              </a:spcBef>
            </a:pPr>
            <a:r>
              <a:rPr lang="en-US" altLang="es-CO" sz="2200" b="1" dirty="0" err="1" smtClean="0">
                <a:latin typeface="+mj-lt"/>
              </a:rPr>
              <a:t>En</a:t>
            </a:r>
            <a:r>
              <a:rPr lang="en-US" altLang="es-CO" sz="2200" b="1" dirty="0" smtClean="0">
                <a:latin typeface="+mj-lt"/>
              </a:rPr>
              <a:t> la </a:t>
            </a:r>
            <a:r>
              <a:rPr lang="en-US" altLang="es-CO" sz="2200" b="1" dirty="0" err="1" smtClean="0">
                <a:latin typeface="+mj-lt"/>
              </a:rPr>
              <a:t>carga</a:t>
            </a:r>
            <a:r>
              <a:rPr lang="en-US" altLang="es-CO" sz="2200" b="1" dirty="0" smtClean="0">
                <a:latin typeface="+mj-lt"/>
              </a:rPr>
              <a:t> formal</a:t>
            </a:r>
            <a:r>
              <a:rPr lang="en-US" altLang="es-CO" sz="2200" dirty="0" smtClean="0">
                <a:latin typeface="+mj-lt"/>
              </a:rPr>
              <a:t>, </a:t>
            </a:r>
            <a:r>
              <a:rPr lang="en-US" altLang="es-CO" sz="2200" dirty="0" err="1" smtClean="0">
                <a:latin typeface="+mj-lt"/>
              </a:rPr>
              <a:t>los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electrones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enlazantes</a:t>
            </a:r>
            <a:r>
              <a:rPr lang="en-US" altLang="es-CO" sz="2200" dirty="0" smtClean="0">
                <a:latin typeface="+mj-lt"/>
              </a:rPr>
              <a:t>, </a:t>
            </a:r>
            <a:r>
              <a:rPr lang="en-US" altLang="es-CO" sz="2200" dirty="0" err="1" smtClean="0">
                <a:latin typeface="+mj-lt"/>
              </a:rPr>
              <a:t>están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compartidos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por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igual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por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los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átomos</a:t>
            </a:r>
            <a:r>
              <a:rPr lang="en-US" altLang="es-CO" sz="2200" dirty="0" smtClean="0">
                <a:latin typeface="+mj-lt"/>
              </a:rPr>
              <a:t>. </a:t>
            </a:r>
            <a:r>
              <a:rPr lang="en-US" altLang="es-CO" sz="2200" dirty="0" err="1" smtClean="0">
                <a:latin typeface="+mj-lt"/>
              </a:rPr>
              <a:t>Además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>
                <a:latin typeface="+mj-lt"/>
              </a:rPr>
              <a:t>l</a:t>
            </a:r>
            <a:r>
              <a:rPr lang="en-US" altLang="es-CO" sz="2200" dirty="0" smtClean="0">
                <a:latin typeface="+mj-lt"/>
              </a:rPr>
              <a:t>a </a:t>
            </a:r>
            <a:r>
              <a:rPr lang="en-US" altLang="es-CO" sz="2200" dirty="0" err="1" smtClean="0">
                <a:latin typeface="+mj-lt"/>
              </a:rPr>
              <a:t>carga</a:t>
            </a:r>
            <a:r>
              <a:rPr lang="en-US" altLang="es-CO" sz="2200" dirty="0" smtClean="0">
                <a:latin typeface="+mj-lt"/>
              </a:rPr>
              <a:t> formal de </a:t>
            </a:r>
            <a:r>
              <a:rPr lang="en-US" altLang="es-CO" sz="2200" dirty="0" err="1" smtClean="0">
                <a:latin typeface="+mj-lt"/>
              </a:rPr>
              <a:t>cada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átomo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puede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cambiar</a:t>
            </a:r>
            <a:r>
              <a:rPr lang="en-US" altLang="es-CO" sz="2200" dirty="0" smtClean="0">
                <a:latin typeface="+mj-lt"/>
              </a:rPr>
              <a:t> entre las </a:t>
            </a:r>
            <a:r>
              <a:rPr lang="en-US" altLang="es-CO" sz="2200" dirty="0" err="1" smtClean="0">
                <a:latin typeface="+mj-lt"/>
              </a:rPr>
              <a:t>distintas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estructuras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resonantes</a:t>
            </a:r>
            <a:r>
              <a:rPr lang="en-US" altLang="es-CO" sz="2200" dirty="0" smtClean="0">
                <a:latin typeface="+mj-lt"/>
              </a:rPr>
              <a:t>, </a:t>
            </a:r>
            <a:r>
              <a:rPr lang="en-US" altLang="es-CO" sz="2200" dirty="0" err="1" smtClean="0">
                <a:latin typeface="+mj-lt"/>
              </a:rPr>
              <a:t>pero</a:t>
            </a:r>
            <a:r>
              <a:rPr lang="en-US" altLang="es-CO" sz="2200" dirty="0" smtClean="0">
                <a:latin typeface="+mj-lt"/>
              </a:rPr>
              <a:t> lo que </a:t>
            </a:r>
            <a:r>
              <a:rPr lang="en-US" altLang="es-CO" sz="2200" dirty="0" err="1" smtClean="0">
                <a:latin typeface="+mj-lt"/>
              </a:rPr>
              <a:t>nunca</a:t>
            </a:r>
            <a:r>
              <a:rPr lang="en-US" altLang="es-CO" sz="2200" dirty="0" smtClean="0">
                <a:latin typeface="+mj-lt"/>
              </a:rPr>
              <a:t> cambia </a:t>
            </a:r>
            <a:r>
              <a:rPr lang="en-US" altLang="es-CO" sz="2200" dirty="0" err="1" smtClean="0">
                <a:latin typeface="+mj-lt"/>
              </a:rPr>
              <a:t>es</a:t>
            </a:r>
            <a:r>
              <a:rPr lang="en-US" altLang="es-CO" sz="2200" dirty="0" smtClean="0">
                <a:latin typeface="+mj-lt"/>
              </a:rPr>
              <a:t> el </a:t>
            </a:r>
            <a:r>
              <a:rPr lang="en-US" altLang="es-CO" sz="2200" dirty="0" err="1" smtClean="0">
                <a:latin typeface="+mj-lt"/>
              </a:rPr>
              <a:t>número</a:t>
            </a:r>
            <a:r>
              <a:rPr lang="en-US" altLang="es-CO" sz="2200" dirty="0" smtClean="0">
                <a:latin typeface="+mj-lt"/>
              </a:rPr>
              <a:t> de </a:t>
            </a:r>
            <a:r>
              <a:rPr lang="en-US" altLang="es-CO" sz="2200" dirty="0" err="1" smtClean="0">
                <a:latin typeface="+mj-lt"/>
              </a:rPr>
              <a:t>oxidación</a:t>
            </a:r>
            <a:r>
              <a:rPr lang="en-US" altLang="es-CO" sz="2200" dirty="0" smtClean="0">
                <a:latin typeface="+mj-lt"/>
              </a:rPr>
              <a:t>, el </a:t>
            </a:r>
            <a:r>
              <a:rPr lang="en-US" altLang="es-CO" sz="2200" dirty="0" err="1" smtClean="0">
                <a:latin typeface="+mj-lt"/>
              </a:rPr>
              <a:t>cual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será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igual</a:t>
            </a:r>
            <a:r>
              <a:rPr lang="en-US" altLang="es-CO" sz="2200" dirty="0" smtClean="0">
                <a:latin typeface="+mj-lt"/>
              </a:rPr>
              <a:t> para </a:t>
            </a:r>
            <a:r>
              <a:rPr lang="en-US" altLang="es-CO" sz="2200" dirty="0" err="1" smtClean="0">
                <a:latin typeface="+mj-lt"/>
              </a:rPr>
              <a:t>cada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elemento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en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todas</a:t>
            </a:r>
            <a:r>
              <a:rPr lang="en-US" altLang="es-CO" sz="2200" dirty="0" smtClean="0">
                <a:latin typeface="+mj-lt"/>
              </a:rPr>
              <a:t> las  </a:t>
            </a:r>
            <a:r>
              <a:rPr lang="en-US" altLang="es-CO" sz="2200" dirty="0" err="1" smtClean="0">
                <a:latin typeface="+mj-lt"/>
              </a:rPr>
              <a:t>estructuras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resonantes</a:t>
            </a:r>
            <a:r>
              <a:rPr lang="en-US" altLang="es-CO" sz="2200" dirty="0" smtClean="0">
                <a:latin typeface="+mj-lt"/>
              </a:rPr>
              <a:t>.</a:t>
            </a:r>
            <a:endParaRPr lang="en-US" altLang="es-CO" sz="2200" dirty="0">
              <a:latin typeface="+mj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15750" y="5286343"/>
            <a:ext cx="820260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10000"/>
              </a:spcBef>
            </a:pPr>
            <a:r>
              <a:rPr lang="en-US" altLang="es-CO" sz="2200" dirty="0" smtClean="0">
                <a:latin typeface="+mj-lt"/>
              </a:rPr>
              <a:t>La </a:t>
            </a:r>
            <a:r>
              <a:rPr lang="en-US" altLang="es-CO" sz="2200" dirty="0" err="1" smtClean="0">
                <a:latin typeface="+mj-lt"/>
              </a:rPr>
              <a:t>estructura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resonante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preferida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será</a:t>
            </a:r>
            <a:r>
              <a:rPr lang="en-US" altLang="es-CO" sz="2200" dirty="0" smtClean="0">
                <a:latin typeface="+mj-lt"/>
              </a:rPr>
              <a:t> la que </a:t>
            </a:r>
            <a:r>
              <a:rPr lang="en-US" altLang="es-CO" sz="2200" dirty="0" err="1" smtClean="0">
                <a:latin typeface="+mj-lt"/>
              </a:rPr>
              <a:t>cumpla</a:t>
            </a:r>
            <a:r>
              <a:rPr lang="en-US" altLang="es-CO" sz="2200" dirty="0" smtClean="0">
                <a:latin typeface="+mj-lt"/>
              </a:rPr>
              <a:t> con el </a:t>
            </a:r>
            <a:r>
              <a:rPr lang="en-US" altLang="es-CO" sz="2200" dirty="0" err="1" smtClean="0">
                <a:latin typeface="+mj-lt"/>
              </a:rPr>
              <a:t>correspondiente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octeto</a:t>
            </a:r>
            <a:r>
              <a:rPr lang="en-US" altLang="es-CO" sz="2200" dirty="0" smtClean="0">
                <a:latin typeface="+mj-lt"/>
              </a:rPr>
              <a:t>, y </a:t>
            </a:r>
            <a:r>
              <a:rPr lang="en-US" altLang="es-CO" sz="2200" dirty="0" err="1" smtClean="0">
                <a:latin typeface="+mj-lt"/>
              </a:rPr>
              <a:t>en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caso</a:t>
            </a:r>
            <a:r>
              <a:rPr lang="en-US" altLang="es-CO" sz="2200" dirty="0" smtClean="0">
                <a:latin typeface="+mj-lt"/>
              </a:rPr>
              <a:t> de que mas de un </a:t>
            </a:r>
            <a:r>
              <a:rPr lang="en-US" altLang="es-CO" sz="2200" dirty="0" err="1" smtClean="0">
                <a:latin typeface="+mj-lt"/>
              </a:rPr>
              <a:t>átomo</a:t>
            </a:r>
            <a:r>
              <a:rPr lang="en-US" altLang="es-CO" sz="2200" dirty="0" smtClean="0">
                <a:latin typeface="+mj-lt"/>
              </a:rPr>
              <a:t> lo </a:t>
            </a:r>
            <a:r>
              <a:rPr lang="en-US" altLang="es-CO" sz="2200" dirty="0" err="1" smtClean="0">
                <a:latin typeface="+mj-lt"/>
              </a:rPr>
              <a:t>tenga</a:t>
            </a:r>
            <a:r>
              <a:rPr lang="en-US" altLang="es-CO" sz="2200" dirty="0" smtClean="0">
                <a:latin typeface="+mj-lt"/>
              </a:rPr>
              <a:t>, la </a:t>
            </a:r>
            <a:r>
              <a:rPr lang="en-US" altLang="es-CO" sz="2200" dirty="0" err="1" smtClean="0">
                <a:latin typeface="+mj-lt"/>
              </a:rPr>
              <a:t>carga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negativa</a:t>
            </a:r>
            <a:r>
              <a:rPr lang="en-US" altLang="es-CO" sz="2200" dirty="0" smtClean="0">
                <a:latin typeface="+mj-lt"/>
              </a:rPr>
              <a:t> la </a:t>
            </a:r>
            <a:r>
              <a:rPr lang="en-US" altLang="es-CO" sz="2200" dirty="0" err="1" smtClean="0">
                <a:latin typeface="+mj-lt"/>
              </a:rPr>
              <a:t>portará</a:t>
            </a:r>
            <a:r>
              <a:rPr lang="en-US" altLang="es-CO" sz="2200" dirty="0" smtClean="0">
                <a:latin typeface="+mj-lt"/>
              </a:rPr>
              <a:t> el </a:t>
            </a:r>
            <a:r>
              <a:rPr lang="en-US" altLang="es-CO" sz="2200" dirty="0" err="1" smtClean="0">
                <a:latin typeface="+mj-lt"/>
              </a:rPr>
              <a:t>elemento</a:t>
            </a:r>
            <a:r>
              <a:rPr lang="en-US" altLang="es-CO" sz="2200" dirty="0" smtClean="0">
                <a:latin typeface="+mj-lt"/>
              </a:rPr>
              <a:t> mas </a:t>
            </a:r>
            <a:r>
              <a:rPr lang="en-US" altLang="es-CO" sz="2200" dirty="0" err="1" smtClean="0">
                <a:latin typeface="+mj-lt"/>
              </a:rPr>
              <a:t>electronegativo</a:t>
            </a:r>
            <a:r>
              <a:rPr lang="en-US" altLang="es-CO" sz="2200" dirty="0" smtClean="0">
                <a:latin typeface="+mj-lt"/>
              </a:rPr>
              <a:t>.</a:t>
            </a:r>
            <a:endParaRPr lang="en-US" altLang="es-CO" sz="2200" dirty="0">
              <a:latin typeface="+mj-lt"/>
            </a:endParaRPr>
          </a:p>
        </p:txBody>
      </p:sp>
      <p:grpSp>
        <p:nvGrpSpPr>
          <p:cNvPr id="7" name="Group 35"/>
          <p:cNvGrpSpPr>
            <a:grpSpLocks/>
          </p:cNvGrpSpPr>
          <p:nvPr/>
        </p:nvGrpSpPr>
        <p:grpSpPr bwMode="auto">
          <a:xfrm>
            <a:off x="539552" y="3415704"/>
            <a:ext cx="7696200" cy="1071563"/>
            <a:chOff x="762000" y="2590800"/>
            <a:chExt cx="7696200" cy="1071563"/>
          </a:xfrm>
        </p:grpSpPr>
        <p:grpSp>
          <p:nvGrpSpPr>
            <p:cNvPr id="8" name="Group 35"/>
            <p:cNvGrpSpPr>
              <a:grpSpLocks/>
            </p:cNvGrpSpPr>
            <p:nvPr/>
          </p:nvGrpSpPr>
          <p:grpSpPr bwMode="auto">
            <a:xfrm>
              <a:off x="762000" y="2895600"/>
              <a:ext cx="7696200" cy="766763"/>
              <a:chOff x="480" y="1814"/>
              <a:chExt cx="4848" cy="483"/>
            </a:xfrm>
          </p:grpSpPr>
          <p:graphicFrame>
            <p:nvGraphicFramePr>
              <p:cNvPr id="10" name="Object 8"/>
              <p:cNvGraphicFramePr>
                <a:graphicFrameLocks noChangeAspect="1"/>
              </p:cNvGraphicFramePr>
              <p:nvPr/>
            </p:nvGraphicFramePr>
            <p:xfrm>
              <a:off x="480" y="2016"/>
              <a:ext cx="4848" cy="28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2967" r:id="rId4" imgW="5541183" imgH="321408" progId="">
                      <p:embed/>
                    </p:oleObj>
                  </mc:Choice>
                  <mc:Fallback>
                    <p:oleObj r:id="rId4" imgW="5541183" imgH="321408" progId="">
                      <p:embed/>
                      <p:pic>
                        <p:nvPicPr>
                          <p:cNvPr id="10" name="Object 8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2016"/>
                            <a:ext cx="4848" cy="28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 algn="ctr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1" name="Group 33"/>
              <p:cNvGrpSpPr>
                <a:grpSpLocks/>
              </p:cNvGrpSpPr>
              <p:nvPr/>
            </p:nvGrpSpPr>
            <p:grpSpPr bwMode="auto">
              <a:xfrm>
                <a:off x="480" y="1814"/>
                <a:ext cx="4795" cy="260"/>
                <a:chOff x="485" y="1824"/>
                <a:chExt cx="4795" cy="260"/>
              </a:xfrm>
            </p:grpSpPr>
            <p:grpSp>
              <p:nvGrpSpPr>
                <p:cNvPr id="12" name="Group 9"/>
                <p:cNvGrpSpPr>
                  <a:grpSpLocks/>
                </p:cNvGrpSpPr>
                <p:nvPr/>
              </p:nvGrpSpPr>
              <p:grpSpPr bwMode="auto">
                <a:xfrm>
                  <a:off x="485" y="1834"/>
                  <a:ext cx="882" cy="250"/>
                  <a:chOff x="432" y="1632"/>
                  <a:chExt cx="882" cy="250"/>
                </a:xfrm>
              </p:grpSpPr>
              <p:sp>
                <p:nvSpPr>
                  <p:cNvPr id="21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2" y="1632"/>
                    <a:ext cx="2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s-CO" sz="2000" b="1">
                        <a:solidFill>
                          <a:srgbClr val="FF0000"/>
                        </a:solidFill>
                      </a:rPr>
                      <a:t>+2</a:t>
                    </a:r>
                  </a:p>
                </p:txBody>
              </p:sp>
              <p:sp>
                <p:nvSpPr>
                  <p:cNvPr id="22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68" y="1632"/>
                    <a:ext cx="20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s-CO" sz="2000" b="1">
                        <a:solidFill>
                          <a:srgbClr val="FF0000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3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56" y="1632"/>
                    <a:ext cx="25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s-CO" sz="2000" b="1">
                        <a:solidFill>
                          <a:srgbClr val="FF0000"/>
                        </a:solidFill>
                      </a:rPr>
                      <a:t>-1</a:t>
                    </a:r>
                  </a:p>
                </p:txBody>
              </p:sp>
            </p:grpSp>
            <p:grpSp>
              <p:nvGrpSpPr>
                <p:cNvPr id="13" name="Group 13"/>
                <p:cNvGrpSpPr>
                  <a:grpSpLocks/>
                </p:cNvGrpSpPr>
                <p:nvPr/>
              </p:nvGrpSpPr>
              <p:grpSpPr bwMode="auto">
                <a:xfrm>
                  <a:off x="2400" y="1824"/>
                  <a:ext cx="869" cy="250"/>
                  <a:chOff x="2312" y="1584"/>
                  <a:chExt cx="869" cy="250"/>
                </a:xfrm>
              </p:grpSpPr>
              <p:sp>
                <p:nvSpPr>
                  <p:cNvPr id="18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12" y="1584"/>
                    <a:ext cx="25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s-CO" sz="2000" b="1">
                        <a:solidFill>
                          <a:srgbClr val="FF0000"/>
                        </a:solidFill>
                      </a:rPr>
                      <a:t>-1</a:t>
                    </a:r>
                  </a:p>
                </p:txBody>
              </p:sp>
              <p:sp>
                <p:nvSpPr>
                  <p:cNvPr id="19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53" y="1584"/>
                    <a:ext cx="20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s-CO" sz="2000" b="1">
                        <a:solidFill>
                          <a:srgbClr val="FF0000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20" name="Text Box 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76" y="1584"/>
                    <a:ext cx="20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s-CO" sz="2000" b="1">
                        <a:solidFill>
                          <a:srgbClr val="FF0000"/>
                        </a:solidFill>
                      </a:rPr>
                      <a:t>0</a:t>
                    </a:r>
                  </a:p>
                </p:txBody>
              </p:sp>
            </p:grpSp>
            <p:grpSp>
              <p:nvGrpSpPr>
                <p:cNvPr id="14" name="Group 17"/>
                <p:cNvGrpSpPr>
                  <a:grpSpLocks/>
                </p:cNvGrpSpPr>
                <p:nvPr/>
              </p:nvGrpSpPr>
              <p:grpSpPr bwMode="auto">
                <a:xfrm>
                  <a:off x="4433" y="1824"/>
                  <a:ext cx="847" cy="250"/>
                  <a:chOff x="4272" y="1584"/>
                  <a:chExt cx="847" cy="250"/>
                </a:xfrm>
              </p:grpSpPr>
              <p:sp>
                <p:nvSpPr>
                  <p:cNvPr id="15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72" y="1584"/>
                    <a:ext cx="20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s-CO" sz="2000" b="1">
                        <a:solidFill>
                          <a:srgbClr val="FF0000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6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608" y="1584"/>
                    <a:ext cx="205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s-CO" sz="2000" b="1">
                        <a:solidFill>
                          <a:srgbClr val="FF0000"/>
                        </a:solidFill>
                      </a:rPr>
                      <a:t>0</a:t>
                    </a:r>
                  </a:p>
                </p:txBody>
              </p:sp>
              <p:sp>
                <p:nvSpPr>
                  <p:cNvPr id="17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861" y="1584"/>
                    <a:ext cx="25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5000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r>
                      <a:rPr lang="en-US" altLang="es-CO" sz="2000" b="1">
                        <a:solidFill>
                          <a:srgbClr val="FF0000"/>
                        </a:solidFill>
                      </a:rPr>
                      <a:t>-1</a:t>
                    </a:r>
                  </a:p>
                </p:txBody>
              </p:sp>
            </p:grpSp>
          </p:grpSp>
        </p:grpSp>
        <p:sp>
          <p:nvSpPr>
            <p:cNvPr id="9" name="TextBox 32"/>
            <p:cNvSpPr txBox="1">
              <a:spLocks noChangeArrowheads="1"/>
            </p:cNvSpPr>
            <p:nvPr/>
          </p:nvSpPr>
          <p:spPr bwMode="auto">
            <a:xfrm>
              <a:off x="838200" y="2590800"/>
              <a:ext cx="19030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1800" b="1">
                  <a:solidFill>
                    <a:srgbClr val="FF0000"/>
                  </a:solidFill>
                </a:rPr>
                <a:t>Formal charges</a:t>
              </a:r>
            </a:p>
          </p:txBody>
        </p:sp>
      </p:grpSp>
      <p:grpSp>
        <p:nvGrpSpPr>
          <p:cNvPr id="24" name="Group 34"/>
          <p:cNvGrpSpPr>
            <a:grpSpLocks/>
          </p:cNvGrpSpPr>
          <p:nvPr/>
        </p:nvGrpSpPr>
        <p:grpSpPr bwMode="auto">
          <a:xfrm>
            <a:off x="539552" y="4406304"/>
            <a:ext cx="7648575" cy="750888"/>
            <a:chOff x="762000" y="3581400"/>
            <a:chExt cx="7648575" cy="750332"/>
          </a:xfrm>
        </p:grpSpPr>
        <p:grpSp>
          <p:nvGrpSpPr>
            <p:cNvPr id="25" name="Group 34"/>
            <p:cNvGrpSpPr>
              <a:grpSpLocks/>
            </p:cNvGrpSpPr>
            <p:nvPr/>
          </p:nvGrpSpPr>
          <p:grpSpPr bwMode="auto">
            <a:xfrm>
              <a:off x="762000" y="3581400"/>
              <a:ext cx="7648575" cy="412750"/>
              <a:chOff x="480" y="2246"/>
              <a:chExt cx="4818" cy="260"/>
            </a:xfrm>
          </p:grpSpPr>
          <p:grpSp>
            <p:nvGrpSpPr>
              <p:cNvPr id="27" name="Group 21"/>
              <p:cNvGrpSpPr>
                <a:grpSpLocks/>
              </p:cNvGrpSpPr>
              <p:nvPr/>
            </p:nvGrpSpPr>
            <p:grpSpPr bwMode="auto">
              <a:xfrm>
                <a:off x="2400" y="2256"/>
                <a:ext cx="882" cy="250"/>
                <a:chOff x="432" y="1632"/>
                <a:chExt cx="882" cy="250"/>
              </a:xfrm>
            </p:grpSpPr>
            <p:sp>
              <p:nvSpPr>
                <p:cNvPr id="36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432" y="1632"/>
                  <a:ext cx="25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s-CO" sz="2000" b="1">
                      <a:solidFill>
                        <a:srgbClr val="003399"/>
                      </a:solidFill>
                    </a:rPr>
                    <a:t>-3</a:t>
                  </a:r>
                </a:p>
              </p:txBody>
            </p:sp>
            <p:sp>
              <p:nvSpPr>
                <p:cNvPr id="37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768" y="1632"/>
                  <a:ext cx="29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s-CO" sz="2000" b="1">
                      <a:solidFill>
                        <a:srgbClr val="003399"/>
                      </a:solidFill>
                    </a:rPr>
                    <a:t>+4</a:t>
                  </a:r>
                </a:p>
              </p:txBody>
            </p:sp>
            <p:sp>
              <p:nvSpPr>
                <p:cNvPr id="3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1056" y="1632"/>
                  <a:ext cx="25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s-CO" sz="2000" b="1">
                      <a:solidFill>
                        <a:srgbClr val="003399"/>
                      </a:solidFill>
                    </a:rPr>
                    <a:t>-2</a:t>
                  </a:r>
                </a:p>
              </p:txBody>
            </p:sp>
          </p:grpSp>
          <p:grpSp>
            <p:nvGrpSpPr>
              <p:cNvPr id="28" name="Group 25"/>
              <p:cNvGrpSpPr>
                <a:grpSpLocks/>
              </p:cNvGrpSpPr>
              <p:nvPr/>
            </p:nvGrpSpPr>
            <p:grpSpPr bwMode="auto">
              <a:xfrm>
                <a:off x="480" y="2246"/>
                <a:ext cx="882" cy="250"/>
                <a:chOff x="432" y="1632"/>
                <a:chExt cx="882" cy="250"/>
              </a:xfrm>
            </p:grpSpPr>
            <p:sp>
              <p:nvSpPr>
                <p:cNvPr id="33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432" y="1632"/>
                  <a:ext cx="25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s-CO" sz="2000" b="1">
                      <a:solidFill>
                        <a:srgbClr val="003399"/>
                      </a:solidFill>
                    </a:rPr>
                    <a:t>-3</a:t>
                  </a:r>
                </a:p>
              </p:txBody>
            </p:sp>
            <p:sp>
              <p:nvSpPr>
                <p:cNvPr id="34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768" y="1632"/>
                  <a:ext cx="29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s-CO" sz="2000" b="1">
                      <a:solidFill>
                        <a:srgbClr val="003399"/>
                      </a:solidFill>
                    </a:rPr>
                    <a:t>+4</a:t>
                  </a:r>
                </a:p>
              </p:txBody>
            </p:sp>
            <p:sp>
              <p:nvSpPr>
                <p:cNvPr id="35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056" y="1632"/>
                  <a:ext cx="25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s-CO" sz="2000" b="1">
                      <a:solidFill>
                        <a:srgbClr val="003399"/>
                      </a:solidFill>
                    </a:rPr>
                    <a:t>-2</a:t>
                  </a:r>
                </a:p>
              </p:txBody>
            </p:sp>
          </p:grpSp>
          <p:grpSp>
            <p:nvGrpSpPr>
              <p:cNvPr id="29" name="Group 29"/>
              <p:cNvGrpSpPr>
                <a:grpSpLocks/>
              </p:cNvGrpSpPr>
              <p:nvPr/>
            </p:nvGrpSpPr>
            <p:grpSpPr bwMode="auto">
              <a:xfrm>
                <a:off x="4416" y="2256"/>
                <a:ext cx="882" cy="250"/>
                <a:chOff x="432" y="1632"/>
                <a:chExt cx="882" cy="250"/>
              </a:xfrm>
            </p:grpSpPr>
            <p:sp>
              <p:nvSpPr>
                <p:cNvPr id="3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32" y="1632"/>
                  <a:ext cx="25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s-CO" sz="2000" b="1">
                      <a:solidFill>
                        <a:srgbClr val="003399"/>
                      </a:solidFill>
                    </a:rPr>
                    <a:t>-3</a:t>
                  </a:r>
                </a:p>
              </p:txBody>
            </p:sp>
            <p:sp>
              <p:nvSpPr>
                <p:cNvPr id="3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768" y="1632"/>
                  <a:ext cx="29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s-CO" sz="2000" b="1">
                      <a:solidFill>
                        <a:srgbClr val="003399"/>
                      </a:solidFill>
                    </a:rPr>
                    <a:t>+4</a:t>
                  </a:r>
                </a:p>
              </p:txBody>
            </p:sp>
            <p:sp>
              <p:nvSpPr>
                <p:cNvPr id="3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1056" y="1632"/>
                  <a:ext cx="258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r>
                    <a:rPr lang="en-US" altLang="es-CO" sz="2000" b="1">
                      <a:solidFill>
                        <a:srgbClr val="003399"/>
                      </a:solidFill>
                    </a:rPr>
                    <a:t>-2</a:t>
                  </a:r>
                </a:p>
              </p:txBody>
            </p:sp>
          </p:grpSp>
        </p:grpSp>
        <p:sp>
          <p:nvSpPr>
            <p:cNvPr id="26" name="TextBox 33"/>
            <p:cNvSpPr txBox="1">
              <a:spLocks noChangeArrowheads="1"/>
            </p:cNvSpPr>
            <p:nvPr/>
          </p:nvSpPr>
          <p:spPr bwMode="auto">
            <a:xfrm>
              <a:off x="838200" y="3962400"/>
              <a:ext cx="22878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1800" b="1">
                  <a:solidFill>
                    <a:srgbClr val="003399"/>
                  </a:solidFill>
                </a:rPr>
                <a:t>Oxidation numbers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554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397636" y="777876"/>
            <a:ext cx="7772400" cy="609600"/>
          </a:xfrm>
        </p:spPr>
        <p:txBody>
          <a:bodyPr/>
          <a:lstStyle/>
          <a:p>
            <a:r>
              <a:rPr lang="en-US" altLang="es-CO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Carga formal del HNO</a:t>
            </a:r>
            <a:r>
              <a:rPr lang="en-US" altLang="es-CO" sz="2800" b="1" baseline="-25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MX" altLang="es-CO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76835" name="Group 3"/>
          <p:cNvGraphicFramePr>
            <a:graphicFrameLocks noGrp="1"/>
          </p:cNvGraphicFramePr>
          <p:nvPr/>
        </p:nvGraphicFramePr>
        <p:xfrm>
          <a:off x="395288" y="3213100"/>
          <a:ext cx="8424862" cy="3038476"/>
        </p:xfrm>
        <a:graphic>
          <a:graphicData uri="http://schemas.openxmlformats.org/drawingml/2006/table">
            <a:tbl>
              <a:tblPr/>
              <a:tblGrid>
                <a:gridCol w="1263650">
                  <a:extLst>
                    <a:ext uri="{9D8B030D-6E8A-4147-A177-3AD203B41FA5}">
                      <a16:colId xmlns:a16="http://schemas.microsoft.com/office/drawing/2014/main" val="2413030970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607752905"/>
                    </a:ext>
                  </a:extLst>
                </a:gridCol>
                <a:gridCol w="1179512">
                  <a:extLst>
                    <a:ext uri="{9D8B030D-6E8A-4147-A177-3AD203B41FA5}">
                      <a16:colId xmlns:a16="http://schemas.microsoft.com/office/drawing/2014/main" val="1348326170"/>
                    </a:ext>
                  </a:extLst>
                </a:gridCol>
                <a:gridCol w="1684338">
                  <a:extLst>
                    <a:ext uri="{9D8B030D-6E8A-4147-A177-3AD203B41FA5}">
                      <a16:colId xmlns:a16="http://schemas.microsoft.com/office/drawing/2014/main" val="1637636966"/>
                    </a:ext>
                  </a:extLst>
                </a:gridCol>
                <a:gridCol w="1770062">
                  <a:extLst>
                    <a:ext uri="{9D8B030D-6E8A-4147-A177-3AD203B41FA5}">
                      <a16:colId xmlns:a16="http://schemas.microsoft.com/office/drawing/2014/main" val="276329514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898672780"/>
                    </a:ext>
                  </a:extLst>
                </a:gridCol>
              </a:tblGrid>
              <a:tr h="7842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Estructura</a:t>
                      </a:r>
                      <a:endParaRPr kumimoji="0" lang="es-MX" altLang="es-C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Átomo</a:t>
                      </a:r>
                      <a:endParaRPr kumimoji="0" lang="es-MX" altLang="es-C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e</a:t>
                      </a:r>
                      <a:r>
                        <a:rPr kumimoji="0" lang="en-US" altLang="es-CO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-</a:t>
                      </a:r>
                      <a:r>
                        <a:rPr kumimoji="0" lang="en-US" altLang="es-C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 valencia</a:t>
                      </a:r>
                      <a:endParaRPr kumimoji="0" lang="es-MX" altLang="es-C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½ e</a:t>
                      </a:r>
                      <a:r>
                        <a:rPr kumimoji="0" lang="en-US" altLang="es-CO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-</a:t>
                      </a:r>
                      <a:r>
                        <a:rPr kumimoji="0" lang="en-US" altLang="es-C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 enlazados</a:t>
                      </a:r>
                      <a:endParaRPr kumimoji="0" lang="es-MX" altLang="es-C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e</a:t>
                      </a:r>
                      <a:r>
                        <a:rPr kumimoji="0" lang="en-US" altLang="es-CO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-</a:t>
                      </a:r>
                      <a:r>
                        <a:rPr kumimoji="0" lang="en-US" altLang="es-C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 no enlazados</a:t>
                      </a:r>
                      <a:endParaRPr kumimoji="0" lang="es-MX" altLang="es-C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Carga formal</a:t>
                      </a:r>
                      <a:endParaRPr kumimoji="0" lang="es-MX" altLang="es-CO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7580341"/>
                  </a:ext>
                </a:extLst>
              </a:tr>
              <a:tr h="563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N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N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5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+1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737711"/>
                  </a:ext>
                </a:extLst>
              </a:tr>
              <a:tr h="563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O-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O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6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1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6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-1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3563761"/>
                  </a:ext>
                </a:extLst>
              </a:tr>
              <a:tr h="565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O=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O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6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2186965"/>
                  </a:ext>
                </a:extLst>
              </a:tr>
              <a:tr h="5619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-OH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O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6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2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4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en-US" altLang="es-CO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anose="02020404030301010803" pitchFamily="18" charset="0"/>
                        </a:rPr>
                        <a:t>0</a:t>
                      </a:r>
                      <a:endParaRPr kumimoji="0" lang="es-MX" altLang="es-CO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anose="020204040303010108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5069141"/>
                  </a:ext>
                </a:extLst>
              </a:tr>
            </a:tbl>
          </a:graphicData>
        </a:graphic>
      </p:graphicFrame>
      <p:sp>
        <p:nvSpPr>
          <p:cNvPr id="376883" name="Line 51"/>
          <p:cNvSpPr>
            <a:spLocks noChangeShapeType="1"/>
          </p:cNvSpPr>
          <p:nvPr/>
        </p:nvSpPr>
        <p:spPr bwMode="auto">
          <a:xfrm>
            <a:off x="6629400" y="3810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76884" name="Text Box 52"/>
          <p:cNvSpPr txBox="1">
            <a:spLocks noChangeArrowheads="1"/>
          </p:cNvSpPr>
          <p:nvPr/>
        </p:nvSpPr>
        <p:spPr bwMode="auto">
          <a:xfrm>
            <a:off x="533400" y="28194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 altLang="es-CO" sz="2400">
              <a:latin typeface="Times New Roman" panose="02020603050405020304" pitchFamily="18" charset="0"/>
            </a:endParaRPr>
          </a:p>
        </p:txBody>
      </p:sp>
      <p:sp>
        <p:nvSpPr>
          <p:cNvPr id="376885" name="Text Box 53"/>
          <p:cNvSpPr txBox="1">
            <a:spLocks noChangeArrowheads="1"/>
          </p:cNvSpPr>
          <p:nvPr/>
        </p:nvSpPr>
        <p:spPr bwMode="auto">
          <a:xfrm>
            <a:off x="1258888" y="155733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s-CO" sz="2400" b="1">
                <a:latin typeface="Times New Roman" panose="02020603050405020304" pitchFamily="18" charset="0"/>
              </a:rPr>
              <a:t>O</a:t>
            </a:r>
            <a:endParaRPr lang="es-ES" altLang="es-CO" sz="2400" b="1">
              <a:latin typeface="Times New Roman" panose="02020603050405020304" pitchFamily="18" charset="0"/>
            </a:endParaRPr>
          </a:p>
        </p:txBody>
      </p:sp>
      <p:sp>
        <p:nvSpPr>
          <p:cNvPr id="376886" name="Oval 54"/>
          <p:cNvSpPr>
            <a:spLocks noChangeArrowheads="1"/>
          </p:cNvSpPr>
          <p:nvPr/>
        </p:nvSpPr>
        <p:spPr bwMode="auto">
          <a:xfrm>
            <a:off x="1258888" y="17097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887" name="Oval 55"/>
          <p:cNvSpPr>
            <a:spLocks noChangeArrowheads="1"/>
          </p:cNvSpPr>
          <p:nvPr/>
        </p:nvSpPr>
        <p:spPr bwMode="auto">
          <a:xfrm>
            <a:off x="1258888" y="18621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888" name="Oval 56"/>
          <p:cNvSpPr>
            <a:spLocks noChangeArrowheads="1"/>
          </p:cNvSpPr>
          <p:nvPr/>
        </p:nvSpPr>
        <p:spPr bwMode="auto">
          <a:xfrm>
            <a:off x="1792288" y="1862138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889" name="Oval 57"/>
          <p:cNvSpPr>
            <a:spLocks noChangeArrowheads="1"/>
          </p:cNvSpPr>
          <p:nvPr/>
        </p:nvSpPr>
        <p:spPr bwMode="auto">
          <a:xfrm>
            <a:off x="1792288" y="1709738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890" name="Oval 58"/>
          <p:cNvSpPr>
            <a:spLocks noChangeArrowheads="1"/>
          </p:cNvSpPr>
          <p:nvPr/>
        </p:nvSpPr>
        <p:spPr bwMode="auto">
          <a:xfrm>
            <a:off x="1639888" y="17097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891" name="Oval 59"/>
          <p:cNvSpPr>
            <a:spLocks noChangeArrowheads="1"/>
          </p:cNvSpPr>
          <p:nvPr/>
        </p:nvSpPr>
        <p:spPr bwMode="auto">
          <a:xfrm>
            <a:off x="1639888" y="18621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892" name="Text Box 60"/>
          <p:cNvSpPr txBox="1">
            <a:spLocks noChangeArrowheads="1"/>
          </p:cNvSpPr>
          <p:nvPr/>
        </p:nvSpPr>
        <p:spPr bwMode="auto">
          <a:xfrm>
            <a:off x="1944688" y="155733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s-CO" sz="2400" b="1">
                <a:latin typeface="Times New Roman" panose="02020603050405020304" pitchFamily="18" charset="0"/>
              </a:rPr>
              <a:t>N</a:t>
            </a:r>
            <a:endParaRPr lang="es-ES" altLang="es-CO" sz="2400" b="1">
              <a:latin typeface="Times New Roman" panose="02020603050405020304" pitchFamily="18" charset="0"/>
            </a:endParaRPr>
          </a:p>
        </p:txBody>
      </p:sp>
      <p:sp>
        <p:nvSpPr>
          <p:cNvPr id="376893" name="Oval 61"/>
          <p:cNvSpPr>
            <a:spLocks noChangeArrowheads="1"/>
          </p:cNvSpPr>
          <p:nvPr/>
        </p:nvSpPr>
        <p:spPr bwMode="auto">
          <a:xfrm>
            <a:off x="2020888" y="1938338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894" name="Oval 62"/>
          <p:cNvSpPr>
            <a:spLocks noChangeArrowheads="1"/>
          </p:cNvSpPr>
          <p:nvPr/>
        </p:nvSpPr>
        <p:spPr bwMode="auto">
          <a:xfrm>
            <a:off x="2325688" y="1709738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895" name="Oval 63"/>
          <p:cNvSpPr>
            <a:spLocks noChangeArrowheads="1"/>
          </p:cNvSpPr>
          <p:nvPr/>
        </p:nvSpPr>
        <p:spPr bwMode="auto">
          <a:xfrm>
            <a:off x="2325688" y="18621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896" name="Oval 64"/>
          <p:cNvSpPr>
            <a:spLocks noChangeArrowheads="1"/>
          </p:cNvSpPr>
          <p:nvPr/>
        </p:nvSpPr>
        <p:spPr bwMode="auto">
          <a:xfrm>
            <a:off x="2173288" y="1938338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897" name="Text Box 65"/>
          <p:cNvSpPr txBox="1">
            <a:spLocks noChangeArrowheads="1"/>
          </p:cNvSpPr>
          <p:nvPr/>
        </p:nvSpPr>
        <p:spPr bwMode="auto">
          <a:xfrm>
            <a:off x="2478088" y="155733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s-CO" sz="2400" b="1">
                <a:latin typeface="Times New Roman" panose="02020603050405020304" pitchFamily="18" charset="0"/>
              </a:rPr>
              <a:t>O</a:t>
            </a:r>
            <a:endParaRPr lang="es-ES" altLang="es-CO" sz="2400" b="1">
              <a:latin typeface="Times New Roman" panose="02020603050405020304" pitchFamily="18" charset="0"/>
            </a:endParaRPr>
          </a:p>
        </p:txBody>
      </p:sp>
      <p:sp>
        <p:nvSpPr>
          <p:cNvPr id="376898" name="Oval 66"/>
          <p:cNvSpPr>
            <a:spLocks noChangeArrowheads="1"/>
          </p:cNvSpPr>
          <p:nvPr/>
        </p:nvSpPr>
        <p:spPr bwMode="auto">
          <a:xfrm>
            <a:off x="2554288" y="15573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899" name="Oval 67"/>
          <p:cNvSpPr>
            <a:spLocks noChangeArrowheads="1"/>
          </p:cNvSpPr>
          <p:nvPr/>
        </p:nvSpPr>
        <p:spPr bwMode="auto">
          <a:xfrm>
            <a:off x="2706688" y="15573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900" name="Oval 68"/>
          <p:cNvSpPr>
            <a:spLocks noChangeArrowheads="1"/>
          </p:cNvSpPr>
          <p:nvPr/>
        </p:nvSpPr>
        <p:spPr bwMode="auto">
          <a:xfrm>
            <a:off x="2859088" y="17097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901" name="Oval 69"/>
          <p:cNvSpPr>
            <a:spLocks noChangeArrowheads="1"/>
          </p:cNvSpPr>
          <p:nvPr/>
        </p:nvSpPr>
        <p:spPr bwMode="auto">
          <a:xfrm>
            <a:off x="2859088" y="1862138"/>
            <a:ext cx="76200" cy="762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902" name="Oval 70"/>
          <p:cNvSpPr>
            <a:spLocks noChangeArrowheads="1"/>
          </p:cNvSpPr>
          <p:nvPr/>
        </p:nvSpPr>
        <p:spPr bwMode="auto">
          <a:xfrm>
            <a:off x="2554288" y="19383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903" name="Oval 71"/>
          <p:cNvSpPr>
            <a:spLocks noChangeArrowheads="1"/>
          </p:cNvSpPr>
          <p:nvPr/>
        </p:nvSpPr>
        <p:spPr bwMode="auto">
          <a:xfrm>
            <a:off x="2706688" y="19383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904" name="Text Box 72"/>
          <p:cNvSpPr txBox="1">
            <a:spLocks noChangeArrowheads="1"/>
          </p:cNvSpPr>
          <p:nvPr/>
        </p:nvSpPr>
        <p:spPr bwMode="auto">
          <a:xfrm>
            <a:off x="2935288" y="1557338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s-CO" sz="2400" b="1">
                <a:latin typeface="Times New Roman" panose="02020603050405020304" pitchFamily="18" charset="0"/>
              </a:rPr>
              <a:t>H</a:t>
            </a:r>
            <a:endParaRPr lang="es-ES" altLang="es-CO" sz="2400" b="1">
              <a:latin typeface="Times New Roman" panose="02020603050405020304" pitchFamily="18" charset="0"/>
            </a:endParaRPr>
          </a:p>
        </p:txBody>
      </p:sp>
      <p:sp>
        <p:nvSpPr>
          <p:cNvPr id="376905" name="Text Box 73"/>
          <p:cNvSpPr txBox="1">
            <a:spLocks noChangeArrowheads="1"/>
          </p:cNvSpPr>
          <p:nvPr/>
        </p:nvSpPr>
        <p:spPr bwMode="auto">
          <a:xfrm>
            <a:off x="1944688" y="2014538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s-CO" sz="2400" b="1">
                <a:latin typeface="Times New Roman" panose="02020603050405020304" pitchFamily="18" charset="0"/>
              </a:rPr>
              <a:t>O</a:t>
            </a:r>
            <a:endParaRPr lang="es-ES" altLang="es-CO" sz="2400" b="1">
              <a:latin typeface="Times New Roman" panose="02020603050405020304" pitchFamily="18" charset="0"/>
            </a:endParaRPr>
          </a:p>
        </p:txBody>
      </p:sp>
      <p:sp>
        <p:nvSpPr>
          <p:cNvPr id="376906" name="Oval 74"/>
          <p:cNvSpPr>
            <a:spLocks noChangeArrowheads="1"/>
          </p:cNvSpPr>
          <p:nvPr/>
        </p:nvSpPr>
        <p:spPr bwMode="auto">
          <a:xfrm>
            <a:off x="1868488" y="21669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907" name="Oval 75"/>
          <p:cNvSpPr>
            <a:spLocks noChangeArrowheads="1"/>
          </p:cNvSpPr>
          <p:nvPr/>
        </p:nvSpPr>
        <p:spPr bwMode="auto">
          <a:xfrm>
            <a:off x="1868488" y="23193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908" name="Oval 76"/>
          <p:cNvSpPr>
            <a:spLocks noChangeArrowheads="1"/>
          </p:cNvSpPr>
          <p:nvPr/>
        </p:nvSpPr>
        <p:spPr bwMode="auto">
          <a:xfrm>
            <a:off x="2325688" y="21669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909" name="Oval 77"/>
          <p:cNvSpPr>
            <a:spLocks noChangeArrowheads="1"/>
          </p:cNvSpPr>
          <p:nvPr/>
        </p:nvSpPr>
        <p:spPr bwMode="auto">
          <a:xfrm>
            <a:off x="2325688" y="23193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910" name="Oval 78"/>
          <p:cNvSpPr>
            <a:spLocks noChangeArrowheads="1"/>
          </p:cNvSpPr>
          <p:nvPr/>
        </p:nvSpPr>
        <p:spPr bwMode="auto">
          <a:xfrm>
            <a:off x="2020888" y="24717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911" name="Oval 79"/>
          <p:cNvSpPr>
            <a:spLocks noChangeArrowheads="1"/>
          </p:cNvSpPr>
          <p:nvPr/>
        </p:nvSpPr>
        <p:spPr bwMode="auto">
          <a:xfrm>
            <a:off x="2173288" y="24717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915" name="Text Box 83"/>
          <p:cNvSpPr txBox="1">
            <a:spLocks noChangeArrowheads="1"/>
          </p:cNvSpPr>
          <p:nvPr/>
        </p:nvSpPr>
        <p:spPr bwMode="auto">
          <a:xfrm>
            <a:off x="5983288" y="1736726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s-CO" sz="2400">
                <a:latin typeface="Times New Roman" panose="02020603050405020304" pitchFamily="18" charset="0"/>
              </a:rPr>
              <a:t>N</a:t>
            </a:r>
            <a:endParaRPr lang="es-ES" altLang="es-CO" sz="2400">
              <a:latin typeface="Times New Roman" panose="02020603050405020304" pitchFamily="18" charset="0"/>
            </a:endParaRPr>
          </a:p>
        </p:txBody>
      </p:sp>
      <p:sp>
        <p:nvSpPr>
          <p:cNvPr id="376916" name="Line 84"/>
          <p:cNvSpPr>
            <a:spLocks noChangeShapeType="1"/>
          </p:cNvSpPr>
          <p:nvPr/>
        </p:nvSpPr>
        <p:spPr bwMode="auto">
          <a:xfrm>
            <a:off x="5449888" y="1965326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76917" name="Text Box 85"/>
          <p:cNvSpPr txBox="1">
            <a:spLocks noChangeArrowheads="1"/>
          </p:cNvSpPr>
          <p:nvPr/>
        </p:nvSpPr>
        <p:spPr bwMode="auto">
          <a:xfrm>
            <a:off x="7126288" y="1584326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s-CO" sz="2400">
                <a:latin typeface="Times New Roman" panose="02020603050405020304" pitchFamily="18" charset="0"/>
              </a:rPr>
              <a:t>OH</a:t>
            </a:r>
            <a:endParaRPr lang="es-ES" altLang="es-CO" sz="2400">
              <a:latin typeface="Times New Roman" panose="02020603050405020304" pitchFamily="18" charset="0"/>
            </a:endParaRPr>
          </a:p>
        </p:txBody>
      </p:sp>
      <p:sp>
        <p:nvSpPr>
          <p:cNvPr id="376918" name="Text Box 86"/>
          <p:cNvSpPr txBox="1">
            <a:spLocks noChangeArrowheads="1"/>
          </p:cNvSpPr>
          <p:nvPr/>
        </p:nvSpPr>
        <p:spPr bwMode="auto">
          <a:xfrm>
            <a:off x="6669088" y="1965326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s-CO" sz="2400">
                <a:latin typeface="Times New Roman" panose="02020603050405020304" pitchFamily="18" charset="0"/>
              </a:rPr>
              <a:t>O</a:t>
            </a:r>
            <a:endParaRPr lang="es-ES" altLang="es-CO" sz="2400">
              <a:latin typeface="Times New Roman" panose="02020603050405020304" pitchFamily="18" charset="0"/>
            </a:endParaRPr>
          </a:p>
        </p:txBody>
      </p:sp>
      <p:sp>
        <p:nvSpPr>
          <p:cNvPr id="376919" name="Text Box 87"/>
          <p:cNvSpPr txBox="1">
            <a:spLocks noChangeArrowheads="1"/>
          </p:cNvSpPr>
          <p:nvPr/>
        </p:nvSpPr>
        <p:spPr bwMode="auto">
          <a:xfrm>
            <a:off x="4962580" y="1747838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altLang="es-CO" sz="2400" dirty="0">
                <a:latin typeface="Times New Roman" panose="02020603050405020304" pitchFamily="18" charset="0"/>
              </a:rPr>
              <a:t>O</a:t>
            </a:r>
            <a:endParaRPr lang="es-ES" altLang="es-CO" sz="2400" dirty="0">
              <a:latin typeface="Times New Roman" panose="02020603050405020304" pitchFamily="18" charset="0"/>
            </a:endParaRPr>
          </a:p>
        </p:txBody>
      </p:sp>
      <p:sp>
        <p:nvSpPr>
          <p:cNvPr id="376920" name="Line 88"/>
          <p:cNvSpPr>
            <a:spLocks noChangeShapeType="1"/>
          </p:cNvSpPr>
          <p:nvPr/>
        </p:nvSpPr>
        <p:spPr bwMode="auto">
          <a:xfrm flipV="1">
            <a:off x="6516688" y="1889126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76921" name="Line 89"/>
          <p:cNvSpPr>
            <a:spLocks noChangeShapeType="1"/>
          </p:cNvSpPr>
          <p:nvPr/>
        </p:nvSpPr>
        <p:spPr bwMode="auto">
          <a:xfrm>
            <a:off x="6440488" y="2041526"/>
            <a:ext cx="228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76922" name="Line 90"/>
          <p:cNvSpPr>
            <a:spLocks noChangeShapeType="1"/>
          </p:cNvSpPr>
          <p:nvPr/>
        </p:nvSpPr>
        <p:spPr bwMode="auto">
          <a:xfrm>
            <a:off x="5373688" y="2041526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CO"/>
          </a:p>
        </p:txBody>
      </p:sp>
      <p:sp>
        <p:nvSpPr>
          <p:cNvPr id="376924" name="Oval 92"/>
          <p:cNvSpPr>
            <a:spLocks noChangeArrowheads="1"/>
          </p:cNvSpPr>
          <p:nvPr/>
        </p:nvSpPr>
        <p:spPr bwMode="auto">
          <a:xfrm>
            <a:off x="1411288" y="20145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  <p:sp>
        <p:nvSpPr>
          <p:cNvPr id="376925" name="Oval 93"/>
          <p:cNvSpPr>
            <a:spLocks noChangeArrowheads="1"/>
          </p:cNvSpPr>
          <p:nvPr/>
        </p:nvSpPr>
        <p:spPr bwMode="auto">
          <a:xfrm>
            <a:off x="1563688" y="2014538"/>
            <a:ext cx="76200" cy="76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70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638076"/>
            <a:ext cx="8229600" cy="774700"/>
          </a:xfrm>
        </p:spPr>
        <p:txBody>
          <a:bodyPr/>
          <a:lstStyle/>
          <a:p>
            <a:pPr eaLnBrk="1" hangingPunct="1"/>
            <a:r>
              <a:rPr lang="es-ES" altLang="es-CO" b="1" dirty="0" smtClean="0">
                <a:solidFill>
                  <a:srgbClr val="FF311B"/>
                </a:solidFill>
              </a:rPr>
              <a:t>Resonancia 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idx="1"/>
          </p:nvPr>
        </p:nvSpPr>
        <p:spPr>
          <a:xfrm>
            <a:off x="803717" y="1556792"/>
            <a:ext cx="8229600" cy="5005387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</a:pPr>
            <a:r>
              <a:rPr lang="es-CO" altLang="es-CO" sz="2400" dirty="0">
                <a:cs typeface="Arial" panose="020B0604020202020204" pitchFamily="34" charset="0"/>
              </a:rPr>
              <a:t>El término resonancia ya sugiere que se utilizan dos o más estructuras de Lewis para </a:t>
            </a:r>
            <a:r>
              <a:rPr lang="es-CO" altLang="es-CO" sz="2400" dirty="0" smtClean="0">
                <a:cs typeface="Arial" panose="020B0604020202020204" pitchFamily="34" charset="0"/>
              </a:rPr>
              <a:t>representar una </a:t>
            </a:r>
            <a:r>
              <a:rPr lang="es-CO" altLang="es-CO" sz="2400" dirty="0">
                <a:cs typeface="Arial" panose="020B0604020202020204" pitchFamily="34" charset="0"/>
              </a:rPr>
              <a:t>molécula particular</a:t>
            </a:r>
            <a:r>
              <a:rPr lang="es-CO" altLang="es-CO" sz="2400" dirty="0" smtClean="0"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es-CO" altLang="es-CO" sz="2400" dirty="0">
                <a:cs typeface="Arial" panose="020B0604020202020204" pitchFamily="34" charset="0"/>
              </a:rPr>
              <a:t>Una estructura </a:t>
            </a:r>
            <a:r>
              <a:rPr lang="es-CO" altLang="es-CO" sz="2400" dirty="0" smtClean="0">
                <a:cs typeface="Arial" panose="020B0604020202020204" pitchFamily="34" charset="0"/>
              </a:rPr>
              <a:t>de resonancia </a:t>
            </a:r>
            <a:r>
              <a:rPr lang="es-CO" altLang="es-CO" sz="2400" dirty="0">
                <a:cs typeface="Arial" panose="020B0604020202020204" pitchFamily="34" charset="0"/>
              </a:rPr>
              <a:t>es, por tanto, una de dos o más estructuras de Lewis para una sola molécula </a:t>
            </a:r>
            <a:r>
              <a:rPr lang="es-CO" altLang="es-CO" sz="2400" dirty="0" smtClean="0">
                <a:cs typeface="Arial" panose="020B0604020202020204" pitchFamily="34" charset="0"/>
              </a:rPr>
              <a:t>que no </a:t>
            </a:r>
            <a:r>
              <a:rPr lang="es-CO" altLang="es-CO" sz="2400" dirty="0">
                <a:cs typeface="Arial" panose="020B0604020202020204" pitchFamily="34" charset="0"/>
              </a:rPr>
              <a:t>se puede representar exactamente con una sola estructura de Lewis.</a:t>
            </a:r>
          </a:p>
          <a:p>
            <a:pPr algn="just">
              <a:lnSpc>
                <a:spcPct val="80000"/>
              </a:lnSpc>
            </a:pPr>
            <a:endParaRPr lang="es-ES" altLang="es-CO" sz="2400" dirty="0" smtClean="0">
              <a:cs typeface="Arial" panose="020B0604020202020204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es-ES" altLang="es-CO" sz="2400" dirty="0" smtClean="0">
              <a:cs typeface="Arial" panose="020B0604020202020204" pitchFamily="34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42ECBA57-15AE-4FA7-AC65-93BAB87A0FFA}" type="slidenum">
              <a:rPr lang="es-ES_tradnl" altLang="en-US">
                <a:latin typeface="Garamond" panose="02020404030301010803" pitchFamily="18" charset="0"/>
              </a:rPr>
              <a:pPr eaLnBrk="1" hangingPunct="1"/>
              <a:t>48</a:t>
            </a:fld>
            <a:endParaRPr lang="es-ES_tradnl" altLang="en-US">
              <a:latin typeface="Garamond" panose="02020404030301010803" pitchFamily="18" charset="0"/>
            </a:endParaRPr>
          </a:p>
        </p:txBody>
      </p:sp>
      <p:pic>
        <p:nvPicPr>
          <p:cNvPr id="95234" name="Picture 2" descr="https://upload.wikimedia.org/wikipedia/commons/thumb/5/5f/Resonance_examples.png/400px-Resonance_exampl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95959"/>
            <a:ext cx="5832648" cy="262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1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6" name="Text Box 7"/>
          <p:cNvSpPr txBox="1">
            <a:spLocks noChangeArrowheads="1"/>
          </p:cNvSpPr>
          <p:nvPr/>
        </p:nvSpPr>
        <p:spPr bwMode="auto">
          <a:xfrm>
            <a:off x="323528" y="692696"/>
            <a:ext cx="8670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CO" dirty="0" smtClean="0">
                <a:latin typeface="+mj-lt"/>
              </a:rPr>
              <a:t>Para recordar: algunas aclaraciones…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49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1124744"/>
            <a:ext cx="8305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10000"/>
              </a:spcBef>
            </a:pPr>
            <a:r>
              <a:rPr lang="en-US" altLang="es-CO" sz="2200" b="1" dirty="0" err="1" smtClean="0">
                <a:latin typeface="+mj-lt"/>
              </a:rPr>
              <a:t>En</a:t>
            </a:r>
            <a:r>
              <a:rPr lang="en-US" altLang="es-CO" sz="2200" b="1" dirty="0" smtClean="0">
                <a:latin typeface="+mj-lt"/>
              </a:rPr>
              <a:t> la </a:t>
            </a:r>
            <a:r>
              <a:rPr lang="en-US" altLang="es-CO" sz="2200" b="1" dirty="0" err="1" smtClean="0">
                <a:latin typeface="+mj-lt"/>
              </a:rPr>
              <a:t>Resonancia</a:t>
            </a:r>
            <a:r>
              <a:rPr lang="en-US" altLang="es-CO" sz="2200" b="1" dirty="0" smtClean="0">
                <a:latin typeface="+mj-lt"/>
              </a:rPr>
              <a:t> </a:t>
            </a:r>
            <a:r>
              <a:rPr lang="en-US" altLang="es-CO" sz="2200" dirty="0" smtClean="0">
                <a:latin typeface="+mj-lt"/>
              </a:rPr>
              <a:t> se </a:t>
            </a:r>
            <a:r>
              <a:rPr lang="en-US" altLang="es-CO" sz="2200" dirty="0" err="1" smtClean="0">
                <a:latin typeface="+mj-lt"/>
              </a:rPr>
              <a:t>simbolizan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diferentes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representaciones</a:t>
            </a:r>
            <a:r>
              <a:rPr lang="en-US" altLang="es-CO" sz="2200" dirty="0" smtClean="0">
                <a:latin typeface="+mj-lt"/>
              </a:rPr>
              <a:t> de </a:t>
            </a:r>
            <a:r>
              <a:rPr lang="en-US" altLang="es-CO" sz="2200" dirty="0" err="1" smtClean="0">
                <a:latin typeface="+mj-lt"/>
              </a:rPr>
              <a:t>estructuras</a:t>
            </a:r>
            <a:r>
              <a:rPr lang="en-US" altLang="es-CO" sz="2200" dirty="0" smtClean="0">
                <a:latin typeface="+mj-lt"/>
              </a:rPr>
              <a:t> de Lewis para </a:t>
            </a:r>
            <a:r>
              <a:rPr lang="en-US" altLang="es-CO" sz="2200" dirty="0" err="1" smtClean="0">
                <a:latin typeface="+mj-lt"/>
              </a:rPr>
              <a:t>una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misma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molécula</a:t>
            </a:r>
            <a:r>
              <a:rPr lang="en-US" altLang="es-CO" sz="2200" dirty="0" smtClean="0">
                <a:latin typeface="+mj-lt"/>
              </a:rPr>
              <a:t>. </a:t>
            </a:r>
            <a:endParaRPr lang="en-US" altLang="es-CO" sz="2200" dirty="0">
              <a:latin typeface="+mj-lt"/>
            </a:endParaRPr>
          </a:p>
        </p:txBody>
      </p:sp>
      <p:grpSp>
        <p:nvGrpSpPr>
          <p:cNvPr id="39" name="Group 22"/>
          <p:cNvGrpSpPr>
            <a:grpSpLocks/>
          </p:cNvGrpSpPr>
          <p:nvPr/>
        </p:nvGrpSpPr>
        <p:grpSpPr bwMode="auto">
          <a:xfrm>
            <a:off x="1834952" y="2331571"/>
            <a:ext cx="7924800" cy="2085975"/>
            <a:chOff x="1200" y="1044"/>
            <a:chExt cx="4992" cy="1314"/>
          </a:xfrm>
        </p:grpSpPr>
        <p:sp>
          <p:nvSpPr>
            <p:cNvPr id="40" name="Text Box 8"/>
            <p:cNvSpPr txBox="1">
              <a:spLocks noChangeArrowheads="1"/>
            </p:cNvSpPr>
            <p:nvPr/>
          </p:nvSpPr>
          <p:spPr bwMode="auto">
            <a:xfrm>
              <a:off x="1200" y="1044"/>
              <a:ext cx="499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en-US" altLang="es-CO" sz="2200" dirty="0" smtClean="0">
                  <a:latin typeface="+mj-lt"/>
                </a:rPr>
                <a:t>El O</a:t>
              </a:r>
              <a:r>
                <a:rPr lang="en-US" altLang="es-CO" sz="2200" baseline="-25000" dirty="0" smtClean="0">
                  <a:latin typeface="+mj-lt"/>
                </a:rPr>
                <a:t>3</a:t>
              </a:r>
              <a:r>
                <a:rPr lang="en-US" altLang="es-CO" sz="2200" dirty="0" smtClean="0">
                  <a:latin typeface="+mj-lt"/>
                </a:rPr>
                <a:t> </a:t>
              </a:r>
              <a:r>
                <a:rPr lang="en-US" altLang="es-CO" sz="2200" dirty="0" err="1" smtClean="0">
                  <a:latin typeface="+mj-lt"/>
                </a:rPr>
                <a:t>esta</a:t>
              </a:r>
              <a:r>
                <a:rPr lang="en-US" altLang="es-CO" sz="2200" dirty="0" smtClean="0">
                  <a:latin typeface="+mj-lt"/>
                </a:rPr>
                <a:t> </a:t>
              </a:r>
              <a:r>
                <a:rPr lang="en-US" altLang="es-CO" sz="2200" dirty="0" err="1" smtClean="0">
                  <a:latin typeface="+mj-lt"/>
                </a:rPr>
                <a:t>representado</a:t>
              </a:r>
              <a:r>
                <a:rPr lang="en-US" altLang="es-CO" sz="2200" dirty="0" smtClean="0">
                  <a:latin typeface="+mj-lt"/>
                </a:rPr>
                <a:t> </a:t>
              </a:r>
              <a:r>
                <a:rPr lang="en-US" altLang="es-CO" sz="2200" dirty="0" err="1" smtClean="0">
                  <a:latin typeface="+mj-lt"/>
                </a:rPr>
                <a:t>en</a:t>
              </a:r>
              <a:r>
                <a:rPr lang="en-US" altLang="es-CO" sz="2200" dirty="0" smtClean="0">
                  <a:latin typeface="+mj-lt"/>
                </a:rPr>
                <a:t> 2 </a:t>
              </a:r>
              <a:r>
                <a:rPr lang="en-US" altLang="es-CO" sz="2200" dirty="0" err="1" smtClean="0">
                  <a:latin typeface="+mj-lt"/>
                </a:rPr>
                <a:t>maneras</a:t>
              </a:r>
              <a:r>
                <a:rPr lang="en-US" altLang="es-CO" sz="2200" dirty="0" smtClean="0">
                  <a:latin typeface="+mj-lt"/>
                </a:rPr>
                <a:t>:</a:t>
              </a:r>
              <a:endParaRPr lang="en-US" altLang="es-CO" sz="2200" dirty="0">
                <a:latin typeface="+mj-lt"/>
              </a:endParaRPr>
            </a:p>
          </p:txBody>
        </p:sp>
        <p:graphicFrame>
          <p:nvGraphicFramePr>
            <p:cNvPr id="41" name="Object 18"/>
            <p:cNvGraphicFramePr>
              <a:graphicFrameLocks noChangeAspect="1"/>
            </p:cNvGraphicFramePr>
            <p:nvPr>
              <p:extLst/>
            </p:nvPr>
          </p:nvGraphicFramePr>
          <p:xfrm>
            <a:off x="1704" y="1644"/>
            <a:ext cx="2352" cy="71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14" r:id="rId4" imgW="2261769" imgH="687312" progId="">
                    <p:embed/>
                  </p:oleObj>
                </mc:Choice>
                <mc:Fallback>
                  <p:oleObj r:id="rId4" imgW="2261769" imgH="687312" progId="">
                    <p:embed/>
                    <p:pic>
                      <p:nvPicPr>
                        <p:cNvPr id="41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4" y="1644"/>
                          <a:ext cx="2352" cy="71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323528" y="4768423"/>
            <a:ext cx="849694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O" sz="2200" dirty="0" err="1" smtClean="0">
                <a:latin typeface="+mj-lt"/>
              </a:rPr>
              <a:t>Ninguna</a:t>
            </a:r>
            <a:r>
              <a:rPr lang="en-US" altLang="es-CO" sz="2200" dirty="0" smtClean="0">
                <a:latin typeface="+mj-lt"/>
              </a:rPr>
              <a:t> de las dos </a:t>
            </a:r>
            <a:r>
              <a:rPr lang="en-US" altLang="es-CO" sz="2200" dirty="0" err="1" smtClean="0">
                <a:latin typeface="+mj-lt"/>
              </a:rPr>
              <a:t>representa</a:t>
            </a:r>
            <a:r>
              <a:rPr lang="en-US" altLang="es-CO" sz="2200" dirty="0" smtClean="0">
                <a:latin typeface="+mj-lt"/>
              </a:rPr>
              <a:t> al O</a:t>
            </a:r>
            <a:r>
              <a:rPr lang="en-US" altLang="es-CO" sz="2200" baseline="-25000" dirty="0" smtClean="0">
                <a:latin typeface="+mj-lt"/>
              </a:rPr>
              <a:t>3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absolutamente</a:t>
            </a:r>
            <a:r>
              <a:rPr lang="en-US" altLang="es-CO" sz="2200" dirty="0" smtClean="0">
                <a:latin typeface="+mj-lt"/>
              </a:rPr>
              <a:t>, </a:t>
            </a:r>
            <a:r>
              <a:rPr lang="en-US" altLang="es-CO" sz="2200" dirty="0" err="1" smtClean="0">
                <a:latin typeface="+mj-lt"/>
              </a:rPr>
              <a:t>por</a:t>
            </a:r>
            <a:r>
              <a:rPr lang="en-US" altLang="es-CO" sz="2200" dirty="0" smtClean="0">
                <a:latin typeface="+mj-lt"/>
              </a:rPr>
              <a:t> que </a:t>
            </a:r>
            <a:r>
              <a:rPr lang="en-US" altLang="es-CO" sz="2200" dirty="0" err="1" smtClean="0">
                <a:latin typeface="+mj-lt"/>
              </a:rPr>
              <a:t>los</a:t>
            </a:r>
            <a:r>
              <a:rPr lang="en-US" altLang="es-CO" sz="2200" dirty="0" smtClean="0">
                <a:latin typeface="+mj-lt"/>
              </a:rPr>
              <a:t> enlaces O-O son </a:t>
            </a:r>
            <a:r>
              <a:rPr lang="en-US" altLang="es-CO" sz="2200" dirty="0" err="1" smtClean="0">
                <a:latin typeface="+mj-lt"/>
              </a:rPr>
              <a:t>identicos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en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longitud</a:t>
            </a:r>
            <a:r>
              <a:rPr lang="en-US" altLang="es-CO" sz="2200" dirty="0" smtClean="0">
                <a:latin typeface="+mj-lt"/>
              </a:rPr>
              <a:t> y </a:t>
            </a:r>
            <a:r>
              <a:rPr lang="en-US" altLang="es-CO" sz="2200" dirty="0" err="1" smtClean="0">
                <a:latin typeface="+mj-lt"/>
              </a:rPr>
              <a:t>energia</a:t>
            </a:r>
            <a:r>
              <a:rPr lang="en-US" altLang="es-CO" sz="2200" dirty="0" smtClean="0">
                <a:latin typeface="+mj-lt"/>
              </a:rPr>
              <a:t>, </a:t>
            </a:r>
            <a:r>
              <a:rPr lang="en-US" altLang="es-CO" sz="2200" dirty="0" err="1" smtClean="0">
                <a:latin typeface="+mj-lt"/>
              </a:rPr>
              <a:t>por</a:t>
            </a:r>
            <a:r>
              <a:rPr lang="en-US" altLang="es-CO" sz="2200" dirty="0" smtClean="0">
                <a:latin typeface="+mj-lt"/>
              </a:rPr>
              <a:t> lo que </a:t>
            </a:r>
            <a:r>
              <a:rPr lang="en-US" altLang="es-CO" sz="2200" dirty="0" err="1" smtClean="0">
                <a:latin typeface="+mj-lt"/>
              </a:rPr>
              <a:t>ambas</a:t>
            </a:r>
            <a:r>
              <a:rPr lang="en-US" altLang="es-CO" sz="2200" dirty="0" smtClean="0">
                <a:latin typeface="+mj-lt"/>
              </a:rPr>
              <a:t> son </a:t>
            </a:r>
            <a:r>
              <a:rPr lang="en-US" altLang="es-CO" sz="2200" dirty="0" err="1" smtClean="0">
                <a:latin typeface="+mj-lt"/>
              </a:rPr>
              <a:t>igualmente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validas</a:t>
            </a:r>
            <a:endParaRPr lang="en-US" altLang="es-CO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0558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450" y="260648"/>
            <a:ext cx="7702550" cy="1076325"/>
          </a:xfrm>
        </p:spPr>
        <p:txBody>
          <a:bodyPr/>
          <a:lstStyle/>
          <a:p>
            <a:pPr eaLnBrk="1" hangingPunct="1"/>
            <a:r>
              <a:rPr lang="es-ES_tradnl" altLang="es-CO" dirty="0" smtClean="0"/>
              <a:t>Potencial de Morse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24936" cy="5113337"/>
          </a:xfrm>
        </p:spPr>
        <p:txBody>
          <a:bodyPr>
            <a:normAutofit/>
          </a:bodyPr>
          <a:lstStyle/>
          <a:p>
            <a:pPr algn="just"/>
            <a:r>
              <a:rPr lang="es-CO" sz="2400" dirty="0"/>
              <a:t>Dentro de lo que viene siendo un pozo de potencial en la curva, una molécula </a:t>
            </a:r>
            <a:r>
              <a:rPr lang="es-CO" sz="2400" dirty="0" err="1"/>
              <a:t>diatómica</a:t>
            </a:r>
            <a:r>
              <a:rPr lang="es-CO" sz="2400" dirty="0"/>
              <a:t> solo puede existir en una serie de niveles de energía </a:t>
            </a:r>
            <a:r>
              <a:rPr lang="es-CO" sz="2400" dirty="0" err="1"/>
              <a:t>cuantizados</a:t>
            </a:r>
            <a:r>
              <a:rPr lang="es-CO" sz="2400" dirty="0"/>
              <a:t>, de los cuales se muestra únicamente uno de ellos, el más bajo de todos, conocido como el nivel de punto cero y que corresponde al estado basal</a:t>
            </a:r>
            <a:endParaRPr lang="es-ES_tradnl" altLang="es-CO" sz="2400" dirty="0" smtClean="0"/>
          </a:p>
        </p:txBody>
      </p:sp>
      <p:pic>
        <p:nvPicPr>
          <p:cNvPr id="69634" name="Picture 2" descr="http://2.bp.blogspot.com/-Kn4qqjlRR8A/Tk2_nGymvOI/AAAAAAAASQo/uQhd0JK7zoM/s1600/potencial+de+Morse+con+eigenvalores+de+energi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94075"/>
            <a:ext cx="4116741" cy="310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035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2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2903958"/>
              </p:ext>
            </p:extLst>
          </p:nvPr>
        </p:nvGraphicFramePr>
        <p:xfrm>
          <a:off x="2420516" y="2342615"/>
          <a:ext cx="4648200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8" r:id="rId3" imgW="2679287" imgH="891648" progId="">
                  <p:embed/>
                </p:oleObj>
              </mc:Choice>
              <mc:Fallback>
                <p:oleObj r:id="rId3" imgW="2679287" imgH="891648" progId="">
                  <p:embed/>
                  <p:pic>
                    <p:nvPicPr>
                      <p:cNvPr id="9421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0516" y="2342615"/>
                        <a:ext cx="4648200" cy="1547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187624" y="480929"/>
            <a:ext cx="7776864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O" sz="2200" b="1" dirty="0" err="1" smtClean="0">
                <a:latin typeface="+mj-lt"/>
              </a:rPr>
              <a:t>En</a:t>
            </a:r>
            <a:r>
              <a:rPr lang="en-US" altLang="es-CO" sz="2200" b="1" dirty="0" smtClean="0">
                <a:latin typeface="+mj-lt"/>
              </a:rPr>
              <a:t> la </a:t>
            </a:r>
            <a:r>
              <a:rPr lang="en-US" altLang="es-CO" sz="2200" b="1" dirty="0" err="1" smtClean="0">
                <a:latin typeface="+mj-lt"/>
              </a:rPr>
              <a:t>Resonancia</a:t>
            </a:r>
            <a:r>
              <a:rPr lang="en-US" altLang="es-CO" sz="2200" b="1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los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>
                <a:latin typeface="+mj-lt"/>
              </a:rPr>
              <a:t>electrones</a:t>
            </a:r>
            <a:r>
              <a:rPr lang="en-US" altLang="es-CO" sz="2200" dirty="0">
                <a:latin typeface="+mj-lt"/>
              </a:rPr>
              <a:t> son </a:t>
            </a:r>
            <a:r>
              <a:rPr lang="en-US" altLang="es-CO" sz="2200" dirty="0" err="1">
                <a:latin typeface="+mj-lt"/>
              </a:rPr>
              <a:t>los</a:t>
            </a:r>
            <a:r>
              <a:rPr lang="en-US" altLang="es-CO" sz="2200" dirty="0">
                <a:latin typeface="+mj-lt"/>
              </a:rPr>
              <a:t> que se </a:t>
            </a:r>
            <a:r>
              <a:rPr lang="en-US" altLang="es-CO" sz="2200" dirty="0" err="1">
                <a:latin typeface="+mj-lt"/>
              </a:rPr>
              <a:t>mueven</a:t>
            </a:r>
            <a:r>
              <a:rPr lang="en-US" altLang="es-CO" sz="2200" dirty="0">
                <a:latin typeface="+mj-lt"/>
              </a:rPr>
              <a:t>, </a:t>
            </a:r>
            <a:r>
              <a:rPr lang="en-US" altLang="es-CO" sz="2200" dirty="0" err="1">
                <a:latin typeface="+mj-lt"/>
              </a:rPr>
              <a:t>nunca</a:t>
            </a:r>
            <a:r>
              <a:rPr lang="en-US" altLang="es-CO" sz="2200" dirty="0">
                <a:latin typeface="+mj-lt"/>
              </a:rPr>
              <a:t> </a:t>
            </a:r>
            <a:r>
              <a:rPr lang="en-US" altLang="es-CO" sz="2200" dirty="0" err="1">
                <a:latin typeface="+mj-lt"/>
              </a:rPr>
              <a:t>los</a:t>
            </a:r>
            <a:r>
              <a:rPr lang="en-US" altLang="es-CO" sz="2200" dirty="0">
                <a:latin typeface="+mj-lt"/>
              </a:rPr>
              <a:t> </a:t>
            </a:r>
            <a:r>
              <a:rPr lang="en-US" altLang="es-CO" sz="2200" dirty="0" smtClean="0">
                <a:latin typeface="+mj-lt"/>
              </a:rPr>
              <a:t>enlaces, y </a:t>
            </a:r>
            <a:r>
              <a:rPr lang="en-US" altLang="es-CO" sz="2200" dirty="0" err="1" smtClean="0">
                <a:latin typeface="+mj-lt"/>
              </a:rPr>
              <a:t>esto</a:t>
            </a:r>
            <a:r>
              <a:rPr lang="en-US" altLang="es-CO" sz="2200" dirty="0" smtClean="0">
                <a:latin typeface="+mj-lt"/>
              </a:rPr>
              <a:t> se </a:t>
            </a:r>
            <a:r>
              <a:rPr lang="en-US" altLang="es-CO" sz="2200" dirty="0" err="1" smtClean="0">
                <a:latin typeface="+mj-lt"/>
              </a:rPr>
              <a:t>representa</a:t>
            </a:r>
            <a:r>
              <a:rPr lang="en-US" altLang="es-CO" sz="2200" dirty="0" smtClean="0">
                <a:latin typeface="+mj-lt"/>
              </a:rPr>
              <a:t> a </a:t>
            </a:r>
            <a:r>
              <a:rPr lang="en-US" altLang="es-CO" sz="2200" dirty="0" err="1" smtClean="0">
                <a:latin typeface="+mj-lt"/>
              </a:rPr>
              <a:t>través</a:t>
            </a:r>
            <a:r>
              <a:rPr lang="en-US" altLang="es-CO" sz="2200" dirty="0" smtClean="0">
                <a:latin typeface="+mj-lt"/>
              </a:rPr>
              <a:t> de </a:t>
            </a:r>
            <a:r>
              <a:rPr lang="en-US" altLang="es-CO" sz="2200" dirty="0" err="1" smtClean="0">
                <a:latin typeface="+mj-lt"/>
              </a:rPr>
              <a:t>flechas</a:t>
            </a:r>
            <a:r>
              <a:rPr lang="en-US" altLang="es-CO" sz="2200" dirty="0" smtClean="0">
                <a:latin typeface="+mj-lt"/>
              </a:rPr>
              <a:t>, que </a:t>
            </a:r>
            <a:r>
              <a:rPr lang="en-US" altLang="es-CO" sz="2200" dirty="0" err="1" smtClean="0">
                <a:latin typeface="+mj-lt"/>
              </a:rPr>
              <a:t>muestran</a:t>
            </a:r>
            <a:r>
              <a:rPr lang="en-US" altLang="es-CO" sz="2200" dirty="0" smtClean="0">
                <a:latin typeface="+mj-lt"/>
              </a:rPr>
              <a:t> las </a:t>
            </a:r>
            <a:r>
              <a:rPr lang="en-US" altLang="es-CO" sz="2200" dirty="0" err="1" smtClean="0">
                <a:latin typeface="+mj-lt"/>
              </a:rPr>
              <a:t>estructuras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resonantes</a:t>
            </a:r>
            <a:r>
              <a:rPr lang="en-US" altLang="es-CO" sz="2200" dirty="0" smtClean="0">
                <a:latin typeface="+mj-lt"/>
              </a:rPr>
              <a:t>. Lo que cambia de </a:t>
            </a:r>
            <a:r>
              <a:rPr lang="en-US" altLang="es-CO" sz="2200" dirty="0" err="1" smtClean="0">
                <a:latin typeface="+mj-lt"/>
              </a:rPr>
              <a:t>posición</a:t>
            </a:r>
            <a:r>
              <a:rPr lang="en-US" altLang="es-CO" sz="2200" dirty="0" smtClean="0">
                <a:latin typeface="+mj-lt"/>
              </a:rPr>
              <a:t> son </a:t>
            </a:r>
            <a:r>
              <a:rPr lang="en-US" altLang="es-CO" sz="2200" dirty="0" err="1" smtClean="0">
                <a:latin typeface="+mj-lt"/>
              </a:rPr>
              <a:t>los</a:t>
            </a:r>
            <a:r>
              <a:rPr lang="en-US" altLang="es-CO" sz="2200" dirty="0" smtClean="0">
                <a:latin typeface="+mj-lt"/>
              </a:rPr>
              <a:t> enlaces y </a:t>
            </a:r>
            <a:r>
              <a:rPr lang="en-US" altLang="es-CO" sz="2200" dirty="0" err="1" smtClean="0">
                <a:latin typeface="+mj-lt"/>
              </a:rPr>
              <a:t>los</a:t>
            </a:r>
            <a:r>
              <a:rPr lang="en-US" altLang="es-CO" sz="2200" dirty="0" smtClean="0">
                <a:latin typeface="+mj-lt"/>
              </a:rPr>
              <a:t> pares de </a:t>
            </a:r>
            <a:r>
              <a:rPr lang="en-US" altLang="es-CO" sz="2200" dirty="0" err="1" smtClean="0">
                <a:latin typeface="+mj-lt"/>
              </a:rPr>
              <a:t>electrones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solitarios</a:t>
            </a:r>
            <a:r>
              <a:rPr lang="en-US" altLang="es-CO" sz="2200" dirty="0" smtClean="0">
                <a:latin typeface="+mj-lt"/>
              </a:rPr>
              <a:t>.</a:t>
            </a:r>
            <a:endParaRPr lang="es-CO" sz="2200" dirty="0">
              <a:latin typeface="+mj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95199" y="3821411"/>
            <a:ext cx="761091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O" sz="2200" dirty="0" smtClean="0">
                <a:latin typeface="+mj-lt"/>
              </a:rPr>
              <a:t>El </a:t>
            </a:r>
            <a:r>
              <a:rPr lang="en-US" altLang="es-CO" sz="2200" dirty="0" err="1" smtClean="0">
                <a:latin typeface="+mj-lt"/>
              </a:rPr>
              <a:t>Híbrido</a:t>
            </a:r>
            <a:r>
              <a:rPr lang="en-US" altLang="es-CO" sz="2200" dirty="0" smtClean="0">
                <a:latin typeface="+mj-lt"/>
              </a:rPr>
              <a:t> de </a:t>
            </a:r>
            <a:r>
              <a:rPr lang="en-US" altLang="es-CO" sz="2200" dirty="0" err="1" smtClean="0">
                <a:latin typeface="+mj-lt"/>
              </a:rPr>
              <a:t>resonancia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es</a:t>
            </a:r>
            <a:r>
              <a:rPr lang="en-US" altLang="es-CO" sz="2200" dirty="0" smtClean="0">
                <a:latin typeface="+mj-lt"/>
              </a:rPr>
              <a:t> un “</a:t>
            </a:r>
            <a:r>
              <a:rPr lang="en-US" altLang="es-CO" sz="2200" dirty="0" err="1" smtClean="0">
                <a:latin typeface="+mj-lt"/>
              </a:rPr>
              <a:t>promedio</a:t>
            </a:r>
            <a:r>
              <a:rPr lang="en-US" altLang="es-CO" sz="2200" dirty="0" smtClean="0">
                <a:latin typeface="+mj-lt"/>
              </a:rPr>
              <a:t>” de las dos </a:t>
            </a:r>
            <a:r>
              <a:rPr lang="en-US" altLang="es-CO" sz="2200" dirty="0" err="1" smtClean="0">
                <a:latin typeface="+mj-lt"/>
              </a:rPr>
              <a:t>estructuras</a:t>
            </a:r>
            <a:r>
              <a:rPr lang="en-US" altLang="es-CO" sz="2200" dirty="0" smtClean="0">
                <a:latin typeface="+mj-lt"/>
              </a:rPr>
              <a:t> y que </a:t>
            </a:r>
            <a:r>
              <a:rPr lang="en-US" altLang="es-CO" sz="2200" dirty="0" err="1" smtClean="0">
                <a:latin typeface="+mj-lt"/>
              </a:rPr>
              <a:t>muestra</a:t>
            </a:r>
            <a:r>
              <a:rPr lang="en-US" altLang="es-CO" sz="2200" dirty="0" smtClean="0">
                <a:latin typeface="+mj-lt"/>
              </a:rPr>
              <a:t> la </a:t>
            </a:r>
            <a:r>
              <a:rPr lang="en-US" altLang="es-CO" sz="2200" dirty="0" err="1" smtClean="0">
                <a:latin typeface="+mj-lt"/>
              </a:rPr>
              <a:t>deslocalización</a:t>
            </a:r>
            <a:r>
              <a:rPr lang="en-US" altLang="es-CO" sz="2200" dirty="0" smtClean="0">
                <a:latin typeface="+mj-lt"/>
              </a:rPr>
              <a:t> de </a:t>
            </a:r>
            <a:r>
              <a:rPr lang="en-US" altLang="es-CO" sz="2200" dirty="0" err="1" smtClean="0">
                <a:latin typeface="+mj-lt"/>
              </a:rPr>
              <a:t>los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electrones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en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los</a:t>
            </a:r>
            <a:r>
              <a:rPr lang="en-US" altLang="es-CO" sz="2200" dirty="0" smtClean="0">
                <a:latin typeface="+mj-lt"/>
              </a:rPr>
              <a:t> enlaces (observe el enlace que </a:t>
            </a:r>
            <a:r>
              <a:rPr lang="en-US" altLang="es-CO" sz="2200" dirty="0" err="1" smtClean="0">
                <a:latin typeface="+mj-lt"/>
              </a:rPr>
              <a:t>es</a:t>
            </a:r>
            <a:r>
              <a:rPr lang="en-US" altLang="es-CO" sz="2200" dirty="0" smtClean="0">
                <a:latin typeface="+mj-lt"/>
              </a:rPr>
              <a:t> simple y al </a:t>
            </a:r>
            <a:r>
              <a:rPr lang="en-US" altLang="es-CO" sz="2200" dirty="0" err="1" smtClean="0">
                <a:latin typeface="+mj-lt"/>
              </a:rPr>
              <a:t>mismo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tiempo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doble</a:t>
            </a:r>
            <a:r>
              <a:rPr lang="en-US" altLang="es-CO" sz="2200" dirty="0" smtClean="0">
                <a:latin typeface="+mj-lt"/>
              </a:rPr>
              <a:t> a </a:t>
            </a:r>
            <a:r>
              <a:rPr lang="en-US" altLang="es-CO" sz="2200" dirty="0" err="1" smtClean="0">
                <a:latin typeface="+mj-lt"/>
              </a:rPr>
              <a:t>cada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lado</a:t>
            </a:r>
            <a:r>
              <a:rPr lang="en-US" altLang="es-CO" sz="2200" dirty="0">
                <a:latin typeface="+mj-lt"/>
              </a:rPr>
              <a:t>)</a:t>
            </a:r>
            <a:endParaRPr lang="es-CO" sz="2200" dirty="0">
              <a:latin typeface="+mj-lt"/>
            </a:endParaRP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/>
          </p:nvPr>
        </p:nvGraphicFramePr>
        <p:xfrm>
          <a:off x="2915816" y="5267961"/>
          <a:ext cx="3657600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59" r:id="rId5" imgW="2089316" imgH="893160" progId="">
                  <p:embed/>
                </p:oleObj>
              </mc:Choice>
              <mc:Fallback>
                <p:oleObj r:id="rId5" imgW="2089316" imgH="893160" progId="">
                  <p:embed/>
                  <p:pic>
                    <p:nvPicPr>
                      <p:cNvPr id="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5816" y="5267961"/>
                        <a:ext cx="3657600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/>
              <a:pPr/>
              <a:t>50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59959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542323"/>
            <a:ext cx="7997825" cy="776288"/>
          </a:xfrm>
        </p:spPr>
        <p:txBody>
          <a:bodyPr/>
          <a:lstStyle/>
          <a:p>
            <a:pPr eaLnBrk="1" hangingPunct="1"/>
            <a:r>
              <a:rPr lang="es-ES_tradnl" altLang="es-CO" b="1" dirty="0" smtClean="0">
                <a:solidFill>
                  <a:srgbClr val="FF311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Excepciones a la teoría de Lewis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idx="1"/>
          </p:nvPr>
        </p:nvSpPr>
        <p:spPr>
          <a:xfrm>
            <a:off x="511228" y="1700808"/>
            <a:ext cx="8496175" cy="4718050"/>
          </a:xfrm>
        </p:spPr>
        <p:txBody>
          <a:bodyPr>
            <a:noAutofit/>
          </a:bodyPr>
          <a:lstStyle/>
          <a:p>
            <a:pPr algn="just" eaLnBrk="1" hangingPunct="1">
              <a:lnSpc>
                <a:spcPct val="90000"/>
              </a:lnSpc>
            </a:pPr>
            <a:r>
              <a:rPr lang="es-ES_tradnl" altLang="es-CO" sz="2400" dirty="0" smtClean="0"/>
              <a:t>Moléculas tipo BeCl</a:t>
            </a:r>
            <a:r>
              <a:rPr lang="es-ES_tradnl" altLang="es-CO" sz="2400" baseline="-25000" dirty="0" smtClean="0"/>
              <a:t>2</a:t>
            </a:r>
            <a:r>
              <a:rPr lang="es-ES_tradnl" altLang="es-CO" sz="2400" dirty="0" smtClean="0"/>
              <a:t> en la que el Berilio sólo tiene 2 electrones.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_tradnl" altLang="es-CO" sz="2400" dirty="0" smtClean="0"/>
              <a:t>Los elementos del grupo 13 (B y Al) forman moléculas como el BF</a:t>
            </a:r>
            <a:r>
              <a:rPr lang="es-ES_tradnl" altLang="es-CO" sz="2400" baseline="-25000" dirty="0" smtClean="0"/>
              <a:t>3</a:t>
            </a:r>
            <a:r>
              <a:rPr lang="es-ES_tradnl" altLang="es-CO" sz="2400" dirty="0" smtClean="0"/>
              <a:t> en las que el átomo de B no llega a tener 8 electrones.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_tradnl" altLang="es-CO" sz="2400" dirty="0" smtClean="0"/>
              <a:t>Moléculas tipo PCl</a:t>
            </a:r>
            <a:r>
              <a:rPr lang="es-ES_tradnl" altLang="es-CO" sz="2400" baseline="-25000" dirty="0" smtClean="0"/>
              <a:t>5</a:t>
            </a:r>
            <a:r>
              <a:rPr lang="es-ES_tradnl" altLang="es-CO" sz="2400" dirty="0" smtClean="0"/>
              <a:t> o SF</a:t>
            </a:r>
            <a:r>
              <a:rPr lang="es-ES_tradnl" altLang="es-CO" sz="2400" baseline="-25000" dirty="0" smtClean="0"/>
              <a:t>6</a:t>
            </a:r>
            <a:r>
              <a:rPr lang="es-ES_tradnl" altLang="es-CO" sz="2400" dirty="0" smtClean="0"/>
              <a:t> en las que el átomo central tiene 5 o 6 enlaces (10 o 12 e</a:t>
            </a:r>
            <a:r>
              <a:rPr lang="es-ES_tradnl" altLang="es-CO" sz="2400" baseline="30000" dirty="0" smtClean="0"/>
              <a:t>–</a:t>
            </a:r>
            <a:r>
              <a:rPr lang="es-ES_tradnl" altLang="es-CO" sz="2400" dirty="0" smtClean="0"/>
              <a:t>).</a:t>
            </a:r>
          </a:p>
          <a:p>
            <a:pPr lvl="1" algn="just" eaLnBrk="1" hangingPunct="1">
              <a:lnSpc>
                <a:spcPct val="90000"/>
              </a:lnSpc>
            </a:pPr>
            <a:r>
              <a:rPr lang="es-ES_tradnl" altLang="es-CO" sz="2400" dirty="0" smtClean="0"/>
              <a:t>Sólo en caso de que el no-metal no esté en el segundo periodo, pues a partir del tercero existen orbitales “d” y puede haber más de cuatro enlaces.</a:t>
            </a:r>
          </a:p>
          <a:p>
            <a:pPr algn="just" eaLnBrk="1" hangingPunct="1">
              <a:lnSpc>
                <a:spcPct val="90000"/>
              </a:lnSpc>
            </a:pPr>
            <a:r>
              <a:rPr lang="es-ES_tradnl" altLang="es-CO" sz="2400" dirty="0" smtClean="0"/>
              <a:t>Moléculas tipo NO y NO</a:t>
            </a:r>
            <a:r>
              <a:rPr lang="es-ES_tradnl" altLang="es-CO" sz="2400" baseline="-25000" dirty="0" smtClean="0"/>
              <a:t>2 </a:t>
            </a:r>
            <a:r>
              <a:rPr lang="es-ES_tradnl" altLang="es-CO" sz="2400" dirty="0" smtClean="0"/>
              <a:t>que tienen un número impar de electrones.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D8AE59-DA58-4A58-867D-FD85A4D56886}" type="slidenum">
              <a:rPr lang="es-ES_tradnl" altLang="en-US">
                <a:latin typeface="Garamond" panose="02020404030301010803" pitchFamily="18" charset="0"/>
              </a:rPr>
              <a:pPr eaLnBrk="1" hangingPunct="1"/>
              <a:t>51</a:t>
            </a:fld>
            <a:endParaRPr lang="es-ES_tradnl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23059" y="483831"/>
            <a:ext cx="6589200" cy="1280890"/>
          </a:xfrm>
        </p:spPr>
        <p:txBody>
          <a:bodyPr/>
          <a:lstStyle/>
          <a:p>
            <a:r>
              <a:rPr lang="en-US" altLang="es-CO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Usos</a:t>
            </a:r>
            <a:r>
              <a:rPr lang="en-US" alt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la </a:t>
            </a:r>
            <a:r>
              <a:rPr lang="en-US" altLang="es-CO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teoría</a:t>
            </a:r>
            <a:r>
              <a:rPr lang="en-US" alt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Lewis</a:t>
            </a:r>
            <a:endParaRPr lang="en-US" alt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963524"/>
            <a:ext cx="4501339" cy="3767397"/>
          </a:xfrm>
        </p:spPr>
        <p:txBody>
          <a:bodyPr>
            <a:noAutofit/>
          </a:bodyPr>
          <a:lstStyle/>
          <a:p>
            <a:r>
              <a:rPr lang="en-US" altLang="es-CO" sz="2000" dirty="0" err="1" smtClean="0"/>
              <a:t>Calcule</a:t>
            </a:r>
            <a:r>
              <a:rPr lang="en-US" altLang="es-CO" sz="2000" dirty="0" smtClean="0"/>
              <a:t> </a:t>
            </a:r>
            <a:r>
              <a:rPr lang="en-US" altLang="es-CO" sz="2000" dirty="0" err="1" smtClean="0"/>
              <a:t>todos</a:t>
            </a:r>
            <a:r>
              <a:rPr lang="en-US" altLang="es-CO" sz="2000" dirty="0" smtClean="0"/>
              <a:t> </a:t>
            </a:r>
            <a:r>
              <a:rPr lang="en-US" altLang="es-CO" sz="2000" dirty="0" err="1" smtClean="0"/>
              <a:t>los</a:t>
            </a:r>
            <a:r>
              <a:rPr lang="en-US" altLang="es-CO" sz="2000" dirty="0" smtClean="0"/>
              <a:t> </a:t>
            </a:r>
            <a:r>
              <a:rPr lang="en-US" altLang="es-CO" sz="2000" dirty="0" err="1" smtClean="0"/>
              <a:t>electrones</a:t>
            </a:r>
            <a:r>
              <a:rPr lang="en-US" altLang="es-CO" sz="2000" dirty="0" smtClean="0"/>
              <a:t> de la </a:t>
            </a:r>
            <a:r>
              <a:rPr lang="en-US" altLang="es-CO" sz="2000" dirty="0" err="1" smtClean="0"/>
              <a:t>molécula</a:t>
            </a:r>
            <a:endParaRPr lang="en-US" altLang="es-CO" sz="2000" dirty="0"/>
          </a:p>
          <a:p>
            <a:r>
              <a:rPr lang="en-US" altLang="es-CO" sz="2000" dirty="0" err="1" smtClean="0"/>
              <a:t>Distribuye</a:t>
            </a:r>
            <a:r>
              <a:rPr lang="en-US" altLang="es-CO" sz="2000" dirty="0" smtClean="0"/>
              <a:t> </a:t>
            </a:r>
            <a:r>
              <a:rPr lang="en-US" altLang="es-CO" sz="2000" dirty="0" err="1" smtClean="0"/>
              <a:t>todos</a:t>
            </a:r>
            <a:r>
              <a:rPr lang="en-US" altLang="es-CO" sz="2000" dirty="0" smtClean="0"/>
              <a:t> </a:t>
            </a:r>
            <a:r>
              <a:rPr lang="en-US" altLang="es-CO" sz="2000" dirty="0" err="1" smtClean="0"/>
              <a:t>los</a:t>
            </a:r>
            <a:r>
              <a:rPr lang="en-US" altLang="es-CO" sz="2000" dirty="0" smtClean="0"/>
              <a:t> </a:t>
            </a:r>
            <a:r>
              <a:rPr lang="en-US" altLang="es-CO" sz="2000" dirty="0" err="1" smtClean="0"/>
              <a:t>electrones</a:t>
            </a:r>
            <a:endParaRPr lang="en-US" altLang="es-CO" sz="2000" dirty="0"/>
          </a:p>
          <a:p>
            <a:pPr lvl="1"/>
            <a:r>
              <a:rPr lang="en-US" altLang="es-CO" sz="2000" dirty="0" err="1" smtClean="0"/>
              <a:t>Incluya</a:t>
            </a:r>
            <a:r>
              <a:rPr lang="en-US" altLang="es-CO" sz="2000" dirty="0" smtClean="0"/>
              <a:t> </a:t>
            </a:r>
            <a:r>
              <a:rPr lang="en-US" altLang="es-CO" sz="2000" dirty="0" err="1" smtClean="0"/>
              <a:t>iones</a:t>
            </a:r>
            <a:r>
              <a:rPr lang="en-US" altLang="es-CO" sz="2000" dirty="0" smtClean="0"/>
              <a:t> </a:t>
            </a:r>
            <a:r>
              <a:rPr lang="en-US" altLang="es-CO" sz="2000" dirty="0" err="1" smtClean="0"/>
              <a:t>cargados</a:t>
            </a:r>
            <a:endParaRPr lang="en-US" altLang="es-CO" sz="2000" dirty="0"/>
          </a:p>
          <a:p>
            <a:r>
              <a:rPr lang="en-US" altLang="es-CO" sz="2000" dirty="0" smtClean="0"/>
              <a:t>Determine el </a:t>
            </a:r>
            <a:r>
              <a:rPr lang="en-US" altLang="es-CO" sz="2000" dirty="0" err="1" smtClean="0"/>
              <a:t>número</a:t>
            </a:r>
            <a:r>
              <a:rPr lang="en-US" altLang="es-CO" sz="2000" dirty="0" smtClean="0"/>
              <a:t> de enlaces</a:t>
            </a:r>
            <a:endParaRPr lang="en-US" altLang="es-CO" sz="2000" dirty="0"/>
          </a:p>
          <a:p>
            <a:pPr lvl="1"/>
            <a:r>
              <a:rPr lang="en-US" altLang="es-CO" sz="2000" dirty="0"/>
              <a:t>(</a:t>
            </a:r>
            <a:r>
              <a:rPr lang="en-US" altLang="es-CO" sz="2000" i="1" dirty="0"/>
              <a:t>S</a:t>
            </a:r>
            <a:r>
              <a:rPr lang="en-US" altLang="es-CO" sz="2000" dirty="0"/>
              <a:t> = </a:t>
            </a:r>
            <a:r>
              <a:rPr lang="en-US" altLang="es-CO" sz="2000" i="1" dirty="0"/>
              <a:t>N</a:t>
            </a:r>
            <a:r>
              <a:rPr lang="en-US" altLang="es-CO" sz="2000" dirty="0"/>
              <a:t> – </a:t>
            </a:r>
            <a:r>
              <a:rPr lang="en-US" altLang="es-CO" sz="2000" i="1" dirty="0"/>
              <a:t>A)</a:t>
            </a:r>
          </a:p>
          <a:p>
            <a:r>
              <a:rPr lang="en-US" altLang="es-CO" sz="2000" dirty="0" err="1" smtClean="0"/>
              <a:t>Satisfaga</a:t>
            </a:r>
            <a:r>
              <a:rPr lang="en-US" altLang="es-CO" sz="2000" dirty="0" smtClean="0"/>
              <a:t> </a:t>
            </a:r>
            <a:r>
              <a:rPr lang="en-US" altLang="es-CO" sz="2000" dirty="0" err="1" smtClean="0"/>
              <a:t>los</a:t>
            </a:r>
            <a:r>
              <a:rPr lang="en-US" altLang="es-CO" sz="2000" dirty="0" smtClean="0"/>
              <a:t> </a:t>
            </a:r>
            <a:r>
              <a:rPr lang="en-US" altLang="es-CO" sz="2000" dirty="0" err="1" smtClean="0"/>
              <a:t>octetos</a:t>
            </a:r>
            <a:r>
              <a:rPr lang="en-US" altLang="es-CO" sz="2000" dirty="0" smtClean="0"/>
              <a:t> </a:t>
            </a:r>
            <a:r>
              <a:rPr lang="en-US" altLang="es-CO" sz="2000" dirty="0" err="1" smtClean="0"/>
              <a:t>considerando</a:t>
            </a:r>
            <a:r>
              <a:rPr lang="en-US" altLang="es-CO" sz="2000" dirty="0" smtClean="0"/>
              <a:t> las </a:t>
            </a:r>
            <a:r>
              <a:rPr lang="en-US" altLang="es-CO" sz="2000" dirty="0" err="1" smtClean="0"/>
              <a:t>posibilidades</a:t>
            </a:r>
            <a:endParaRPr lang="en-US" altLang="es-CO" sz="2000" dirty="0"/>
          </a:p>
        </p:txBody>
      </p:sp>
      <p:sp>
        <p:nvSpPr>
          <p:cNvPr id="69677" name="Rectangle 4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altLang="es-CO" sz="2400" dirty="0"/>
              <a:t>NF</a:t>
            </a:r>
            <a:r>
              <a:rPr lang="en-US" altLang="es-CO" sz="2400" baseline="-25000" dirty="0"/>
              <a:t>3</a:t>
            </a:r>
          </a:p>
          <a:p>
            <a:endParaRPr lang="en-US" altLang="es-CO" sz="2400" dirty="0"/>
          </a:p>
          <a:p>
            <a:endParaRPr lang="en-US" altLang="es-CO" sz="2400" dirty="0"/>
          </a:p>
          <a:p>
            <a:r>
              <a:rPr lang="en-US" altLang="es-CO" sz="2400" i="1" dirty="0"/>
              <a:t>N</a:t>
            </a:r>
            <a:r>
              <a:rPr lang="en-US" altLang="es-CO" sz="2400" dirty="0"/>
              <a:t> = 8(N) + 3 x 8(F) = 32</a:t>
            </a:r>
          </a:p>
          <a:p>
            <a:r>
              <a:rPr lang="en-US" altLang="es-CO" sz="2400" i="1" dirty="0"/>
              <a:t>A</a:t>
            </a:r>
            <a:r>
              <a:rPr lang="en-US" altLang="es-CO" sz="2400" dirty="0"/>
              <a:t> = 5(N) + 3 x 7(F) = 26</a:t>
            </a:r>
          </a:p>
          <a:p>
            <a:r>
              <a:rPr lang="en-US" altLang="es-CO" sz="2400" i="1" dirty="0"/>
              <a:t>S</a:t>
            </a:r>
            <a:r>
              <a:rPr lang="en-US" altLang="es-CO" sz="2400" dirty="0"/>
              <a:t> = 32 – 26 = </a:t>
            </a:r>
            <a:r>
              <a:rPr lang="en-US" altLang="es-CO" sz="2400" dirty="0">
                <a:solidFill>
                  <a:srgbClr val="D51F35"/>
                </a:solidFill>
              </a:rPr>
              <a:t>6</a:t>
            </a:r>
            <a:endParaRPr lang="en-US" altLang="es-CO" sz="2400" i="1" dirty="0">
              <a:solidFill>
                <a:srgbClr val="D51F35"/>
              </a:solidFill>
            </a:endParaRPr>
          </a:p>
        </p:txBody>
      </p:sp>
      <p:grpSp>
        <p:nvGrpSpPr>
          <p:cNvPr id="69724" name="Group 92"/>
          <p:cNvGrpSpPr>
            <a:grpSpLocks/>
          </p:cNvGrpSpPr>
          <p:nvPr/>
        </p:nvGrpSpPr>
        <p:grpSpPr bwMode="auto">
          <a:xfrm>
            <a:off x="6860519" y="1867067"/>
            <a:ext cx="1695450" cy="1209675"/>
            <a:chOff x="3744" y="2694"/>
            <a:chExt cx="1068" cy="762"/>
          </a:xfrm>
        </p:grpSpPr>
        <p:grpSp>
          <p:nvGrpSpPr>
            <p:cNvPr id="69679" name="Group 47"/>
            <p:cNvGrpSpPr>
              <a:grpSpLocks/>
            </p:cNvGrpSpPr>
            <p:nvPr/>
          </p:nvGrpSpPr>
          <p:grpSpPr bwMode="auto">
            <a:xfrm>
              <a:off x="4032" y="2694"/>
              <a:ext cx="360" cy="360"/>
              <a:chOff x="3732" y="1224"/>
              <a:chExt cx="360" cy="360"/>
            </a:xfrm>
          </p:grpSpPr>
          <p:sp>
            <p:nvSpPr>
              <p:cNvPr id="69664" name="Text Box 32"/>
              <p:cNvSpPr txBox="1">
                <a:spLocks noChangeArrowheads="1"/>
              </p:cNvSpPr>
              <p:nvPr/>
            </p:nvSpPr>
            <p:spPr bwMode="auto">
              <a:xfrm>
                <a:off x="3732" y="1224"/>
                <a:ext cx="360" cy="3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 altLang="es-CO" sz="3600">
                    <a:solidFill>
                      <a:schemeClr val="bg1"/>
                    </a:solidFill>
                    <a:latin typeface="Arial" panose="020B0604020202020204" pitchFamily="34" charset="0"/>
                  </a:rPr>
                  <a:t>N</a:t>
                </a:r>
                <a:endParaRPr lang="en-US" altLang="es-CO">
                  <a:solidFill>
                    <a:schemeClr val="bg1"/>
                  </a:solidFill>
                  <a:latin typeface="Arial" panose="020B0604020202020204" pitchFamily="34" charset="0"/>
                </a:endParaRPr>
              </a:p>
            </p:txBody>
          </p:sp>
          <p:grpSp>
            <p:nvGrpSpPr>
              <p:cNvPr id="69668" name="Group 36"/>
              <p:cNvGrpSpPr>
                <a:grpSpLocks/>
              </p:cNvGrpSpPr>
              <p:nvPr/>
            </p:nvGrpSpPr>
            <p:grpSpPr bwMode="auto">
              <a:xfrm>
                <a:off x="4008" y="1326"/>
                <a:ext cx="72" cy="168"/>
                <a:chOff x="3960" y="2700"/>
                <a:chExt cx="180" cy="420"/>
              </a:xfrm>
            </p:grpSpPr>
            <p:sp>
              <p:nvSpPr>
                <p:cNvPr id="69669" name="Oval 37"/>
                <p:cNvSpPr>
                  <a:spLocks noChangeArrowheads="1"/>
                </p:cNvSpPr>
                <p:nvPr/>
              </p:nvSpPr>
              <p:spPr bwMode="auto">
                <a:xfrm>
                  <a:off x="3960" y="2700"/>
                  <a:ext cx="180" cy="180"/>
                </a:xfrm>
                <a:prstGeom prst="ellipse">
                  <a:avLst/>
                </a:prstGeom>
                <a:solidFill>
                  <a:srgbClr val="D51F35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  <p:sp>
              <p:nvSpPr>
                <p:cNvPr id="69670" name="Oval 38"/>
                <p:cNvSpPr>
                  <a:spLocks noChangeArrowheads="1"/>
                </p:cNvSpPr>
                <p:nvPr/>
              </p:nvSpPr>
              <p:spPr bwMode="auto">
                <a:xfrm>
                  <a:off x="3960" y="2940"/>
                  <a:ext cx="180" cy="180"/>
                </a:xfrm>
                <a:prstGeom prst="ellipse">
                  <a:avLst/>
                </a:prstGeom>
                <a:solidFill>
                  <a:srgbClr val="D51F35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</p:grpSp>
        </p:grpSp>
        <p:grpSp>
          <p:nvGrpSpPr>
            <p:cNvPr id="69678" name="Group 46"/>
            <p:cNvGrpSpPr>
              <a:grpSpLocks/>
            </p:cNvGrpSpPr>
            <p:nvPr/>
          </p:nvGrpSpPr>
          <p:grpSpPr bwMode="auto">
            <a:xfrm>
              <a:off x="3744" y="2718"/>
              <a:ext cx="1068" cy="738"/>
              <a:chOff x="3456" y="1230"/>
              <a:chExt cx="1068" cy="738"/>
            </a:xfrm>
          </p:grpSpPr>
          <p:grpSp>
            <p:nvGrpSpPr>
              <p:cNvPr id="69638" name="Group 6"/>
              <p:cNvGrpSpPr>
                <a:grpSpLocks/>
              </p:cNvGrpSpPr>
              <p:nvPr/>
            </p:nvGrpSpPr>
            <p:grpSpPr bwMode="auto">
              <a:xfrm>
                <a:off x="4032" y="1230"/>
                <a:ext cx="492" cy="378"/>
                <a:chOff x="3780" y="1800"/>
                <a:chExt cx="1230" cy="945"/>
              </a:xfrm>
            </p:grpSpPr>
            <p:sp>
              <p:nvSpPr>
                <p:cNvPr id="6963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3780" y="1800"/>
                  <a:ext cx="1230" cy="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altLang="es-CO" sz="360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F</a:t>
                  </a:r>
                  <a:endParaRPr lang="en-US" altLang="es-CO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640" name="Oval 8"/>
                <p:cNvSpPr>
                  <a:spLocks noChangeArrowheads="1"/>
                </p:cNvSpPr>
                <p:nvPr/>
              </p:nvSpPr>
              <p:spPr bwMode="auto">
                <a:xfrm rot="5400000">
                  <a:off x="4200" y="1800"/>
                  <a:ext cx="180" cy="180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  <p:sp>
              <p:nvSpPr>
                <p:cNvPr id="69641" name="Oval 9"/>
                <p:cNvSpPr>
                  <a:spLocks noChangeArrowheads="1"/>
                </p:cNvSpPr>
                <p:nvPr/>
              </p:nvSpPr>
              <p:spPr bwMode="auto">
                <a:xfrm rot="5400000">
                  <a:off x="3960" y="1800"/>
                  <a:ext cx="180" cy="180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  <p:grpSp>
              <p:nvGrpSpPr>
                <p:cNvPr id="69642" name="Group 10"/>
                <p:cNvGrpSpPr>
                  <a:grpSpLocks/>
                </p:cNvGrpSpPr>
                <p:nvPr/>
              </p:nvGrpSpPr>
              <p:grpSpPr bwMode="auto">
                <a:xfrm>
                  <a:off x="4320" y="2040"/>
                  <a:ext cx="180" cy="420"/>
                  <a:chOff x="4650" y="2040"/>
                  <a:chExt cx="180" cy="420"/>
                </a:xfrm>
              </p:grpSpPr>
              <p:sp>
                <p:nvSpPr>
                  <p:cNvPr id="69643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4650" y="2040"/>
                    <a:ext cx="180" cy="18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69644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4650" y="2280"/>
                    <a:ext cx="180" cy="18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</p:grpSp>
            <p:sp>
              <p:nvSpPr>
                <p:cNvPr id="69645" name="Oval 13"/>
                <p:cNvSpPr>
                  <a:spLocks noChangeArrowheads="1"/>
                </p:cNvSpPr>
                <p:nvPr/>
              </p:nvSpPr>
              <p:spPr bwMode="auto">
                <a:xfrm rot="5400000">
                  <a:off x="4200" y="2565"/>
                  <a:ext cx="180" cy="180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  <p:sp>
              <p:nvSpPr>
                <p:cNvPr id="69646" name="Oval 14"/>
                <p:cNvSpPr>
                  <a:spLocks noChangeArrowheads="1"/>
                </p:cNvSpPr>
                <p:nvPr/>
              </p:nvSpPr>
              <p:spPr bwMode="auto">
                <a:xfrm rot="5400000">
                  <a:off x="3960" y="2565"/>
                  <a:ext cx="180" cy="18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CO"/>
                </a:p>
              </p:txBody>
            </p:sp>
          </p:grpSp>
          <p:grpSp>
            <p:nvGrpSpPr>
              <p:cNvPr id="69647" name="Group 15"/>
              <p:cNvGrpSpPr>
                <a:grpSpLocks/>
              </p:cNvGrpSpPr>
              <p:nvPr/>
            </p:nvGrpSpPr>
            <p:grpSpPr bwMode="auto">
              <a:xfrm>
                <a:off x="3456" y="1230"/>
                <a:ext cx="492" cy="378"/>
                <a:chOff x="2190" y="1800"/>
                <a:chExt cx="1230" cy="945"/>
              </a:xfrm>
            </p:grpSpPr>
            <p:sp>
              <p:nvSpPr>
                <p:cNvPr id="6964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90" y="1800"/>
                  <a:ext cx="1230" cy="9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r>
                    <a:rPr lang="en-US" altLang="es-CO" sz="360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F</a:t>
                  </a:r>
                  <a:endParaRPr lang="en-US" altLang="es-CO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69649" name="Oval 17"/>
                <p:cNvSpPr>
                  <a:spLocks noChangeArrowheads="1"/>
                </p:cNvSpPr>
                <p:nvPr/>
              </p:nvSpPr>
              <p:spPr bwMode="auto">
                <a:xfrm rot="5400000">
                  <a:off x="2610" y="1800"/>
                  <a:ext cx="180" cy="180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  <p:sp>
              <p:nvSpPr>
                <p:cNvPr id="69650" name="Oval 18"/>
                <p:cNvSpPr>
                  <a:spLocks noChangeArrowheads="1"/>
                </p:cNvSpPr>
                <p:nvPr/>
              </p:nvSpPr>
              <p:spPr bwMode="auto">
                <a:xfrm rot="5400000">
                  <a:off x="2370" y="1800"/>
                  <a:ext cx="180" cy="180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  <p:sp>
              <p:nvSpPr>
                <p:cNvPr id="69651" name="Oval 19"/>
                <p:cNvSpPr>
                  <a:spLocks noChangeArrowheads="1"/>
                </p:cNvSpPr>
                <p:nvPr/>
              </p:nvSpPr>
              <p:spPr bwMode="auto">
                <a:xfrm rot="5400000">
                  <a:off x="2610" y="2565"/>
                  <a:ext cx="180" cy="180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  <p:sp>
              <p:nvSpPr>
                <p:cNvPr id="69652" name="Oval 20"/>
                <p:cNvSpPr>
                  <a:spLocks noChangeArrowheads="1"/>
                </p:cNvSpPr>
                <p:nvPr/>
              </p:nvSpPr>
              <p:spPr bwMode="auto">
                <a:xfrm rot="5400000">
                  <a:off x="2370" y="2565"/>
                  <a:ext cx="180" cy="180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  <p:sp>
              <p:nvSpPr>
                <p:cNvPr id="69653" name="Oval 21"/>
                <p:cNvSpPr>
                  <a:spLocks noChangeArrowheads="1"/>
                </p:cNvSpPr>
                <p:nvPr/>
              </p:nvSpPr>
              <p:spPr bwMode="auto">
                <a:xfrm>
                  <a:off x="2190" y="2040"/>
                  <a:ext cx="180" cy="180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  <p:sp>
              <p:nvSpPr>
                <p:cNvPr id="69654" name="Oval 22"/>
                <p:cNvSpPr>
                  <a:spLocks noChangeArrowheads="1"/>
                </p:cNvSpPr>
                <p:nvPr/>
              </p:nvSpPr>
              <p:spPr bwMode="auto">
                <a:xfrm>
                  <a:off x="2190" y="2280"/>
                  <a:ext cx="180" cy="180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</p:grpSp>
          <p:grpSp>
            <p:nvGrpSpPr>
              <p:cNvPr id="69655" name="Group 23"/>
              <p:cNvGrpSpPr>
                <a:grpSpLocks/>
              </p:cNvGrpSpPr>
              <p:nvPr/>
            </p:nvGrpSpPr>
            <p:grpSpPr bwMode="auto">
              <a:xfrm>
                <a:off x="3732" y="1590"/>
                <a:ext cx="492" cy="378"/>
                <a:chOff x="3060" y="2700"/>
                <a:chExt cx="1230" cy="945"/>
              </a:xfrm>
            </p:grpSpPr>
            <p:sp>
              <p:nvSpPr>
                <p:cNvPr id="6965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060" y="2700"/>
                  <a:ext cx="1230" cy="9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tx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 altLang="es-CO" sz="3600">
                      <a:solidFill>
                        <a:schemeClr val="bg1"/>
                      </a:solidFill>
                      <a:latin typeface="Arial" panose="020B0604020202020204" pitchFamily="34" charset="0"/>
                    </a:rPr>
                    <a:t>F</a:t>
                  </a:r>
                  <a:endParaRPr lang="en-US" altLang="es-CO">
                    <a:solidFill>
                      <a:schemeClr val="bg1"/>
                    </a:solidFill>
                    <a:latin typeface="Arial" panose="020B0604020202020204" pitchFamily="34" charset="0"/>
                  </a:endParaRPr>
                </a:p>
              </p:txBody>
            </p:sp>
            <p:grpSp>
              <p:nvGrpSpPr>
                <p:cNvPr id="69657" name="Group 25"/>
                <p:cNvGrpSpPr>
                  <a:grpSpLocks/>
                </p:cNvGrpSpPr>
                <p:nvPr/>
              </p:nvGrpSpPr>
              <p:grpSpPr bwMode="auto">
                <a:xfrm>
                  <a:off x="3600" y="2940"/>
                  <a:ext cx="180" cy="420"/>
                  <a:chOff x="3930" y="2940"/>
                  <a:chExt cx="180" cy="420"/>
                </a:xfrm>
              </p:grpSpPr>
              <p:sp>
                <p:nvSpPr>
                  <p:cNvPr id="69658" name="Oval 26"/>
                  <p:cNvSpPr>
                    <a:spLocks noChangeArrowheads="1"/>
                  </p:cNvSpPr>
                  <p:nvPr/>
                </p:nvSpPr>
                <p:spPr bwMode="auto">
                  <a:xfrm>
                    <a:off x="3930" y="2940"/>
                    <a:ext cx="180" cy="18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  <p:sp>
                <p:nvSpPr>
                  <p:cNvPr id="69659" name="Oval 27"/>
                  <p:cNvSpPr>
                    <a:spLocks noChangeArrowheads="1"/>
                  </p:cNvSpPr>
                  <p:nvPr/>
                </p:nvSpPr>
                <p:spPr bwMode="auto">
                  <a:xfrm>
                    <a:off x="3930" y="3180"/>
                    <a:ext cx="180" cy="180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 algn="ctr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s-CO"/>
                  </a:p>
                </p:txBody>
              </p:sp>
            </p:grpSp>
            <p:sp>
              <p:nvSpPr>
                <p:cNvPr id="69660" name="Oval 28"/>
                <p:cNvSpPr>
                  <a:spLocks noChangeArrowheads="1"/>
                </p:cNvSpPr>
                <p:nvPr/>
              </p:nvSpPr>
              <p:spPr bwMode="auto">
                <a:xfrm rot="5400000">
                  <a:off x="3480" y="3465"/>
                  <a:ext cx="180" cy="180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  <p:sp>
              <p:nvSpPr>
                <p:cNvPr id="69661" name="Oval 29"/>
                <p:cNvSpPr>
                  <a:spLocks noChangeArrowheads="1"/>
                </p:cNvSpPr>
                <p:nvPr/>
              </p:nvSpPr>
              <p:spPr bwMode="auto">
                <a:xfrm rot="5400000">
                  <a:off x="3240" y="3465"/>
                  <a:ext cx="180" cy="180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  <p:sp>
              <p:nvSpPr>
                <p:cNvPr id="69662" name="Oval 30"/>
                <p:cNvSpPr>
                  <a:spLocks noChangeArrowheads="1"/>
                </p:cNvSpPr>
                <p:nvPr/>
              </p:nvSpPr>
              <p:spPr bwMode="auto">
                <a:xfrm>
                  <a:off x="3060" y="2940"/>
                  <a:ext cx="180" cy="180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  <p:sp>
              <p:nvSpPr>
                <p:cNvPr id="69663" name="Oval 31"/>
                <p:cNvSpPr>
                  <a:spLocks noChangeArrowheads="1"/>
                </p:cNvSpPr>
                <p:nvPr/>
              </p:nvSpPr>
              <p:spPr bwMode="auto">
                <a:xfrm>
                  <a:off x="3060" y="3180"/>
                  <a:ext cx="180" cy="180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</p:grpSp>
          <p:grpSp>
            <p:nvGrpSpPr>
              <p:cNvPr id="69665" name="Group 33"/>
              <p:cNvGrpSpPr>
                <a:grpSpLocks/>
              </p:cNvGrpSpPr>
              <p:nvPr/>
            </p:nvGrpSpPr>
            <p:grpSpPr bwMode="auto">
              <a:xfrm rot="5400000">
                <a:off x="3852" y="1182"/>
                <a:ext cx="72" cy="168"/>
                <a:chOff x="3960" y="2700"/>
                <a:chExt cx="180" cy="420"/>
              </a:xfrm>
            </p:grpSpPr>
            <p:sp>
              <p:nvSpPr>
                <p:cNvPr id="69666" name="Oval 34"/>
                <p:cNvSpPr>
                  <a:spLocks noChangeArrowheads="1"/>
                </p:cNvSpPr>
                <p:nvPr/>
              </p:nvSpPr>
              <p:spPr bwMode="auto">
                <a:xfrm>
                  <a:off x="3960" y="2700"/>
                  <a:ext cx="180" cy="180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  <p:sp>
              <p:nvSpPr>
                <p:cNvPr id="69667" name="Oval 35"/>
                <p:cNvSpPr>
                  <a:spLocks noChangeArrowheads="1"/>
                </p:cNvSpPr>
                <p:nvPr/>
              </p:nvSpPr>
              <p:spPr bwMode="auto">
                <a:xfrm>
                  <a:off x="3960" y="2940"/>
                  <a:ext cx="180" cy="180"/>
                </a:xfrm>
                <a:prstGeom prst="ellipse">
                  <a:avLst/>
                </a:prstGeom>
                <a:solidFill>
                  <a:schemeClr val="tx1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</p:grpSp>
          <p:grpSp>
            <p:nvGrpSpPr>
              <p:cNvPr id="69671" name="Group 39"/>
              <p:cNvGrpSpPr>
                <a:grpSpLocks/>
              </p:cNvGrpSpPr>
              <p:nvPr/>
            </p:nvGrpSpPr>
            <p:grpSpPr bwMode="auto">
              <a:xfrm rot="5400000">
                <a:off x="3852" y="1488"/>
                <a:ext cx="72" cy="168"/>
                <a:chOff x="3960" y="2700"/>
                <a:chExt cx="180" cy="420"/>
              </a:xfrm>
            </p:grpSpPr>
            <p:sp>
              <p:nvSpPr>
                <p:cNvPr id="69672" name="Oval 40"/>
                <p:cNvSpPr>
                  <a:spLocks noChangeArrowheads="1"/>
                </p:cNvSpPr>
                <p:nvPr/>
              </p:nvSpPr>
              <p:spPr bwMode="auto">
                <a:xfrm>
                  <a:off x="3960" y="2700"/>
                  <a:ext cx="180" cy="180"/>
                </a:xfrm>
                <a:prstGeom prst="ellipse">
                  <a:avLst/>
                </a:prstGeom>
                <a:solidFill>
                  <a:srgbClr val="D51F35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  <p:sp>
              <p:nvSpPr>
                <p:cNvPr id="69673" name="Oval 41"/>
                <p:cNvSpPr>
                  <a:spLocks noChangeArrowheads="1"/>
                </p:cNvSpPr>
                <p:nvPr/>
              </p:nvSpPr>
              <p:spPr bwMode="auto">
                <a:xfrm>
                  <a:off x="3960" y="2940"/>
                  <a:ext cx="180" cy="180"/>
                </a:xfrm>
                <a:prstGeom prst="ellipse">
                  <a:avLst/>
                </a:prstGeom>
                <a:solidFill>
                  <a:srgbClr val="D51F35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</p:grpSp>
          <p:grpSp>
            <p:nvGrpSpPr>
              <p:cNvPr id="69674" name="Group 42"/>
              <p:cNvGrpSpPr>
                <a:grpSpLocks/>
              </p:cNvGrpSpPr>
              <p:nvPr/>
            </p:nvGrpSpPr>
            <p:grpSpPr bwMode="auto">
              <a:xfrm>
                <a:off x="3732" y="1326"/>
                <a:ext cx="72" cy="168"/>
                <a:chOff x="3960" y="2700"/>
                <a:chExt cx="180" cy="420"/>
              </a:xfrm>
            </p:grpSpPr>
            <p:sp>
              <p:nvSpPr>
                <p:cNvPr id="69675" name="Oval 43"/>
                <p:cNvSpPr>
                  <a:spLocks noChangeArrowheads="1"/>
                </p:cNvSpPr>
                <p:nvPr/>
              </p:nvSpPr>
              <p:spPr bwMode="auto">
                <a:xfrm>
                  <a:off x="3960" y="2700"/>
                  <a:ext cx="180" cy="180"/>
                </a:xfrm>
                <a:prstGeom prst="ellipse">
                  <a:avLst/>
                </a:prstGeom>
                <a:solidFill>
                  <a:srgbClr val="D51F35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  <p:sp>
              <p:nvSpPr>
                <p:cNvPr id="69676" name="Oval 44"/>
                <p:cNvSpPr>
                  <a:spLocks noChangeArrowheads="1"/>
                </p:cNvSpPr>
                <p:nvPr/>
              </p:nvSpPr>
              <p:spPr bwMode="auto">
                <a:xfrm>
                  <a:off x="3960" y="2940"/>
                  <a:ext cx="180" cy="180"/>
                </a:xfrm>
                <a:prstGeom prst="ellipse">
                  <a:avLst/>
                </a:prstGeom>
                <a:solidFill>
                  <a:srgbClr val="D51F35"/>
                </a:solidFill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CO"/>
                </a:p>
              </p:txBody>
            </p:sp>
          </p:grpSp>
        </p:grpSp>
      </p:grpSp>
      <p:grpSp>
        <p:nvGrpSpPr>
          <p:cNvPr id="69723" name="Group 91"/>
          <p:cNvGrpSpPr>
            <a:grpSpLocks/>
          </p:cNvGrpSpPr>
          <p:nvPr/>
        </p:nvGrpSpPr>
        <p:grpSpPr bwMode="auto">
          <a:xfrm>
            <a:off x="6927194" y="1900405"/>
            <a:ext cx="1562100" cy="1028700"/>
            <a:chOff x="3732" y="864"/>
            <a:chExt cx="984" cy="648"/>
          </a:xfrm>
        </p:grpSpPr>
        <p:sp>
          <p:nvSpPr>
            <p:cNvPr id="69683" name="Text Box 51"/>
            <p:cNvSpPr txBox="1">
              <a:spLocks noChangeArrowheads="1"/>
            </p:cNvSpPr>
            <p:nvPr/>
          </p:nvSpPr>
          <p:spPr bwMode="auto">
            <a:xfrm>
              <a:off x="3960" y="864"/>
              <a:ext cx="360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es-CO" sz="3600">
                  <a:latin typeface="Arial" panose="020B0604020202020204" pitchFamily="34" charset="0"/>
                </a:rPr>
                <a:t>N</a:t>
              </a:r>
              <a:endParaRPr lang="en-US" altLang="es-CO">
                <a:latin typeface="Arial" panose="020B0604020202020204" pitchFamily="34" charset="0"/>
              </a:endParaRPr>
            </a:p>
          </p:txBody>
        </p:sp>
        <p:sp>
          <p:nvSpPr>
            <p:cNvPr id="69689" name="Text Box 57"/>
            <p:cNvSpPr txBox="1">
              <a:spLocks noChangeArrowheads="1"/>
            </p:cNvSpPr>
            <p:nvPr/>
          </p:nvSpPr>
          <p:spPr bwMode="auto">
            <a:xfrm>
              <a:off x="4224" y="864"/>
              <a:ext cx="49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es-CO" sz="3600">
                  <a:latin typeface="Arial" panose="020B0604020202020204" pitchFamily="34" charset="0"/>
                </a:rPr>
                <a:t>F</a:t>
              </a:r>
              <a:endParaRPr lang="en-US" altLang="es-CO">
                <a:latin typeface="Arial" panose="020B0604020202020204" pitchFamily="34" charset="0"/>
              </a:endParaRPr>
            </a:p>
          </p:txBody>
        </p:sp>
        <p:sp>
          <p:nvSpPr>
            <p:cNvPr id="69698" name="Text Box 66"/>
            <p:cNvSpPr txBox="1">
              <a:spLocks noChangeArrowheads="1"/>
            </p:cNvSpPr>
            <p:nvPr/>
          </p:nvSpPr>
          <p:spPr bwMode="auto">
            <a:xfrm>
              <a:off x="3732" y="864"/>
              <a:ext cx="492" cy="3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altLang="es-CO" sz="3600">
                  <a:latin typeface="Arial" panose="020B0604020202020204" pitchFamily="34" charset="0"/>
                </a:rPr>
                <a:t>F</a:t>
              </a:r>
              <a:endParaRPr lang="en-US" altLang="es-CO">
                <a:latin typeface="Arial" panose="020B0604020202020204" pitchFamily="34" charset="0"/>
              </a:endParaRPr>
            </a:p>
          </p:txBody>
        </p:sp>
        <p:sp>
          <p:nvSpPr>
            <p:cNvPr id="69706" name="Text Box 74"/>
            <p:cNvSpPr txBox="1">
              <a:spLocks noChangeArrowheads="1"/>
            </p:cNvSpPr>
            <p:nvPr/>
          </p:nvSpPr>
          <p:spPr bwMode="auto">
            <a:xfrm>
              <a:off x="3960" y="1152"/>
              <a:ext cx="492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r>
                <a:rPr lang="en-US" altLang="es-CO" sz="3600" dirty="0">
                  <a:latin typeface="Arial" panose="020B0604020202020204" pitchFamily="34" charset="0"/>
                </a:rPr>
                <a:t>F</a:t>
              </a:r>
              <a:endParaRPr lang="en-US" altLang="es-CO" dirty="0"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72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s-CO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Cómo</a:t>
            </a:r>
            <a:r>
              <a:rPr lang="en-US" alt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saber </a:t>
            </a:r>
            <a:r>
              <a:rPr lang="en-US" altLang="es-CO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alt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s-CO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</a:t>
            </a:r>
            <a:r>
              <a:rPr lang="en-US" alt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s-CO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válida</a:t>
            </a:r>
            <a:r>
              <a:rPr lang="en-US" alt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n-US" altLang="es-CO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estructura</a:t>
            </a:r>
            <a:r>
              <a:rPr lang="en-US" alt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alt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2132856"/>
            <a:ext cx="6591985" cy="3777622"/>
          </a:xfrm>
        </p:spPr>
        <p:txBody>
          <a:bodyPr>
            <a:normAutofit lnSpcReduction="10000"/>
          </a:bodyPr>
          <a:lstStyle/>
          <a:p>
            <a:r>
              <a:rPr lang="en-US" altLang="es-CO" sz="2400" dirty="0" err="1" smtClean="0"/>
              <a:t>Todos</a:t>
            </a:r>
            <a:r>
              <a:rPr lang="en-US" altLang="es-CO" sz="2400" dirty="0" smtClean="0"/>
              <a:t> </a:t>
            </a:r>
            <a:r>
              <a:rPr lang="en-US" altLang="es-CO" sz="2400" dirty="0" err="1" smtClean="0"/>
              <a:t>los</a:t>
            </a:r>
            <a:r>
              <a:rPr lang="en-US" altLang="es-CO" sz="2400" dirty="0" smtClean="0"/>
              <a:t> </a:t>
            </a:r>
            <a:r>
              <a:rPr lang="en-US" altLang="es-CO" sz="2400" dirty="0" err="1" smtClean="0"/>
              <a:t>puntos</a:t>
            </a:r>
            <a:r>
              <a:rPr lang="en-US" altLang="es-CO" sz="2400" dirty="0" smtClean="0"/>
              <a:t> </a:t>
            </a:r>
            <a:r>
              <a:rPr lang="en-US" altLang="es-CO" sz="2400" dirty="0" err="1" smtClean="0"/>
              <a:t>hechos</a:t>
            </a:r>
            <a:r>
              <a:rPr lang="en-US" altLang="es-CO" sz="2400" dirty="0" smtClean="0"/>
              <a:t> </a:t>
            </a:r>
            <a:r>
              <a:rPr lang="en-US" altLang="es-CO" sz="2400" dirty="0" err="1" smtClean="0"/>
              <a:t>en</a:t>
            </a:r>
            <a:r>
              <a:rPr lang="en-US" altLang="es-CO" sz="2400" dirty="0" smtClean="0"/>
              <a:t> la </a:t>
            </a:r>
            <a:r>
              <a:rPr lang="en-US" altLang="es-CO" sz="2400" dirty="0" err="1" smtClean="0"/>
              <a:t>molécula</a:t>
            </a:r>
            <a:r>
              <a:rPr lang="en-US" altLang="es-CO" sz="2400" dirty="0" smtClean="0"/>
              <a:t> o ion </a:t>
            </a:r>
            <a:r>
              <a:rPr lang="en-US" altLang="es-CO" sz="2400" dirty="0" err="1" smtClean="0"/>
              <a:t>deben</a:t>
            </a:r>
            <a:r>
              <a:rPr lang="en-US" altLang="es-CO" sz="2400" dirty="0" smtClean="0"/>
              <a:t> </a:t>
            </a:r>
            <a:r>
              <a:rPr lang="en-US" altLang="es-CO" sz="2400" dirty="0" err="1" smtClean="0"/>
              <a:t>coincidir</a:t>
            </a:r>
            <a:r>
              <a:rPr lang="en-US" altLang="es-CO" sz="2400" dirty="0" smtClean="0"/>
              <a:t> con </a:t>
            </a:r>
            <a:r>
              <a:rPr lang="en-US" altLang="es-CO" sz="2400" dirty="0" err="1" smtClean="0"/>
              <a:t>los</a:t>
            </a:r>
            <a:r>
              <a:rPr lang="en-US" altLang="es-CO" sz="2400" dirty="0" smtClean="0"/>
              <a:t> electrons de Valencia </a:t>
            </a:r>
            <a:endParaRPr lang="en-US" altLang="es-CO" sz="2400" dirty="0"/>
          </a:p>
          <a:p>
            <a:r>
              <a:rPr lang="en-US" altLang="es-CO" sz="2400" dirty="0" err="1" smtClean="0"/>
              <a:t>En</a:t>
            </a:r>
            <a:r>
              <a:rPr lang="en-US" altLang="es-CO" sz="2400" dirty="0" smtClean="0"/>
              <a:t> </a:t>
            </a:r>
            <a:r>
              <a:rPr lang="en-US" altLang="es-CO" sz="2400" dirty="0" err="1" smtClean="0"/>
              <a:t>medida</a:t>
            </a:r>
            <a:r>
              <a:rPr lang="en-US" altLang="es-CO" sz="2400" dirty="0" smtClean="0"/>
              <a:t> de lo possible, se </a:t>
            </a:r>
            <a:r>
              <a:rPr lang="en-US" altLang="es-CO" sz="2400" dirty="0" err="1" smtClean="0"/>
              <a:t>deben</a:t>
            </a:r>
            <a:r>
              <a:rPr lang="en-US" altLang="es-CO" sz="2400" dirty="0" smtClean="0"/>
              <a:t> </a:t>
            </a:r>
            <a:r>
              <a:rPr lang="en-US" altLang="es-CO" sz="2400" dirty="0" err="1" smtClean="0"/>
              <a:t>satisfacer</a:t>
            </a:r>
            <a:r>
              <a:rPr lang="en-US" altLang="es-CO" sz="2400" dirty="0" smtClean="0"/>
              <a:t> </a:t>
            </a:r>
            <a:r>
              <a:rPr lang="en-US" altLang="es-CO" sz="2400" dirty="0" err="1" smtClean="0"/>
              <a:t>los</a:t>
            </a:r>
            <a:r>
              <a:rPr lang="en-US" altLang="es-CO" sz="2400" dirty="0" smtClean="0"/>
              <a:t> </a:t>
            </a:r>
            <a:r>
              <a:rPr lang="en-US" altLang="es-CO" sz="2400" dirty="0" err="1" smtClean="0"/>
              <a:t>octetos</a:t>
            </a:r>
            <a:endParaRPr lang="en-US" altLang="es-CO" sz="2400" dirty="0"/>
          </a:p>
          <a:p>
            <a:pPr algn="just"/>
            <a:r>
              <a:rPr lang="en-US" altLang="es-CO" sz="2400" dirty="0" smtClean="0"/>
              <a:t>Si se </a:t>
            </a:r>
            <a:r>
              <a:rPr lang="en-US" altLang="es-CO" sz="2400" dirty="0" err="1" smtClean="0"/>
              <a:t>cumplen</a:t>
            </a:r>
            <a:r>
              <a:rPr lang="en-US" altLang="es-CO" sz="2400" dirty="0" smtClean="0"/>
              <a:t> las </a:t>
            </a:r>
            <a:r>
              <a:rPr lang="en-US" altLang="es-CO" sz="2400" dirty="0" err="1" smtClean="0"/>
              <a:t>condiciones</a:t>
            </a:r>
            <a:r>
              <a:rPr lang="en-US" altLang="es-CO" sz="2400" dirty="0" smtClean="0"/>
              <a:t>, </a:t>
            </a:r>
            <a:r>
              <a:rPr lang="en-US" altLang="es-CO" sz="2400" dirty="0" err="1" smtClean="0"/>
              <a:t>entonces</a:t>
            </a:r>
            <a:r>
              <a:rPr lang="en-US" altLang="es-CO" sz="2400" dirty="0" smtClean="0"/>
              <a:t> se </a:t>
            </a:r>
            <a:r>
              <a:rPr lang="en-US" altLang="es-CO" sz="2400" dirty="0" err="1" smtClean="0"/>
              <a:t>prueba</a:t>
            </a:r>
            <a:r>
              <a:rPr lang="en-US" altLang="es-CO" sz="2400" dirty="0" smtClean="0"/>
              <a:t> la </a:t>
            </a:r>
            <a:r>
              <a:rPr lang="en-US" altLang="es-CO" sz="2400" dirty="0" err="1" smtClean="0"/>
              <a:t>carga</a:t>
            </a:r>
            <a:r>
              <a:rPr lang="en-US" altLang="es-CO" sz="2400" dirty="0" smtClean="0"/>
              <a:t> formal</a:t>
            </a:r>
            <a:endParaRPr lang="en-US" altLang="es-CO" sz="2400" dirty="0"/>
          </a:p>
          <a:p>
            <a:r>
              <a:rPr lang="en-US" altLang="es-CO" sz="2400" dirty="0" smtClean="0"/>
              <a:t>Si no </a:t>
            </a:r>
            <a:r>
              <a:rPr lang="en-US" altLang="es-CO" sz="2400" dirty="0" err="1" smtClean="0"/>
              <a:t>satisface</a:t>
            </a:r>
            <a:r>
              <a:rPr lang="en-US" altLang="es-CO" sz="2400" dirty="0" smtClean="0"/>
              <a:t> la </a:t>
            </a:r>
            <a:r>
              <a:rPr lang="en-US" altLang="es-CO" sz="2400" dirty="0" err="1" smtClean="0"/>
              <a:t>condición</a:t>
            </a:r>
            <a:r>
              <a:rPr lang="en-US" altLang="es-CO" sz="2400" dirty="0" smtClean="0"/>
              <a:t> de </a:t>
            </a:r>
            <a:r>
              <a:rPr lang="en-US" altLang="es-CO" sz="2400" dirty="0" err="1" smtClean="0"/>
              <a:t>estabilidad</a:t>
            </a:r>
            <a:r>
              <a:rPr lang="en-US" altLang="es-CO" sz="2400" dirty="0" smtClean="0"/>
              <a:t> </a:t>
            </a:r>
            <a:r>
              <a:rPr lang="en-US" altLang="es-CO" sz="2400" dirty="0" err="1" smtClean="0"/>
              <a:t>en</a:t>
            </a:r>
            <a:r>
              <a:rPr lang="en-US" altLang="es-CO" sz="2400" dirty="0" smtClean="0"/>
              <a:t> la </a:t>
            </a:r>
            <a:r>
              <a:rPr lang="en-US" altLang="es-CO" sz="2400" dirty="0" err="1" smtClean="0"/>
              <a:t>distribución</a:t>
            </a:r>
            <a:r>
              <a:rPr lang="en-US" altLang="es-CO" sz="2400" dirty="0" smtClean="0"/>
              <a:t> de </a:t>
            </a:r>
            <a:r>
              <a:rPr lang="en-US" altLang="es-CO" sz="2400" dirty="0" err="1" smtClean="0"/>
              <a:t>cargas</a:t>
            </a:r>
            <a:r>
              <a:rPr lang="en-US" altLang="es-CO" sz="2400" dirty="0" smtClean="0"/>
              <a:t> </a:t>
            </a:r>
            <a:r>
              <a:rPr lang="en-US" altLang="es-CO" sz="2400" dirty="0" err="1" smtClean="0"/>
              <a:t>formales</a:t>
            </a:r>
            <a:r>
              <a:rPr lang="en-US" altLang="es-CO" sz="2400" dirty="0" smtClean="0"/>
              <a:t>, se </a:t>
            </a:r>
            <a:r>
              <a:rPr lang="en-US" altLang="es-CO" sz="2400" dirty="0" err="1" smtClean="0"/>
              <a:t>debe</a:t>
            </a:r>
            <a:r>
              <a:rPr lang="en-US" altLang="es-CO" sz="2400" dirty="0" smtClean="0"/>
              <a:t> </a:t>
            </a:r>
            <a:r>
              <a:rPr lang="en-US" altLang="es-CO" sz="2400" dirty="0" err="1" smtClean="0"/>
              <a:t>rehacer</a:t>
            </a:r>
            <a:r>
              <a:rPr lang="en-US" altLang="es-CO" sz="2400" dirty="0" smtClean="0"/>
              <a:t>.</a:t>
            </a:r>
            <a:endParaRPr lang="en-US" altLang="es-CO" sz="2400" dirty="0"/>
          </a:p>
        </p:txBody>
      </p:sp>
    </p:spTree>
    <p:extLst>
      <p:ext uri="{BB962C8B-B14F-4D97-AF65-F5344CB8AC3E}">
        <p14:creationId xmlns:p14="http://schemas.microsoft.com/office/powerpoint/2010/main" val="89860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611560" y="1623603"/>
            <a:ext cx="52357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altLang="es-CO" sz="2400" dirty="0" smtClean="0">
                <a:latin typeface="+mj-lt"/>
              </a:rPr>
              <a:t>Método </a:t>
            </a:r>
            <a:r>
              <a:rPr lang="es-ES_tradnl" altLang="es-CO" sz="2400" dirty="0">
                <a:latin typeface="+mj-lt"/>
              </a:rPr>
              <a:t>aproximado </a:t>
            </a:r>
            <a:r>
              <a:rPr lang="es-ES_tradnl" altLang="es-CO" sz="2400" u="sng" dirty="0" smtClean="0">
                <a:latin typeface="+mj-lt"/>
              </a:rPr>
              <a:t>ESTIMACIÓN</a:t>
            </a:r>
            <a:endParaRPr lang="es-ES" altLang="es-CO" sz="2400" u="sng" dirty="0">
              <a:latin typeface="+mj-lt"/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557051" y="2225051"/>
            <a:ext cx="83632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_tradnl" altLang="es-CO" sz="2400" dirty="0" smtClean="0">
                <a:latin typeface="+mj-lt"/>
              </a:rPr>
              <a:t>La </a:t>
            </a:r>
            <a:r>
              <a:rPr lang="es-ES_tradnl" altLang="es-CO" sz="2400" dirty="0">
                <a:latin typeface="+mj-lt"/>
              </a:rPr>
              <a:t>ruptura/formación de un enlace conlleva </a:t>
            </a:r>
            <a:r>
              <a:rPr lang="es-ES_tradnl" altLang="es-CO" sz="2400" dirty="0" smtClean="0">
                <a:latin typeface="+mj-lt"/>
              </a:rPr>
              <a:t>intercambio </a:t>
            </a:r>
            <a:r>
              <a:rPr lang="es-ES_tradnl" altLang="es-CO" sz="2400" dirty="0">
                <a:latin typeface="+mj-lt"/>
              </a:rPr>
              <a:t>energético.</a:t>
            </a:r>
            <a:endParaRPr lang="es-ES" altLang="es-CO" sz="2400" dirty="0">
              <a:latin typeface="+mj-lt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444088" y="632159"/>
            <a:ext cx="6589199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es-CO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Entalpías</a:t>
            </a:r>
            <a:r>
              <a:rPr lang="en-US" alt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enlace</a:t>
            </a:r>
            <a:endParaRPr lang="en-US" alt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98" y="4005064"/>
            <a:ext cx="7766977" cy="198746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0652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307307" y="254000"/>
            <a:ext cx="7297142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_tradnl" altLang="es-CO" sz="2200" b="1" dirty="0">
                <a:latin typeface="+mj-lt"/>
              </a:rPr>
              <a:t>Entalpía de disociación</a:t>
            </a:r>
            <a:r>
              <a:rPr lang="es-ES_tradnl" altLang="es-CO" sz="2200" dirty="0">
                <a:latin typeface="+mj-lt"/>
              </a:rPr>
              <a:t> </a:t>
            </a:r>
            <a:r>
              <a:rPr lang="es-ES_tradnl" altLang="es-CO" sz="2200" dirty="0" smtClean="0">
                <a:latin typeface="+mj-lt"/>
              </a:rPr>
              <a:t>: </a:t>
            </a:r>
            <a:r>
              <a:rPr lang="es-ES_tradnl" altLang="es-CO" sz="2200" dirty="0">
                <a:latin typeface="+mj-lt"/>
              </a:rPr>
              <a:t>Energía requerida para romper ese enlace en </a:t>
            </a:r>
            <a:r>
              <a:rPr lang="es-ES_tradnl" altLang="es-CO" sz="2200" dirty="0" smtClean="0">
                <a:latin typeface="+mj-lt"/>
              </a:rPr>
              <a:t>un mol </a:t>
            </a:r>
            <a:r>
              <a:rPr lang="es-ES_tradnl" altLang="es-CO" sz="2200" dirty="0">
                <a:latin typeface="+mj-lt"/>
              </a:rPr>
              <a:t>de dichas moléculas en estado gaseoso a P cte.</a:t>
            </a:r>
            <a:endParaRPr lang="es-ES" altLang="es-CO" sz="2200" dirty="0">
              <a:latin typeface="+mj-lt"/>
            </a:endParaRP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562174" y="1593850"/>
            <a:ext cx="8581826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ES_tradnl" altLang="es-CO" sz="2200" b="1" dirty="0">
                <a:latin typeface="+mj-lt"/>
              </a:rPr>
              <a:t>Entalpía de enlace:  </a:t>
            </a:r>
            <a:r>
              <a:rPr lang="es-ES_tradnl" altLang="es-CO" sz="2200" dirty="0">
                <a:latin typeface="+mj-lt"/>
              </a:rPr>
              <a:t>Valor </a:t>
            </a:r>
            <a:r>
              <a:rPr lang="es-ES_tradnl" altLang="es-CO" sz="2200" u="sng" dirty="0">
                <a:latin typeface="+mj-lt"/>
              </a:rPr>
              <a:t>promedio</a:t>
            </a:r>
            <a:r>
              <a:rPr lang="es-ES_tradnl" altLang="es-CO" sz="2200" dirty="0">
                <a:latin typeface="+mj-lt"/>
              </a:rPr>
              <a:t> de la energía requerida </a:t>
            </a:r>
            <a:r>
              <a:rPr lang="es-ES_tradnl" altLang="es-CO" sz="2200" dirty="0" smtClean="0">
                <a:latin typeface="+mj-lt"/>
              </a:rPr>
              <a:t>para romper </a:t>
            </a:r>
            <a:r>
              <a:rPr lang="es-ES_tradnl" altLang="es-CO" sz="2200" dirty="0">
                <a:latin typeface="+mj-lt"/>
              </a:rPr>
              <a:t>enlaces similares en un gran número de </a:t>
            </a:r>
            <a:r>
              <a:rPr lang="es-ES_tradnl" altLang="es-CO" sz="2200" dirty="0" smtClean="0">
                <a:latin typeface="+mj-lt"/>
              </a:rPr>
              <a:t>moléculas diferentes</a:t>
            </a:r>
            <a:r>
              <a:rPr lang="es-ES_tradnl" altLang="es-CO" sz="2200" dirty="0">
                <a:latin typeface="+mj-lt"/>
              </a:rPr>
              <a:t>.   (Un mol; estado gaseoso; P </a:t>
            </a:r>
            <a:r>
              <a:rPr lang="es-ES_tradnl" altLang="es-CO" sz="2200" dirty="0" err="1">
                <a:latin typeface="+mj-lt"/>
              </a:rPr>
              <a:t>cte</a:t>
            </a:r>
            <a:r>
              <a:rPr lang="es-ES_tradnl" altLang="es-CO" sz="2200" dirty="0" smtClean="0">
                <a:latin typeface="+mj-lt"/>
              </a:rPr>
              <a:t>).     Tabular</a:t>
            </a:r>
            <a:endParaRPr lang="es-ES" altLang="es-CO" sz="2200" dirty="0">
              <a:latin typeface="+mj-lt"/>
            </a:endParaRPr>
          </a:p>
        </p:txBody>
      </p:sp>
      <p:graphicFrame>
        <p:nvGraphicFramePr>
          <p:cNvPr id="747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985603"/>
              </p:ext>
            </p:extLst>
          </p:nvPr>
        </p:nvGraphicFramePr>
        <p:xfrm>
          <a:off x="2272145" y="2736515"/>
          <a:ext cx="5021263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1" name="Ecuación" r:id="rId3" imgW="2336760" imgH="317160" progId="Equation.3">
                  <p:embed/>
                </p:oleObj>
              </mc:Choice>
              <mc:Fallback>
                <p:oleObj name="Ecuación" r:id="rId3" imgW="2336760" imgH="317160" progId="Equation.3">
                  <p:embed/>
                  <p:pic>
                    <p:nvPicPr>
                      <p:cNvPr id="7475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2145" y="2736515"/>
                        <a:ext cx="5021263" cy="68262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0" name="Text Box 8"/>
          <p:cNvSpPr txBox="1">
            <a:spLocks noChangeArrowheads="1"/>
          </p:cNvSpPr>
          <p:nvPr/>
        </p:nvSpPr>
        <p:spPr bwMode="auto">
          <a:xfrm>
            <a:off x="1403648" y="5715000"/>
            <a:ext cx="7200801" cy="1015663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altLang="es-CO" sz="2000" dirty="0">
                <a:latin typeface="+mj-lt"/>
              </a:rPr>
              <a:t>	* Método aproximado </a:t>
            </a:r>
            <a:r>
              <a:rPr lang="es-ES" altLang="es-CO" sz="2000" dirty="0">
                <a:latin typeface="+mj-lt"/>
              </a:rPr>
              <a:t>Þ</a:t>
            </a:r>
            <a:r>
              <a:rPr lang="es-ES_tradnl" altLang="es-CO" sz="2000" dirty="0">
                <a:latin typeface="+mj-lt"/>
              </a:rPr>
              <a:t> </a:t>
            </a:r>
            <a:r>
              <a:rPr lang="es-ES_tradnl" altLang="es-CO" sz="2000" u="sng" dirty="0">
                <a:latin typeface="+mj-lt"/>
              </a:rPr>
              <a:t>ESTIMACIÓN</a:t>
            </a:r>
          </a:p>
          <a:p>
            <a:pPr algn="ctr"/>
            <a:r>
              <a:rPr lang="es-ES_tradnl" altLang="es-CO" sz="2000" dirty="0">
                <a:latin typeface="+mj-lt"/>
              </a:rPr>
              <a:t>	   Fiabilidad: </a:t>
            </a:r>
            <a:r>
              <a:rPr lang="es-ES" altLang="es-CO" sz="2000" dirty="0">
                <a:latin typeface="+mj-lt"/>
              </a:rPr>
              <a:t>±</a:t>
            </a:r>
            <a:r>
              <a:rPr lang="es-ES_tradnl" altLang="es-CO" sz="2000" dirty="0">
                <a:latin typeface="+mj-lt"/>
              </a:rPr>
              <a:t> 10 kJ como máximo</a:t>
            </a:r>
            <a:endParaRPr lang="es-ES_tradnl" altLang="es-CO" sz="1200" dirty="0">
              <a:latin typeface="+mj-lt"/>
            </a:endParaRPr>
          </a:p>
          <a:p>
            <a:pPr algn="ctr"/>
            <a:r>
              <a:rPr lang="es-ES_tradnl" altLang="es-CO" sz="2000" dirty="0">
                <a:latin typeface="+mj-lt"/>
              </a:rPr>
              <a:t>	* Sólo es aplicable a reacciones entre gases.</a:t>
            </a:r>
            <a:endParaRPr lang="es-ES" altLang="es-CO" sz="2000" dirty="0">
              <a:latin typeface="+mj-lt"/>
            </a:endParaRPr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21" y="3501008"/>
            <a:ext cx="7766977" cy="19853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  <p:grpSp>
        <p:nvGrpSpPr>
          <p:cNvPr id="74786" name="Group 34"/>
          <p:cNvGrpSpPr>
            <a:grpSpLocks/>
          </p:cNvGrpSpPr>
          <p:nvPr/>
        </p:nvGrpSpPr>
        <p:grpSpPr bwMode="auto">
          <a:xfrm>
            <a:off x="1828800" y="4419600"/>
            <a:ext cx="5791200" cy="1066800"/>
            <a:chOff x="1152" y="2784"/>
            <a:chExt cx="3648" cy="672"/>
          </a:xfrm>
        </p:grpSpPr>
        <p:sp>
          <p:nvSpPr>
            <p:cNvPr id="74779" name="Text Box 27"/>
            <p:cNvSpPr txBox="1">
              <a:spLocks noChangeArrowheads="1"/>
            </p:cNvSpPr>
            <p:nvPr/>
          </p:nvSpPr>
          <p:spPr bwMode="auto">
            <a:xfrm>
              <a:off x="1296" y="3168"/>
              <a:ext cx="31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s-ES_tradnl" altLang="es-CO" sz="2400">
                  <a:latin typeface="Symbol" panose="05050102010706020507" pitchFamily="18" charset="2"/>
                </a:rPr>
                <a:t>D</a:t>
              </a:r>
              <a:r>
                <a:rPr lang="es-ES_tradnl" altLang="es-CO" sz="2400"/>
                <a:t>H = </a:t>
              </a:r>
              <a:r>
                <a:rPr lang="es-ES_tradnl" altLang="es-CO" sz="2400">
                  <a:solidFill>
                    <a:srgbClr val="FF3399"/>
                  </a:solidFill>
                </a:rPr>
                <a:t>413</a:t>
              </a:r>
              <a:r>
                <a:rPr lang="es-ES_tradnl" altLang="es-CO" sz="2400"/>
                <a:t> + </a:t>
              </a:r>
              <a:r>
                <a:rPr lang="es-ES_tradnl" altLang="es-CO" sz="2400">
                  <a:solidFill>
                    <a:srgbClr val="FF3399"/>
                  </a:solidFill>
                </a:rPr>
                <a:t>243</a:t>
              </a:r>
              <a:r>
                <a:rPr lang="es-ES_tradnl" altLang="es-CO" sz="2400"/>
                <a:t> – </a:t>
              </a:r>
              <a:r>
                <a:rPr lang="es-ES_tradnl" altLang="es-CO" sz="2400">
                  <a:solidFill>
                    <a:srgbClr val="00FF00"/>
                  </a:solidFill>
                </a:rPr>
                <a:t>328 </a:t>
              </a:r>
              <a:r>
                <a:rPr lang="es-ES_tradnl" altLang="es-CO" sz="2400"/>
                <a:t>– </a:t>
              </a:r>
              <a:r>
                <a:rPr lang="es-ES_tradnl" altLang="es-CO" sz="2400">
                  <a:solidFill>
                    <a:srgbClr val="00FF00"/>
                  </a:solidFill>
                </a:rPr>
                <a:t>432</a:t>
              </a:r>
              <a:r>
                <a:rPr lang="es-ES_tradnl" altLang="es-CO" sz="2400"/>
                <a:t> = –104 kJ</a:t>
              </a:r>
              <a:endParaRPr lang="es-ES" altLang="es-CO" sz="2400"/>
            </a:p>
          </p:txBody>
        </p:sp>
        <p:sp>
          <p:nvSpPr>
            <p:cNvPr id="74780" name="Line 28"/>
            <p:cNvSpPr>
              <a:spLocks noChangeShapeType="1"/>
            </p:cNvSpPr>
            <p:nvPr/>
          </p:nvSpPr>
          <p:spPr bwMode="auto">
            <a:xfrm>
              <a:off x="1152" y="2784"/>
              <a:ext cx="624" cy="384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4781" name="Line 29"/>
            <p:cNvSpPr>
              <a:spLocks noChangeShapeType="1"/>
            </p:cNvSpPr>
            <p:nvPr/>
          </p:nvSpPr>
          <p:spPr bwMode="auto">
            <a:xfrm>
              <a:off x="2256" y="2784"/>
              <a:ext cx="144" cy="336"/>
            </a:xfrm>
            <a:prstGeom prst="line">
              <a:avLst/>
            </a:prstGeom>
            <a:noFill/>
            <a:ln w="19050">
              <a:solidFill>
                <a:srgbClr val="FF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4782" name="Line 30"/>
            <p:cNvSpPr>
              <a:spLocks noChangeShapeType="1"/>
            </p:cNvSpPr>
            <p:nvPr/>
          </p:nvSpPr>
          <p:spPr bwMode="auto">
            <a:xfrm flipH="1">
              <a:off x="3072" y="2784"/>
              <a:ext cx="624" cy="336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  <p:sp>
          <p:nvSpPr>
            <p:cNvPr id="74783" name="Line 31"/>
            <p:cNvSpPr>
              <a:spLocks noChangeShapeType="1"/>
            </p:cNvSpPr>
            <p:nvPr/>
          </p:nvSpPr>
          <p:spPr bwMode="auto">
            <a:xfrm flipH="1">
              <a:off x="3600" y="2784"/>
              <a:ext cx="1200" cy="432"/>
            </a:xfrm>
            <a:prstGeom prst="line">
              <a:avLst/>
            </a:prstGeom>
            <a:noFill/>
            <a:ln w="19050">
              <a:solidFill>
                <a:srgbClr val="00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/>
            </a:p>
          </p:txBody>
        </p:sp>
      </p:grpSp>
    </p:spTree>
    <p:extLst>
      <p:ext uri="{BB962C8B-B14F-4D97-AF65-F5344CB8AC3E}">
        <p14:creationId xmlns:p14="http://schemas.microsoft.com/office/powerpoint/2010/main" val="553087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4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  <p:bldP spid="74760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9FB0-0983-40A6-8DBE-A8CCB05B7844}" type="slidenum">
              <a:rPr lang="es-ES_tradnl" altLang="en-US" smtClean="0"/>
              <a:pPr/>
              <a:t>56</a:t>
            </a:fld>
            <a:endParaRPr lang="es-ES_tradnl" altLang="en-U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51520" y="0"/>
            <a:ext cx="864096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7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91680" y="1868182"/>
            <a:ext cx="7056784" cy="3117040"/>
          </a:xfrm>
        </p:spPr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Segunda parte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Marcador de texto 3"/>
          <p:cNvSpPr>
            <a:spLocks noGrp="1"/>
          </p:cNvSpPr>
          <p:nvPr>
            <p:ph type="body" idx="1"/>
          </p:nvPr>
        </p:nvSpPr>
        <p:spPr>
          <a:xfrm>
            <a:off x="1691680" y="4207290"/>
            <a:ext cx="6591985" cy="1555864"/>
          </a:xfrm>
        </p:spPr>
        <p:txBody>
          <a:bodyPr>
            <a:noAutofit/>
          </a:bodyPr>
          <a:lstStyle/>
          <a:p>
            <a:r>
              <a:rPr lang="es-CO" sz="3000" dirty="0" smtClean="0"/>
              <a:t>Modelo de repulsión de pares electrónicos de valencia (RPECV)</a:t>
            </a:r>
          </a:p>
          <a:p>
            <a:r>
              <a:rPr lang="es-CO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</a:t>
            </a:r>
            <a:r>
              <a:rPr lang="es-CO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Univalle</a:t>
            </a:r>
            <a:r>
              <a:rPr lang="es-CO" sz="3000" dirty="0" smtClean="0"/>
              <a:t> </a:t>
            </a:r>
            <a:endParaRPr lang="es-CO" sz="3000" dirty="0"/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9FB0-0983-40A6-8DBE-A8CCB05B7844}" type="slidenum">
              <a:rPr lang="es-ES_tradnl" altLang="en-US" smtClean="0"/>
              <a:pPr/>
              <a:t>57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12126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/>
              <a:pPr/>
              <a:t>58</a:t>
            </a:fld>
            <a:endParaRPr lang="en-US" altLang="es-CO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95180" y="1988249"/>
            <a:ext cx="8229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O" sz="2100" dirty="0" smtClean="0">
                <a:latin typeface="+mj-lt"/>
              </a:rPr>
              <a:t>“</a:t>
            </a:r>
            <a:r>
              <a:rPr lang="en-US" altLang="es-CO" sz="2100" dirty="0" err="1" smtClean="0">
                <a:latin typeface="+mj-lt"/>
              </a:rPr>
              <a:t>Cada</a:t>
            </a:r>
            <a:r>
              <a:rPr lang="en-US" altLang="es-CO" sz="2100" dirty="0" smtClean="0">
                <a:latin typeface="+mj-lt"/>
              </a:rPr>
              <a:t> </a:t>
            </a:r>
            <a:r>
              <a:rPr lang="en-US" altLang="es-CO" sz="2100" dirty="0" err="1" smtClean="0">
                <a:latin typeface="+mj-lt"/>
              </a:rPr>
              <a:t>grupo</a:t>
            </a:r>
            <a:r>
              <a:rPr lang="en-US" altLang="es-CO" sz="2100" dirty="0" smtClean="0">
                <a:latin typeface="+mj-lt"/>
              </a:rPr>
              <a:t> de </a:t>
            </a:r>
            <a:r>
              <a:rPr lang="en-US" altLang="es-CO" sz="2100" dirty="0" err="1" smtClean="0">
                <a:latin typeface="+mj-lt"/>
              </a:rPr>
              <a:t>electrones</a:t>
            </a:r>
            <a:r>
              <a:rPr lang="en-US" altLang="es-CO" sz="2100" dirty="0" smtClean="0">
                <a:latin typeface="+mj-lt"/>
              </a:rPr>
              <a:t> de Valencia que </a:t>
            </a:r>
            <a:r>
              <a:rPr lang="en-US" altLang="es-CO" sz="2100" dirty="0" err="1" smtClean="0">
                <a:latin typeface="+mj-lt"/>
              </a:rPr>
              <a:t>está</a:t>
            </a:r>
            <a:r>
              <a:rPr lang="en-US" altLang="es-CO" sz="2100" dirty="0" smtClean="0">
                <a:latin typeface="+mj-lt"/>
              </a:rPr>
              <a:t> </a:t>
            </a:r>
            <a:r>
              <a:rPr lang="en-US" altLang="es-CO" sz="2100" dirty="0" err="1" smtClean="0">
                <a:latin typeface="+mj-lt"/>
              </a:rPr>
              <a:t>alrededor</a:t>
            </a:r>
            <a:r>
              <a:rPr lang="en-US" altLang="es-CO" sz="2100" dirty="0" smtClean="0">
                <a:latin typeface="+mj-lt"/>
              </a:rPr>
              <a:t> de un </a:t>
            </a:r>
            <a:r>
              <a:rPr lang="en-US" altLang="es-CO" sz="2100" dirty="0" err="1" smtClean="0">
                <a:latin typeface="+mj-lt"/>
              </a:rPr>
              <a:t>átomo</a:t>
            </a:r>
            <a:r>
              <a:rPr lang="en-US" altLang="es-CO" sz="2100" dirty="0" smtClean="0">
                <a:latin typeface="+mj-lt"/>
              </a:rPr>
              <a:t> central, se </a:t>
            </a:r>
            <a:r>
              <a:rPr lang="en-US" altLang="es-CO" sz="2100" dirty="0" err="1" smtClean="0">
                <a:latin typeface="+mj-lt"/>
              </a:rPr>
              <a:t>localiza</a:t>
            </a:r>
            <a:r>
              <a:rPr lang="en-US" altLang="es-CO" sz="2100" dirty="0" smtClean="0">
                <a:latin typeface="+mj-lt"/>
              </a:rPr>
              <a:t> lo mas </a:t>
            </a:r>
            <a:r>
              <a:rPr lang="en-US" altLang="es-CO" sz="2100" dirty="0" err="1" smtClean="0">
                <a:latin typeface="+mj-lt"/>
              </a:rPr>
              <a:t>lejos</a:t>
            </a:r>
            <a:r>
              <a:rPr lang="en-US" altLang="es-CO" sz="2100" dirty="0" smtClean="0">
                <a:latin typeface="+mj-lt"/>
              </a:rPr>
              <a:t> </a:t>
            </a:r>
            <a:r>
              <a:rPr lang="en-US" altLang="es-CO" sz="2100" dirty="0" err="1" smtClean="0">
                <a:latin typeface="+mj-lt"/>
              </a:rPr>
              <a:t>posible</a:t>
            </a:r>
            <a:r>
              <a:rPr lang="en-US" altLang="es-CO" sz="2100" dirty="0" smtClean="0">
                <a:latin typeface="+mj-lt"/>
              </a:rPr>
              <a:t> de </a:t>
            </a:r>
            <a:r>
              <a:rPr lang="en-US" altLang="es-CO" sz="2100" dirty="0" err="1" smtClean="0">
                <a:latin typeface="+mj-lt"/>
              </a:rPr>
              <a:t>los</a:t>
            </a:r>
            <a:r>
              <a:rPr lang="en-US" altLang="es-CO" sz="2100" dirty="0" smtClean="0">
                <a:latin typeface="+mj-lt"/>
              </a:rPr>
              <a:t> </a:t>
            </a:r>
            <a:r>
              <a:rPr lang="en-US" altLang="es-CO" sz="2100" dirty="0" err="1" smtClean="0">
                <a:latin typeface="+mj-lt"/>
              </a:rPr>
              <a:t>otros</a:t>
            </a:r>
            <a:r>
              <a:rPr lang="en-US" altLang="es-CO" sz="2100" dirty="0" smtClean="0">
                <a:latin typeface="+mj-lt"/>
              </a:rPr>
              <a:t> para </a:t>
            </a:r>
            <a:r>
              <a:rPr lang="en-US" altLang="es-CO" sz="2100" dirty="0" err="1" smtClean="0">
                <a:latin typeface="+mj-lt"/>
              </a:rPr>
              <a:t>minimizar</a:t>
            </a:r>
            <a:r>
              <a:rPr lang="en-US" altLang="es-CO" sz="2100" dirty="0" smtClean="0">
                <a:latin typeface="+mj-lt"/>
              </a:rPr>
              <a:t> las </a:t>
            </a:r>
            <a:r>
              <a:rPr lang="en-US" altLang="es-CO" sz="2100" dirty="0" err="1" smtClean="0">
                <a:latin typeface="+mj-lt"/>
              </a:rPr>
              <a:t>repulsiones</a:t>
            </a:r>
            <a:r>
              <a:rPr lang="en-US" altLang="es-CO" sz="2100" dirty="0" smtClean="0">
                <a:latin typeface="+mj-lt"/>
              </a:rPr>
              <a:t>, </a:t>
            </a:r>
            <a:r>
              <a:rPr lang="en-US" altLang="es-CO" sz="2100" dirty="0" err="1" smtClean="0">
                <a:latin typeface="+mj-lt"/>
              </a:rPr>
              <a:t>pudiendose</a:t>
            </a:r>
            <a:r>
              <a:rPr lang="en-US" altLang="es-CO" sz="2100" dirty="0" smtClean="0">
                <a:latin typeface="+mj-lt"/>
              </a:rPr>
              <a:t> </a:t>
            </a:r>
            <a:r>
              <a:rPr lang="en-US" altLang="es-CO" sz="2100" dirty="0" err="1" smtClean="0">
                <a:latin typeface="+mj-lt"/>
              </a:rPr>
              <a:t>formar</a:t>
            </a:r>
            <a:r>
              <a:rPr lang="en-US" altLang="es-CO" sz="2100" dirty="0" smtClean="0">
                <a:latin typeface="+mj-lt"/>
              </a:rPr>
              <a:t> enlaces simples, </a:t>
            </a:r>
            <a:r>
              <a:rPr lang="en-US" altLang="es-CO" sz="2100" dirty="0" err="1" smtClean="0">
                <a:latin typeface="+mj-lt"/>
              </a:rPr>
              <a:t>dobles</a:t>
            </a:r>
            <a:r>
              <a:rPr lang="en-US" altLang="es-CO" sz="2100" dirty="0" smtClean="0">
                <a:latin typeface="+mj-lt"/>
              </a:rPr>
              <a:t>, triples, pares de </a:t>
            </a:r>
            <a:r>
              <a:rPr lang="en-US" altLang="es-CO" sz="2100" dirty="0" err="1" smtClean="0">
                <a:latin typeface="+mj-lt"/>
              </a:rPr>
              <a:t>electrones</a:t>
            </a:r>
            <a:r>
              <a:rPr lang="en-US" altLang="es-CO" sz="2100" dirty="0" smtClean="0">
                <a:latin typeface="+mj-lt"/>
              </a:rPr>
              <a:t> </a:t>
            </a:r>
            <a:r>
              <a:rPr lang="en-US" altLang="es-CO" sz="2100" dirty="0" err="1" smtClean="0">
                <a:latin typeface="+mj-lt"/>
              </a:rPr>
              <a:t>solitarios</a:t>
            </a:r>
            <a:r>
              <a:rPr lang="en-US" altLang="es-CO" sz="2100" dirty="0" smtClean="0">
                <a:latin typeface="+mj-lt"/>
              </a:rPr>
              <a:t> o </a:t>
            </a:r>
            <a:r>
              <a:rPr lang="en-US" altLang="es-CO" sz="2100" dirty="0" err="1" smtClean="0">
                <a:latin typeface="+mj-lt"/>
              </a:rPr>
              <a:t>electrones</a:t>
            </a:r>
            <a:r>
              <a:rPr lang="en-US" altLang="es-CO" sz="2100" dirty="0" smtClean="0">
                <a:latin typeface="+mj-lt"/>
              </a:rPr>
              <a:t> </a:t>
            </a:r>
            <a:r>
              <a:rPr lang="en-US" altLang="es-CO" sz="2100" dirty="0" err="1" smtClean="0">
                <a:latin typeface="+mj-lt"/>
              </a:rPr>
              <a:t>desapareados</a:t>
            </a:r>
            <a:r>
              <a:rPr lang="en-US" altLang="es-CO" sz="2100" dirty="0" smtClean="0">
                <a:latin typeface="+mj-lt"/>
              </a:rPr>
              <a:t>, </a:t>
            </a:r>
            <a:r>
              <a:rPr lang="en-US" altLang="es-CO" sz="2100" dirty="0" err="1" smtClean="0">
                <a:latin typeface="+mj-lt"/>
              </a:rPr>
              <a:t>permitiendo</a:t>
            </a:r>
            <a:r>
              <a:rPr lang="en-US" altLang="es-CO" sz="2100" dirty="0" smtClean="0">
                <a:latin typeface="+mj-lt"/>
              </a:rPr>
              <a:t> </a:t>
            </a:r>
            <a:r>
              <a:rPr lang="en-US" altLang="es-CO" sz="2100" dirty="0" err="1" smtClean="0">
                <a:latin typeface="+mj-lt"/>
              </a:rPr>
              <a:t>así</a:t>
            </a:r>
            <a:r>
              <a:rPr lang="en-US" altLang="es-CO" sz="2100" dirty="0" smtClean="0">
                <a:latin typeface="+mj-lt"/>
              </a:rPr>
              <a:t> que las </a:t>
            </a:r>
            <a:r>
              <a:rPr lang="en-US" altLang="es-CO" sz="2100" dirty="0" err="1" smtClean="0">
                <a:latin typeface="+mj-lt"/>
              </a:rPr>
              <a:t>moléculas</a:t>
            </a:r>
            <a:r>
              <a:rPr lang="en-US" altLang="es-CO" sz="2100" dirty="0" smtClean="0">
                <a:latin typeface="+mj-lt"/>
              </a:rPr>
              <a:t> </a:t>
            </a:r>
            <a:r>
              <a:rPr lang="en-US" altLang="es-CO" sz="2100" dirty="0" err="1" smtClean="0">
                <a:latin typeface="+mj-lt"/>
              </a:rPr>
              <a:t>adopten</a:t>
            </a:r>
            <a:r>
              <a:rPr lang="en-US" altLang="es-CO" sz="2100" dirty="0" smtClean="0">
                <a:latin typeface="+mj-lt"/>
              </a:rPr>
              <a:t> </a:t>
            </a:r>
            <a:r>
              <a:rPr lang="en-US" altLang="es-CO" sz="2100" dirty="0" err="1" smtClean="0">
                <a:latin typeface="+mj-lt"/>
              </a:rPr>
              <a:t>cierta</a:t>
            </a:r>
            <a:r>
              <a:rPr lang="en-US" altLang="es-CO" sz="2100" dirty="0" smtClean="0">
                <a:latin typeface="+mj-lt"/>
              </a:rPr>
              <a:t> forma y </a:t>
            </a:r>
            <a:r>
              <a:rPr lang="en-US" altLang="es-CO" sz="2100" dirty="0" err="1" smtClean="0">
                <a:latin typeface="+mj-lt"/>
              </a:rPr>
              <a:t>geometría</a:t>
            </a:r>
            <a:r>
              <a:rPr lang="en-US" altLang="es-CO" sz="2100" dirty="0" smtClean="0">
                <a:latin typeface="+mj-lt"/>
              </a:rPr>
              <a:t>”</a:t>
            </a:r>
            <a:endParaRPr lang="en-US" altLang="es-CO" sz="2100" dirty="0">
              <a:latin typeface="+mj-lt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95180" y="620688"/>
            <a:ext cx="8229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10000"/>
              </a:spcBef>
            </a:pPr>
            <a:r>
              <a:rPr lang="en-US" altLang="es-CO" b="1" dirty="0" err="1" smtClean="0"/>
              <a:t>Teoría</a:t>
            </a:r>
            <a:r>
              <a:rPr lang="en-US" altLang="es-CO" b="1" dirty="0" smtClean="0"/>
              <a:t> de Repulsion de Pares de </a:t>
            </a:r>
            <a:r>
              <a:rPr lang="en-US" altLang="es-CO" b="1" dirty="0" err="1"/>
              <a:t>E</a:t>
            </a:r>
            <a:r>
              <a:rPr lang="en-US" altLang="es-CO" b="1" dirty="0" err="1" smtClean="0"/>
              <a:t>lectrones</a:t>
            </a:r>
            <a:r>
              <a:rPr lang="en-US" altLang="es-CO" b="1" dirty="0" smtClean="0"/>
              <a:t> de </a:t>
            </a:r>
            <a:r>
              <a:rPr lang="en-US" altLang="es-CO" b="1" dirty="0" err="1" smtClean="0"/>
              <a:t>Capa</a:t>
            </a:r>
            <a:r>
              <a:rPr lang="en-US" altLang="es-CO" b="1" dirty="0" smtClean="0"/>
              <a:t> de Valencia (RPECV) </a:t>
            </a:r>
            <a:r>
              <a:rPr lang="en-US" altLang="es-CO" b="1" dirty="0"/>
              <a:t>o Valence-Shell Electron-Pair Repulsion </a:t>
            </a:r>
            <a:r>
              <a:rPr lang="en-US" altLang="es-CO" b="1" dirty="0" smtClean="0"/>
              <a:t>Theory (</a:t>
            </a:r>
            <a:r>
              <a:rPr lang="en-US" altLang="es-CO" b="1" dirty="0"/>
              <a:t>VSEPR</a:t>
            </a:r>
            <a:r>
              <a:rPr lang="en-US" altLang="es-CO" b="1" dirty="0" smtClean="0"/>
              <a:t>)</a:t>
            </a:r>
            <a:endParaRPr lang="en-US" altLang="es-CO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4" y="4375438"/>
            <a:ext cx="8758960" cy="247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95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algn="just"/>
            <a:fld id="{26EF1439-EFA0-4315-B0B5-D03ADD1A7CE8}" type="slidenum">
              <a:rPr lang="en-US" altLang="es-CO" smtClean="0"/>
              <a:pPr algn="just"/>
              <a:t>59</a:t>
            </a:fld>
            <a:endParaRPr lang="en-US" altLang="es-CO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50763" y="751820"/>
            <a:ext cx="8305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O" dirty="0" smtClean="0">
                <a:latin typeface="+mj-lt"/>
              </a:rPr>
              <a:t>El </a:t>
            </a:r>
            <a:r>
              <a:rPr lang="en-US" altLang="es-CO" b="1" i="1" dirty="0" smtClean="0">
                <a:latin typeface="+mj-lt"/>
              </a:rPr>
              <a:t>Angulo de enlace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es</a:t>
            </a:r>
            <a:r>
              <a:rPr lang="en-US" altLang="es-CO" dirty="0" smtClean="0">
                <a:latin typeface="+mj-lt"/>
              </a:rPr>
              <a:t> el </a:t>
            </a:r>
            <a:r>
              <a:rPr lang="en-US" altLang="es-CO" dirty="0" err="1" smtClean="0">
                <a:latin typeface="+mj-lt"/>
              </a:rPr>
              <a:t>angulo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formado</a:t>
            </a:r>
            <a:r>
              <a:rPr lang="en-US" altLang="es-CO" dirty="0" smtClean="0">
                <a:latin typeface="+mj-lt"/>
              </a:rPr>
              <a:t> entre el </a:t>
            </a:r>
            <a:r>
              <a:rPr lang="en-US" altLang="es-CO" dirty="0" err="1" smtClean="0">
                <a:latin typeface="+mj-lt"/>
              </a:rPr>
              <a:t>nucleo</a:t>
            </a:r>
            <a:r>
              <a:rPr lang="en-US" altLang="es-CO" dirty="0" smtClean="0">
                <a:latin typeface="+mj-lt"/>
              </a:rPr>
              <a:t> de </a:t>
            </a:r>
            <a:r>
              <a:rPr lang="en-US" altLang="es-CO" dirty="0" err="1" smtClean="0">
                <a:latin typeface="+mj-lt"/>
              </a:rPr>
              <a:t>cada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molecula</a:t>
            </a:r>
            <a:r>
              <a:rPr lang="en-US" altLang="es-CO" dirty="0" smtClean="0">
                <a:latin typeface="+mj-lt"/>
              </a:rPr>
              <a:t> y </a:t>
            </a:r>
            <a:r>
              <a:rPr lang="en-US" altLang="es-CO" dirty="0" err="1" smtClean="0">
                <a:latin typeface="+mj-lt"/>
              </a:rPr>
              <a:t>los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atomos</a:t>
            </a:r>
            <a:r>
              <a:rPr lang="en-US" altLang="es-CO" dirty="0" smtClean="0">
                <a:latin typeface="+mj-lt"/>
              </a:rPr>
              <a:t> que </a:t>
            </a:r>
            <a:r>
              <a:rPr lang="en-US" altLang="es-CO" dirty="0" err="1" smtClean="0">
                <a:latin typeface="+mj-lt"/>
              </a:rPr>
              <a:t>rodean</a:t>
            </a:r>
            <a:r>
              <a:rPr lang="en-US" altLang="es-CO" dirty="0" smtClean="0">
                <a:latin typeface="+mj-lt"/>
              </a:rPr>
              <a:t> al </a:t>
            </a:r>
            <a:r>
              <a:rPr lang="en-US" altLang="es-CO" dirty="0" err="1" smtClean="0">
                <a:latin typeface="+mj-lt"/>
              </a:rPr>
              <a:t>atomo</a:t>
            </a:r>
            <a:r>
              <a:rPr lang="en-US" altLang="es-CO" dirty="0" smtClean="0">
                <a:latin typeface="+mj-lt"/>
              </a:rPr>
              <a:t> central.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344338" y="3152478"/>
            <a:ext cx="8305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O" dirty="0" smtClean="0">
                <a:latin typeface="+mj-lt"/>
              </a:rPr>
              <a:t>Los </a:t>
            </a:r>
            <a:r>
              <a:rPr lang="en-US" altLang="es-CO" dirty="0" err="1" smtClean="0">
                <a:latin typeface="+mj-lt"/>
              </a:rPr>
              <a:t>angulos</a:t>
            </a:r>
            <a:r>
              <a:rPr lang="en-US" altLang="es-CO" dirty="0" smtClean="0">
                <a:latin typeface="+mj-lt"/>
              </a:rPr>
              <a:t> son </a:t>
            </a:r>
            <a:r>
              <a:rPr lang="en-US" altLang="es-CO" b="1" i="1" dirty="0" err="1" smtClean="0">
                <a:latin typeface="+mj-lt"/>
              </a:rPr>
              <a:t>ideales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siempre</a:t>
            </a:r>
            <a:r>
              <a:rPr lang="en-US" altLang="es-CO" dirty="0" smtClean="0">
                <a:latin typeface="+mj-lt"/>
              </a:rPr>
              <a:t> que se </a:t>
            </a:r>
            <a:r>
              <a:rPr lang="en-US" altLang="es-CO" dirty="0" err="1" smtClean="0">
                <a:latin typeface="+mj-lt"/>
              </a:rPr>
              <a:t>determinen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por</a:t>
            </a:r>
            <a:r>
              <a:rPr lang="en-US" altLang="es-CO" dirty="0" smtClean="0">
                <a:latin typeface="+mj-lt"/>
              </a:rPr>
              <a:t> la </a:t>
            </a:r>
            <a:r>
              <a:rPr lang="en-US" altLang="es-CO" dirty="0" err="1" smtClean="0">
                <a:latin typeface="+mj-lt"/>
              </a:rPr>
              <a:t>geometria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absoluta</a:t>
            </a:r>
            <a:r>
              <a:rPr lang="en-US" altLang="es-CO" dirty="0" smtClean="0">
                <a:latin typeface="+mj-lt"/>
              </a:rPr>
              <a:t> (</a:t>
            </a:r>
            <a:r>
              <a:rPr lang="en-US" altLang="es-CO" dirty="0" err="1" smtClean="0">
                <a:latin typeface="+mj-lt"/>
              </a:rPr>
              <a:t>asumiendo</a:t>
            </a:r>
            <a:r>
              <a:rPr lang="en-US" altLang="es-CO" dirty="0" smtClean="0">
                <a:latin typeface="+mj-lt"/>
              </a:rPr>
              <a:t> que no hay pares </a:t>
            </a:r>
            <a:r>
              <a:rPr lang="en-US" altLang="es-CO" dirty="0" err="1" smtClean="0">
                <a:latin typeface="+mj-lt"/>
              </a:rPr>
              <a:t>libres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ni</a:t>
            </a:r>
            <a:r>
              <a:rPr lang="en-US" altLang="es-CO" dirty="0" smtClean="0">
                <a:latin typeface="+mj-lt"/>
              </a:rPr>
              <a:t> multiples enlaces), </a:t>
            </a:r>
            <a:r>
              <a:rPr lang="en-US" altLang="es-CO" dirty="0" err="1" smtClean="0">
                <a:latin typeface="+mj-lt"/>
              </a:rPr>
              <a:t>aunque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por</a:t>
            </a:r>
            <a:r>
              <a:rPr lang="en-US" altLang="es-CO" dirty="0" smtClean="0">
                <a:latin typeface="+mj-lt"/>
              </a:rPr>
              <a:t> lo general </a:t>
            </a:r>
            <a:r>
              <a:rPr lang="en-US" altLang="es-CO" dirty="0" err="1" smtClean="0">
                <a:latin typeface="+mj-lt"/>
              </a:rPr>
              <a:t>esto</a:t>
            </a:r>
            <a:r>
              <a:rPr lang="en-US" altLang="es-CO" dirty="0" smtClean="0">
                <a:latin typeface="+mj-lt"/>
              </a:rPr>
              <a:t> no </a:t>
            </a:r>
            <a:r>
              <a:rPr lang="en-US" altLang="es-CO" dirty="0" err="1" smtClean="0">
                <a:latin typeface="+mj-lt"/>
              </a:rPr>
              <a:t>ocurre</a:t>
            </a:r>
            <a:r>
              <a:rPr lang="en-US" altLang="es-CO" dirty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ya</a:t>
            </a:r>
            <a:r>
              <a:rPr lang="en-US" altLang="es-CO" dirty="0" smtClean="0">
                <a:latin typeface="+mj-lt"/>
              </a:rPr>
              <a:t> que </a:t>
            </a:r>
            <a:r>
              <a:rPr lang="en-US" altLang="es-CO" dirty="0" err="1" smtClean="0">
                <a:latin typeface="+mj-lt"/>
              </a:rPr>
              <a:t>los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angulos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reales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suelen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desviarse</a:t>
            </a:r>
            <a:r>
              <a:rPr lang="en-US" altLang="es-CO" dirty="0" smtClean="0">
                <a:latin typeface="+mj-lt"/>
              </a:rPr>
              <a:t> de </a:t>
            </a:r>
            <a:r>
              <a:rPr lang="en-US" altLang="es-CO" dirty="0" err="1" smtClean="0">
                <a:latin typeface="+mj-lt"/>
              </a:rPr>
              <a:t>los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valores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ideales</a:t>
            </a:r>
            <a:r>
              <a:rPr lang="en-US" altLang="es-CO" dirty="0" smtClean="0">
                <a:latin typeface="+mj-lt"/>
              </a:rPr>
              <a:t>.</a:t>
            </a:r>
            <a:endParaRPr lang="en-US" altLang="es-CO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5177374"/>
            <a:ext cx="6086262" cy="1495767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1932727"/>
            <a:ext cx="1931282" cy="108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3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450" y="260648"/>
            <a:ext cx="7702550" cy="1076325"/>
          </a:xfrm>
        </p:spPr>
        <p:txBody>
          <a:bodyPr/>
          <a:lstStyle/>
          <a:p>
            <a:pPr eaLnBrk="1" hangingPunct="1"/>
            <a:r>
              <a:rPr lang="es-ES_tradnl" altLang="es-CO" dirty="0" smtClean="0"/>
              <a:t>Potencial de Morse 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24936" cy="511333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altLang="es-CO" sz="2400" dirty="0" smtClean="0"/>
              <a:t>El pozo </a:t>
            </a:r>
            <a:r>
              <a:rPr lang="es-CO" altLang="es-CO" sz="2400" dirty="0"/>
              <a:t>puede ser aproximado en su parte inferior con un potencial </a:t>
            </a:r>
            <a:r>
              <a:rPr lang="es-CO" altLang="es-CO" sz="2400" dirty="0" smtClean="0"/>
              <a:t>parabólico y el </a:t>
            </a:r>
            <a:r>
              <a:rPr lang="es-CO" altLang="es-CO" sz="2400" dirty="0"/>
              <a:t>comportamiento de una molécula </a:t>
            </a:r>
            <a:r>
              <a:rPr lang="es-CO" altLang="es-CO" sz="2400" dirty="0" smtClean="0"/>
              <a:t>puede </a:t>
            </a:r>
            <a:r>
              <a:rPr lang="es-CO" altLang="es-CO" sz="2400" dirty="0"/>
              <a:t>ser tomado dentro del pozo de potencial en forma aproximada como el comportamiento de un oscilador armónico </a:t>
            </a:r>
            <a:r>
              <a:rPr lang="es-CO" altLang="es-CO" sz="2400" dirty="0" smtClean="0"/>
              <a:t>simple (energías </a:t>
            </a:r>
            <a:r>
              <a:rPr lang="es-CO" altLang="es-CO" sz="2400" dirty="0" err="1" smtClean="0"/>
              <a:t>vibracionales</a:t>
            </a:r>
            <a:r>
              <a:rPr lang="es-CO" altLang="es-CO" sz="2400" dirty="0" smtClean="0"/>
              <a:t> </a:t>
            </a:r>
            <a:r>
              <a:rPr lang="es-CO" altLang="es-CO" sz="2400" dirty="0" err="1" smtClean="0"/>
              <a:t>cuantizadas</a:t>
            </a:r>
            <a:r>
              <a:rPr lang="es-CO" altLang="es-CO" sz="2400" dirty="0" smtClean="0"/>
              <a:t>)</a:t>
            </a:r>
            <a:endParaRPr lang="es-ES_tradnl" altLang="es-CO" sz="2400" dirty="0" smtClean="0"/>
          </a:p>
        </p:txBody>
      </p:sp>
      <p:pic>
        <p:nvPicPr>
          <p:cNvPr id="72706" name="Picture 2" descr="http://1.bp.blogspot.com/-lDAYsQwzEks/Tk3FbNiWROI/AAAAAAAASQs/3KDEBsvztlk/s1600/potential_Morse_para_modelaje_moleculas_diatomica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204" y="3524250"/>
            <a:ext cx="36576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19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7"/>
          <p:cNvGrpSpPr>
            <a:grpSpLocks/>
          </p:cNvGrpSpPr>
          <p:nvPr/>
        </p:nvGrpSpPr>
        <p:grpSpPr bwMode="auto">
          <a:xfrm>
            <a:off x="358775" y="1652411"/>
            <a:ext cx="8081963" cy="2562226"/>
            <a:chOff x="226" y="970"/>
            <a:chExt cx="5091" cy="1614"/>
          </a:xfrm>
        </p:grpSpPr>
        <p:sp>
          <p:nvSpPr>
            <p:cNvPr id="21513" name="Text Box 18"/>
            <p:cNvSpPr txBox="1">
              <a:spLocks noChangeArrowheads="1"/>
            </p:cNvSpPr>
            <p:nvPr/>
          </p:nvSpPr>
          <p:spPr bwMode="auto">
            <a:xfrm>
              <a:off x="2245" y="1363"/>
              <a:ext cx="3072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en-US" altLang="es-CO" sz="2000" dirty="0" smtClean="0">
                  <a:latin typeface="+mj-lt"/>
                </a:rPr>
                <a:t>Un par </a:t>
              </a:r>
              <a:r>
                <a:rPr lang="en-US" altLang="es-CO" sz="2000" dirty="0" err="1" smtClean="0">
                  <a:latin typeface="+mj-lt"/>
                </a:rPr>
                <a:t>solitario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repele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los</a:t>
              </a:r>
              <a:r>
                <a:rPr lang="en-US" altLang="es-CO" sz="2000" dirty="0" smtClean="0">
                  <a:latin typeface="+mj-lt"/>
                </a:rPr>
                <a:t> pares de </a:t>
              </a:r>
              <a:r>
                <a:rPr lang="en-US" altLang="es-CO" sz="2000" dirty="0" err="1" smtClean="0">
                  <a:latin typeface="+mj-lt"/>
                </a:rPr>
                <a:t>los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electrones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enlazantes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en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una</a:t>
              </a:r>
              <a:r>
                <a:rPr lang="en-US" altLang="es-CO" sz="2000" dirty="0" smtClean="0">
                  <a:latin typeface="+mj-lt"/>
                </a:rPr>
                <a:t> mayor </a:t>
              </a:r>
              <a:r>
                <a:rPr lang="en-US" altLang="es-CO" sz="2000" dirty="0" err="1" smtClean="0">
                  <a:latin typeface="+mj-lt"/>
                </a:rPr>
                <a:t>proporcion</a:t>
              </a:r>
              <a:r>
                <a:rPr lang="en-US" altLang="es-CO" sz="2000" dirty="0" smtClean="0">
                  <a:latin typeface="+mj-lt"/>
                </a:rPr>
                <a:t> de lo que se </a:t>
              </a:r>
              <a:r>
                <a:rPr lang="en-US" altLang="es-CO" sz="2000" dirty="0" err="1" smtClean="0">
                  <a:latin typeface="+mj-lt"/>
                </a:rPr>
                <a:t>repelerian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los</a:t>
              </a:r>
              <a:r>
                <a:rPr lang="en-US" altLang="es-CO" sz="2000" dirty="0" smtClean="0">
                  <a:latin typeface="+mj-lt"/>
                </a:rPr>
                <a:t> enlaces entre </a:t>
              </a:r>
              <a:r>
                <a:rPr lang="en-US" altLang="es-CO" sz="2000" dirty="0" err="1" smtClean="0">
                  <a:latin typeface="+mj-lt"/>
                </a:rPr>
                <a:t>si</a:t>
              </a:r>
              <a:r>
                <a:rPr lang="en-US" altLang="es-CO" sz="2000" dirty="0" smtClean="0">
                  <a:latin typeface="+mj-lt"/>
                </a:rPr>
                <a:t>. </a:t>
              </a:r>
              <a:r>
                <a:rPr lang="en-US" altLang="es-CO" sz="2000" dirty="0" err="1" smtClean="0">
                  <a:latin typeface="+mj-lt"/>
                </a:rPr>
                <a:t>Esto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hace</a:t>
              </a:r>
              <a:r>
                <a:rPr lang="en-US" altLang="es-CO" sz="2000" dirty="0" smtClean="0">
                  <a:latin typeface="+mj-lt"/>
                </a:rPr>
                <a:t> que se </a:t>
              </a:r>
              <a:r>
                <a:rPr lang="en-US" altLang="es-CO" sz="2000" dirty="0" err="1" smtClean="0">
                  <a:latin typeface="+mj-lt"/>
                </a:rPr>
                <a:t>reduzca</a:t>
              </a:r>
              <a:r>
                <a:rPr lang="en-US" altLang="es-CO" sz="2000" dirty="0" smtClean="0">
                  <a:latin typeface="+mj-lt"/>
                </a:rPr>
                <a:t> el </a:t>
              </a:r>
              <a:r>
                <a:rPr lang="en-US" altLang="es-CO" sz="2000" dirty="0" err="1" smtClean="0">
                  <a:latin typeface="+mj-lt"/>
                </a:rPr>
                <a:t>ángulo</a:t>
              </a:r>
              <a:r>
                <a:rPr lang="en-US" altLang="es-CO" sz="2000" dirty="0" smtClean="0">
                  <a:latin typeface="+mj-lt"/>
                </a:rPr>
                <a:t> entre </a:t>
              </a:r>
              <a:r>
                <a:rPr lang="en-US" altLang="es-CO" sz="2000" dirty="0" err="1" smtClean="0">
                  <a:latin typeface="+mj-lt"/>
                </a:rPr>
                <a:t>los</a:t>
              </a:r>
              <a:r>
                <a:rPr lang="en-US" altLang="es-CO" sz="2000" dirty="0" smtClean="0">
                  <a:latin typeface="+mj-lt"/>
                </a:rPr>
                <a:t> pares </a:t>
              </a:r>
              <a:r>
                <a:rPr lang="en-US" altLang="es-CO" sz="2000" dirty="0" err="1" smtClean="0">
                  <a:latin typeface="+mj-lt"/>
                </a:rPr>
                <a:t>enlazantes</a:t>
              </a:r>
              <a:r>
                <a:rPr lang="en-US" altLang="es-CO" sz="2000" dirty="0" smtClean="0">
                  <a:latin typeface="+mj-lt"/>
                </a:rPr>
                <a:t>.</a:t>
              </a:r>
              <a:endParaRPr lang="en-US" altLang="es-CO" sz="2000" dirty="0">
                <a:latin typeface="+mj-lt"/>
              </a:endParaRPr>
            </a:p>
          </p:txBody>
        </p:sp>
        <p:sp>
          <p:nvSpPr>
            <p:cNvPr id="21514" name="Text Box 17"/>
            <p:cNvSpPr txBox="1">
              <a:spLocks noChangeArrowheads="1"/>
            </p:cNvSpPr>
            <p:nvPr/>
          </p:nvSpPr>
          <p:spPr bwMode="auto">
            <a:xfrm>
              <a:off x="226" y="970"/>
              <a:ext cx="322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2200" b="1" dirty="0" smtClean="0">
                  <a:latin typeface="+mj-lt"/>
                </a:rPr>
                <a:t>Pares no </a:t>
              </a:r>
              <a:r>
                <a:rPr lang="en-US" altLang="es-CO" sz="2200" b="1" dirty="0" err="1" smtClean="0">
                  <a:latin typeface="+mj-lt"/>
                </a:rPr>
                <a:t>enlazantes</a:t>
              </a:r>
              <a:r>
                <a:rPr lang="en-US" altLang="es-CO" sz="2200" b="1" dirty="0" smtClean="0">
                  <a:latin typeface="+mj-lt"/>
                </a:rPr>
                <a:t> o </a:t>
              </a:r>
              <a:r>
                <a:rPr lang="en-US" altLang="es-CO" sz="2200" b="1" dirty="0" err="1" smtClean="0">
                  <a:latin typeface="+mj-lt"/>
                </a:rPr>
                <a:t>solitarios</a:t>
              </a:r>
              <a:r>
                <a:rPr lang="en-US" altLang="es-CO" sz="2200" b="1" dirty="0" smtClean="0">
                  <a:latin typeface="+mj-lt"/>
                </a:rPr>
                <a:t>: </a:t>
              </a:r>
              <a:endParaRPr lang="en-US" altLang="es-CO" sz="2200" b="1" dirty="0">
                <a:latin typeface="+mj-lt"/>
              </a:endParaRPr>
            </a:p>
          </p:txBody>
        </p:sp>
      </p:grpSp>
      <p:grpSp>
        <p:nvGrpSpPr>
          <p:cNvPr id="3" name="Group 78"/>
          <p:cNvGrpSpPr>
            <a:grpSpLocks/>
          </p:cNvGrpSpPr>
          <p:nvPr/>
        </p:nvGrpSpPr>
        <p:grpSpPr bwMode="auto">
          <a:xfrm>
            <a:off x="457200" y="4149081"/>
            <a:ext cx="7848600" cy="2700338"/>
            <a:chOff x="384" y="2400"/>
            <a:chExt cx="4944" cy="1701"/>
          </a:xfrm>
        </p:grpSpPr>
        <p:sp>
          <p:nvSpPr>
            <p:cNvPr id="21511" name="Text Box 4"/>
            <p:cNvSpPr txBox="1">
              <a:spLocks noChangeArrowheads="1"/>
            </p:cNvSpPr>
            <p:nvPr/>
          </p:nvSpPr>
          <p:spPr bwMode="auto">
            <a:xfrm>
              <a:off x="384" y="2400"/>
              <a:ext cx="187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2200" b="1" dirty="0" smtClean="0">
                  <a:latin typeface="+mj-lt"/>
                </a:rPr>
                <a:t>Enlaces </a:t>
              </a:r>
              <a:r>
                <a:rPr lang="en-US" altLang="es-CO" sz="2200" b="1" dirty="0" err="1" smtClean="0">
                  <a:latin typeface="+mj-lt"/>
                </a:rPr>
                <a:t>dobles</a:t>
              </a:r>
              <a:r>
                <a:rPr lang="en-US" altLang="es-CO" sz="2200" b="1" dirty="0" smtClean="0">
                  <a:latin typeface="+mj-lt"/>
                </a:rPr>
                <a:t>:</a:t>
              </a:r>
              <a:endParaRPr lang="en-US" altLang="es-CO" sz="2200" b="1" dirty="0">
                <a:latin typeface="+mj-lt"/>
              </a:endParaRPr>
            </a:p>
          </p:txBody>
        </p:sp>
        <p:sp>
          <p:nvSpPr>
            <p:cNvPr id="21512" name="Text Box 18"/>
            <p:cNvSpPr txBox="1">
              <a:spLocks noChangeArrowheads="1"/>
            </p:cNvSpPr>
            <p:nvPr/>
          </p:nvSpPr>
          <p:spPr bwMode="auto">
            <a:xfrm>
              <a:off x="2256" y="2880"/>
              <a:ext cx="3072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en-US" altLang="es-CO" sz="2000" dirty="0" smtClean="0">
                  <a:latin typeface="+mj-lt"/>
                </a:rPr>
                <a:t>Un </a:t>
              </a:r>
              <a:r>
                <a:rPr lang="en-US" altLang="es-CO" sz="2000" dirty="0" err="1" smtClean="0">
                  <a:latin typeface="+mj-lt"/>
                </a:rPr>
                <a:t>doble</a:t>
              </a:r>
              <a:r>
                <a:rPr lang="en-US" altLang="es-CO" sz="2000" dirty="0" smtClean="0">
                  <a:latin typeface="+mj-lt"/>
                </a:rPr>
                <a:t> enlace </a:t>
              </a:r>
              <a:r>
                <a:rPr lang="en-US" altLang="es-CO" sz="2000" dirty="0" err="1" smtClean="0">
                  <a:latin typeface="+mj-lt"/>
                </a:rPr>
                <a:t>tiene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una</a:t>
              </a:r>
              <a:r>
                <a:rPr lang="en-US" altLang="es-CO" sz="2000" dirty="0" smtClean="0">
                  <a:latin typeface="+mj-lt"/>
                </a:rPr>
                <a:t> mayor </a:t>
              </a:r>
              <a:r>
                <a:rPr lang="en-US" altLang="es-CO" sz="2000" dirty="0" err="1" smtClean="0">
                  <a:latin typeface="+mj-lt"/>
                </a:rPr>
                <a:t>densidad</a:t>
              </a:r>
              <a:r>
                <a:rPr lang="en-US" altLang="es-CO" sz="2000" dirty="0" smtClean="0">
                  <a:latin typeface="+mj-lt"/>
                </a:rPr>
                <a:t> electronica </a:t>
              </a:r>
              <a:r>
                <a:rPr lang="en-US" altLang="es-CO" sz="2000" dirty="0" err="1" smtClean="0">
                  <a:latin typeface="+mj-lt"/>
                </a:rPr>
                <a:t>comparado</a:t>
              </a:r>
              <a:r>
                <a:rPr lang="en-US" altLang="es-CO" sz="2000" dirty="0" smtClean="0">
                  <a:latin typeface="+mj-lt"/>
                </a:rPr>
                <a:t> con un enlace simple, y </a:t>
              </a:r>
              <a:r>
                <a:rPr lang="en-US" altLang="es-CO" sz="2000" dirty="0" err="1" smtClean="0">
                  <a:latin typeface="+mj-lt"/>
                </a:rPr>
                <a:t>repele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los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electrones</a:t>
              </a:r>
              <a:r>
                <a:rPr lang="en-US" altLang="es-CO" sz="2000" dirty="0" smtClean="0">
                  <a:latin typeface="+mj-lt"/>
                </a:rPr>
                <a:t> del enlace simple mas de lo que se </a:t>
              </a:r>
              <a:r>
                <a:rPr lang="en-US" altLang="es-CO" sz="2000" dirty="0" err="1" smtClean="0">
                  <a:latin typeface="+mj-lt"/>
                </a:rPr>
                <a:t>repelerian</a:t>
              </a:r>
              <a:r>
                <a:rPr lang="en-US" altLang="es-CO" sz="2000" dirty="0" smtClean="0">
                  <a:latin typeface="+mj-lt"/>
                </a:rPr>
                <a:t> entre </a:t>
              </a:r>
              <a:r>
                <a:rPr lang="en-US" altLang="es-CO" sz="2000" dirty="0" err="1" smtClean="0">
                  <a:latin typeface="+mj-lt"/>
                </a:rPr>
                <a:t>los</a:t>
              </a:r>
              <a:r>
                <a:rPr lang="en-US" altLang="es-CO" sz="2000" dirty="0" smtClean="0">
                  <a:latin typeface="+mj-lt"/>
                </a:rPr>
                <a:t> enlaces simples.</a:t>
              </a:r>
              <a:endParaRPr lang="en-US" altLang="es-CO" sz="2000" dirty="0">
                <a:latin typeface="+mj-lt"/>
              </a:endParaRPr>
            </a:p>
          </p:txBody>
        </p:sp>
      </p:grp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403648" y="622369"/>
            <a:ext cx="741682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O" dirty="0" err="1" smtClean="0">
                <a:latin typeface="+mj-lt"/>
              </a:rPr>
              <a:t>Dentro</a:t>
            </a:r>
            <a:r>
              <a:rPr lang="en-US" altLang="es-CO" dirty="0" smtClean="0">
                <a:latin typeface="+mj-lt"/>
              </a:rPr>
              <a:t> de </a:t>
            </a:r>
            <a:r>
              <a:rPr lang="en-US" altLang="es-CO" dirty="0" err="1" smtClean="0">
                <a:latin typeface="+mj-lt"/>
              </a:rPr>
              <a:t>los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factores</a:t>
            </a:r>
            <a:r>
              <a:rPr lang="en-US" altLang="es-CO" dirty="0" smtClean="0">
                <a:latin typeface="+mj-lt"/>
              </a:rPr>
              <a:t> que </a:t>
            </a:r>
            <a:r>
              <a:rPr lang="en-US" altLang="es-CO" dirty="0" err="1" smtClean="0">
                <a:latin typeface="+mj-lt"/>
              </a:rPr>
              <a:t>afectan</a:t>
            </a:r>
            <a:r>
              <a:rPr lang="en-US" altLang="es-CO" dirty="0" smtClean="0">
                <a:latin typeface="+mj-lt"/>
              </a:rPr>
              <a:t> el </a:t>
            </a:r>
            <a:r>
              <a:rPr lang="en-US" altLang="es-CO" dirty="0" err="1" smtClean="0">
                <a:latin typeface="+mj-lt"/>
              </a:rPr>
              <a:t>ángulo</a:t>
            </a:r>
            <a:r>
              <a:rPr lang="en-US" altLang="es-CO" dirty="0" smtClean="0">
                <a:latin typeface="+mj-lt"/>
              </a:rPr>
              <a:t> de enlace se </a:t>
            </a:r>
            <a:r>
              <a:rPr lang="en-US" altLang="es-CO" dirty="0" err="1" smtClean="0">
                <a:latin typeface="+mj-lt"/>
              </a:rPr>
              <a:t>tienen</a:t>
            </a:r>
            <a:r>
              <a:rPr lang="en-US" altLang="es-CO" dirty="0" smtClean="0">
                <a:latin typeface="+mj-lt"/>
              </a:rPr>
              <a:t>: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66625"/>
            <a:ext cx="2491388" cy="18052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2246244"/>
            <a:ext cx="1440160" cy="1922543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>
                <a:latin typeface="+mj-lt"/>
              </a:rPr>
              <a:pPr/>
              <a:t>60</a:t>
            </a:fld>
            <a:endParaRPr lang="en-US" altLang="es-CO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5935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 descr="cha56011_1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010400" cy="541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943100" y="4648200"/>
            <a:ext cx="9144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>
              <a:latin typeface="+mj-lt"/>
            </a:endParaRP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4419600" y="4648200"/>
            <a:ext cx="9144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>
              <a:latin typeface="+mj-lt"/>
            </a:endParaRPr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6858000" y="4660900"/>
            <a:ext cx="914400" cy="8382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>
              <a:latin typeface="+mj-lt"/>
            </a:endParaRPr>
          </a:p>
        </p:txBody>
      </p:sp>
      <p:grpSp>
        <p:nvGrpSpPr>
          <p:cNvPr id="9232" name="Group 16"/>
          <p:cNvGrpSpPr>
            <a:grpSpLocks/>
          </p:cNvGrpSpPr>
          <p:nvPr/>
        </p:nvGrpSpPr>
        <p:grpSpPr bwMode="auto">
          <a:xfrm>
            <a:off x="247648" y="5769101"/>
            <a:ext cx="8763006" cy="708025"/>
            <a:chOff x="278" y="3744"/>
            <a:chExt cx="5520" cy="446"/>
          </a:xfrm>
        </p:grpSpPr>
        <p:sp>
          <p:nvSpPr>
            <p:cNvPr id="9228" name="Text Box 12"/>
            <p:cNvSpPr txBox="1">
              <a:spLocks noChangeArrowheads="1"/>
            </p:cNvSpPr>
            <p:nvPr/>
          </p:nvSpPr>
          <p:spPr bwMode="auto">
            <a:xfrm>
              <a:off x="3873" y="3744"/>
              <a:ext cx="1925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s-CO" sz="2000">
                  <a:latin typeface="+mj-lt"/>
                </a:rPr>
                <a:t> pares compartidos </a:t>
              </a:r>
              <a:r>
                <a:rPr lang="en-US" altLang="es-CO" sz="2000" i="1">
                  <a:latin typeface="+mj-lt"/>
                </a:rPr>
                <a:t>vs.</a:t>
              </a:r>
              <a:r>
                <a:rPr lang="en-US" altLang="es-CO" sz="2000">
                  <a:latin typeface="+mj-lt"/>
                </a:rPr>
                <a:t> </a:t>
              </a:r>
            </a:p>
            <a:p>
              <a:pPr algn="ctr"/>
              <a:r>
                <a:rPr lang="en-US" altLang="es-CO" sz="2000">
                  <a:latin typeface="+mj-lt"/>
                </a:rPr>
                <a:t>pares compartidos </a:t>
              </a:r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278" y="3747"/>
              <a:ext cx="1244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s-CO" sz="2000" dirty="0" smtClean="0">
                  <a:latin typeface="+mj-lt"/>
                </a:rPr>
                <a:t>Sin pares </a:t>
              </a:r>
              <a:r>
                <a:rPr lang="en-US" altLang="es-CO" sz="2000" dirty="0" err="1" smtClean="0">
                  <a:latin typeface="+mj-lt"/>
                </a:rPr>
                <a:t>libres</a:t>
              </a:r>
              <a:endParaRPr lang="en-US" altLang="es-CO" sz="2000" dirty="0">
                <a:latin typeface="+mj-lt"/>
              </a:endParaRP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1878" y="3744"/>
              <a:ext cx="1836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s-CO" sz="2000" dirty="0">
                  <a:latin typeface="+mj-lt"/>
                </a:rPr>
                <a:t> pares </a:t>
              </a:r>
              <a:r>
                <a:rPr lang="en-US" altLang="es-CO" sz="2000" dirty="0" err="1">
                  <a:latin typeface="+mj-lt"/>
                </a:rPr>
                <a:t>libres</a:t>
              </a:r>
              <a:r>
                <a:rPr lang="en-US" altLang="es-CO" sz="2000" dirty="0">
                  <a:latin typeface="+mj-lt"/>
                </a:rPr>
                <a:t>  </a:t>
              </a:r>
            </a:p>
            <a:p>
              <a:pPr algn="ctr"/>
              <a:r>
                <a:rPr lang="en-US" altLang="es-CO" sz="2000" i="1" dirty="0">
                  <a:latin typeface="+mj-lt"/>
                </a:rPr>
                <a:t>vs.</a:t>
              </a:r>
              <a:r>
                <a:rPr lang="en-US" altLang="es-CO" sz="2000" dirty="0">
                  <a:latin typeface="+mj-lt"/>
                </a:rPr>
                <a:t> pares </a:t>
              </a:r>
              <a:r>
                <a:rPr lang="en-US" altLang="es-CO" sz="2000" dirty="0" err="1">
                  <a:latin typeface="+mj-lt"/>
                </a:rPr>
                <a:t>compartidos</a:t>
              </a:r>
              <a:endParaRPr lang="en-US" altLang="es-CO" sz="2000" dirty="0">
                <a:latin typeface="+mj-lt"/>
              </a:endParaRPr>
            </a:p>
          </p:txBody>
        </p:sp>
        <p:sp>
          <p:nvSpPr>
            <p:cNvPr id="9229" name="Text Box 13"/>
            <p:cNvSpPr txBox="1">
              <a:spLocks noChangeArrowheads="1"/>
            </p:cNvSpPr>
            <p:nvPr/>
          </p:nvSpPr>
          <p:spPr bwMode="auto">
            <a:xfrm>
              <a:off x="1728" y="3821"/>
              <a:ext cx="2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s-CO">
                  <a:latin typeface="+mj-lt"/>
                </a:rPr>
                <a:t>&gt;</a:t>
              </a:r>
            </a:p>
          </p:txBody>
        </p:sp>
        <p:sp>
          <p:nvSpPr>
            <p:cNvPr id="9230" name="Text Box 14"/>
            <p:cNvSpPr txBox="1">
              <a:spLocks noChangeArrowheads="1"/>
            </p:cNvSpPr>
            <p:nvPr/>
          </p:nvSpPr>
          <p:spPr bwMode="auto">
            <a:xfrm>
              <a:off x="3628" y="3821"/>
              <a:ext cx="204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s-CO">
                  <a:latin typeface="+mj-lt"/>
                </a:rPr>
                <a:t>&gt;</a:t>
              </a:r>
            </a:p>
          </p:txBody>
        </p:sp>
      </p:grp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4419600" y="2514600"/>
            <a:ext cx="381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CO">
              <a:latin typeface="+mj-lt"/>
            </a:endParaRP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914400" y="2743200"/>
            <a:ext cx="7772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MX" altLang="es-CO" dirty="0">
                <a:latin typeface="+mj-lt"/>
              </a:rPr>
              <a:t>Comparación de la repulsión entre pares de electrones</a:t>
            </a:r>
            <a:endParaRPr lang="es-ES" altLang="es-CO" dirty="0">
              <a:latin typeface="+mj-lt"/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>
                <a:latin typeface="+mj-lt"/>
              </a:rPr>
              <a:pPr/>
              <a:t>61</a:t>
            </a:fld>
            <a:endParaRPr lang="en-US" altLang="es-CO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23147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/>
              <a:pPr/>
              <a:t>62</a:t>
            </a:fld>
            <a:endParaRPr lang="en-US" altLang="es-CO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94939" y="940764"/>
            <a:ext cx="809307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O" dirty="0" smtClean="0">
                <a:latin typeface="+mj-lt"/>
              </a:rPr>
              <a:t>El </a:t>
            </a:r>
            <a:r>
              <a:rPr lang="en-US" altLang="es-CO" dirty="0" err="1" smtClean="0">
                <a:latin typeface="+mj-lt"/>
              </a:rPr>
              <a:t>arreglo</a:t>
            </a:r>
            <a:r>
              <a:rPr lang="en-US" altLang="es-CO" dirty="0" smtClean="0">
                <a:latin typeface="+mj-lt"/>
              </a:rPr>
              <a:t> de </a:t>
            </a:r>
            <a:r>
              <a:rPr lang="en-US" altLang="es-CO" dirty="0" err="1" smtClean="0">
                <a:latin typeface="+mj-lt"/>
              </a:rPr>
              <a:t>los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grupos</a:t>
            </a:r>
            <a:r>
              <a:rPr lang="en-US" altLang="es-CO" dirty="0" smtClean="0">
                <a:latin typeface="+mj-lt"/>
              </a:rPr>
              <a:t> de </a:t>
            </a:r>
            <a:r>
              <a:rPr lang="en-US" altLang="es-CO" dirty="0" err="1" smtClean="0">
                <a:latin typeface="+mj-lt"/>
              </a:rPr>
              <a:t>electrones</a:t>
            </a:r>
            <a:r>
              <a:rPr lang="en-US" altLang="es-CO" dirty="0" smtClean="0">
                <a:latin typeface="+mj-lt"/>
              </a:rPr>
              <a:t> se define </a:t>
            </a:r>
            <a:r>
              <a:rPr lang="en-US" altLang="es-CO" dirty="0" err="1" smtClean="0">
                <a:latin typeface="+mj-lt"/>
              </a:rPr>
              <a:t>por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los</a:t>
            </a:r>
            <a:r>
              <a:rPr lang="en-US" altLang="es-CO" dirty="0" smtClean="0">
                <a:latin typeface="+mj-lt"/>
              </a:rPr>
              <a:t> enlaces que se </a:t>
            </a:r>
            <a:r>
              <a:rPr lang="en-US" altLang="es-CO" dirty="0" err="1" smtClean="0">
                <a:latin typeface="+mj-lt"/>
              </a:rPr>
              <a:t>formen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en</a:t>
            </a:r>
            <a:r>
              <a:rPr lang="en-US" altLang="es-CO" dirty="0" smtClean="0">
                <a:latin typeface="+mj-lt"/>
              </a:rPr>
              <a:t> la </a:t>
            </a:r>
            <a:r>
              <a:rPr lang="en-US" altLang="es-CO" dirty="0" err="1" smtClean="0">
                <a:latin typeface="+mj-lt"/>
              </a:rPr>
              <a:t>molecula</a:t>
            </a:r>
            <a:r>
              <a:rPr lang="en-US" altLang="es-CO" dirty="0" smtClean="0">
                <a:latin typeface="+mj-lt"/>
              </a:rPr>
              <a:t>, y/o </a:t>
            </a:r>
            <a:r>
              <a:rPr lang="en-US" altLang="es-CO" dirty="0" err="1" smtClean="0">
                <a:latin typeface="+mj-lt"/>
              </a:rPr>
              <a:t>por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los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electrones</a:t>
            </a:r>
            <a:r>
              <a:rPr lang="en-US" altLang="es-CO" dirty="0" smtClean="0">
                <a:latin typeface="+mj-lt"/>
              </a:rPr>
              <a:t> no </a:t>
            </a:r>
            <a:r>
              <a:rPr lang="en-US" altLang="es-CO" dirty="0" err="1" smtClean="0">
                <a:latin typeface="+mj-lt"/>
              </a:rPr>
              <a:t>enlazantes</a:t>
            </a:r>
            <a:r>
              <a:rPr lang="en-US" altLang="es-CO" dirty="0" smtClean="0">
                <a:latin typeface="+mj-lt"/>
              </a:rPr>
              <a:t> o </a:t>
            </a:r>
            <a:r>
              <a:rPr lang="en-US" altLang="es-CO" dirty="0" err="1" smtClean="0">
                <a:latin typeface="+mj-lt"/>
              </a:rPr>
              <a:t>solitarios</a:t>
            </a:r>
            <a:r>
              <a:rPr lang="en-US" altLang="es-CO" dirty="0" smtClean="0">
                <a:latin typeface="+mj-lt"/>
              </a:rPr>
              <a:t>. La forma molecular </a:t>
            </a:r>
            <a:r>
              <a:rPr lang="en-US" altLang="es-CO" dirty="0" err="1" smtClean="0">
                <a:latin typeface="+mj-lt"/>
              </a:rPr>
              <a:t>es</a:t>
            </a:r>
            <a:r>
              <a:rPr lang="en-US" altLang="es-CO" dirty="0" smtClean="0">
                <a:latin typeface="+mj-lt"/>
              </a:rPr>
              <a:t> la </a:t>
            </a:r>
            <a:r>
              <a:rPr lang="en-US" altLang="es-CO" dirty="0" err="1" smtClean="0">
                <a:latin typeface="+mj-lt"/>
              </a:rPr>
              <a:t>visualizacion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en</a:t>
            </a:r>
            <a:r>
              <a:rPr lang="en-US" altLang="es-CO" dirty="0" smtClean="0">
                <a:latin typeface="+mj-lt"/>
              </a:rPr>
              <a:t> 3D del </a:t>
            </a:r>
            <a:r>
              <a:rPr lang="en-US" altLang="es-CO" dirty="0" err="1" smtClean="0">
                <a:latin typeface="+mj-lt"/>
              </a:rPr>
              <a:t>nucleo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unido</a:t>
            </a:r>
            <a:r>
              <a:rPr lang="en-US" altLang="es-CO" dirty="0" smtClean="0">
                <a:latin typeface="+mj-lt"/>
              </a:rPr>
              <a:t> a </a:t>
            </a:r>
            <a:r>
              <a:rPr lang="en-US" altLang="es-CO" dirty="0" err="1" smtClean="0">
                <a:latin typeface="+mj-lt"/>
              </a:rPr>
              <a:t>los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átomos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enlazantes</a:t>
            </a:r>
            <a:r>
              <a:rPr lang="en-US" altLang="es-CO" dirty="0" smtClean="0">
                <a:latin typeface="+mj-lt"/>
              </a:rPr>
              <a:t>. La forma de la </a:t>
            </a:r>
            <a:r>
              <a:rPr lang="en-US" altLang="es-CO" dirty="0" err="1" smtClean="0">
                <a:latin typeface="+mj-lt"/>
              </a:rPr>
              <a:t>molecula</a:t>
            </a:r>
            <a:r>
              <a:rPr lang="en-US" altLang="es-CO" dirty="0" smtClean="0">
                <a:latin typeface="+mj-lt"/>
              </a:rPr>
              <a:t> se </a:t>
            </a:r>
            <a:r>
              <a:rPr lang="en-US" altLang="es-CO" dirty="0" err="1" smtClean="0">
                <a:latin typeface="+mj-lt"/>
              </a:rPr>
              <a:t>clasifica</a:t>
            </a:r>
            <a:r>
              <a:rPr lang="en-US" altLang="es-CO" dirty="0" smtClean="0">
                <a:latin typeface="+mj-lt"/>
              </a:rPr>
              <a:t> de </a:t>
            </a:r>
            <a:r>
              <a:rPr lang="en-US" altLang="es-CO" dirty="0" err="1" smtClean="0">
                <a:latin typeface="+mj-lt"/>
              </a:rPr>
              <a:t>acuerdo</a:t>
            </a:r>
            <a:r>
              <a:rPr lang="en-US" altLang="es-CO" dirty="0" smtClean="0">
                <a:latin typeface="+mj-lt"/>
              </a:rPr>
              <a:t> a la </a:t>
            </a:r>
            <a:r>
              <a:rPr lang="en-US" altLang="es-CO" dirty="0" err="1" smtClean="0">
                <a:latin typeface="+mj-lt"/>
              </a:rPr>
              <a:t>siguiente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designación</a:t>
            </a:r>
            <a:r>
              <a:rPr lang="en-US" altLang="es-CO" dirty="0" smtClean="0">
                <a:latin typeface="+mj-lt"/>
              </a:rPr>
              <a:t>: </a:t>
            </a:r>
            <a:endParaRPr lang="en-US" altLang="es-CO" dirty="0">
              <a:latin typeface="+mj-lt"/>
            </a:endParaRP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79512" y="4437111"/>
            <a:ext cx="134844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s-CO" sz="2600" dirty="0"/>
              <a:t> </a:t>
            </a:r>
            <a:r>
              <a:rPr lang="en-US" altLang="es-CO" sz="2600" b="1" dirty="0" err="1"/>
              <a:t>AX</a:t>
            </a:r>
            <a:r>
              <a:rPr lang="en-US" altLang="es-CO" sz="3000" b="1" baseline="-25000" dirty="0" err="1"/>
              <a:t>m</a:t>
            </a:r>
            <a:r>
              <a:rPr lang="en-US" altLang="es-CO" sz="2600" b="1" dirty="0" err="1"/>
              <a:t>E</a:t>
            </a:r>
            <a:r>
              <a:rPr lang="en-US" altLang="es-CO" sz="3000" b="1" baseline="-25000" dirty="0" err="1"/>
              <a:t>n</a:t>
            </a:r>
            <a:endParaRPr lang="en-US" altLang="es-CO" sz="3000" b="1" baseline="-250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743428" y="3790779"/>
            <a:ext cx="3744416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s-CO" sz="2200" dirty="0">
                <a:latin typeface="+mj-lt"/>
              </a:rPr>
              <a:t>A = </a:t>
            </a:r>
            <a:r>
              <a:rPr lang="en-US" altLang="es-CO" sz="2200" dirty="0" err="1" smtClean="0">
                <a:latin typeface="+mj-lt"/>
              </a:rPr>
              <a:t>atomo</a:t>
            </a:r>
            <a:r>
              <a:rPr lang="en-US" altLang="es-CO" sz="2200" dirty="0" smtClean="0">
                <a:latin typeface="+mj-lt"/>
              </a:rPr>
              <a:t> central</a:t>
            </a:r>
          </a:p>
          <a:p>
            <a:pPr>
              <a:spcBef>
                <a:spcPct val="0"/>
              </a:spcBef>
            </a:pPr>
            <a:r>
              <a:rPr lang="en-US" altLang="es-CO" sz="2200" dirty="0" smtClean="0">
                <a:latin typeface="+mj-lt"/>
              </a:rPr>
              <a:t>X </a:t>
            </a:r>
            <a:r>
              <a:rPr lang="en-US" altLang="es-CO" sz="2200" dirty="0">
                <a:latin typeface="+mj-lt"/>
              </a:rPr>
              <a:t>= </a:t>
            </a:r>
            <a:r>
              <a:rPr lang="en-US" altLang="es-CO" sz="2200" dirty="0" err="1" smtClean="0">
                <a:latin typeface="+mj-lt"/>
              </a:rPr>
              <a:t>atomos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alrededor</a:t>
            </a:r>
            <a:r>
              <a:rPr lang="en-US" altLang="es-CO" sz="2200" dirty="0" smtClean="0">
                <a:latin typeface="+mj-lt"/>
              </a:rPr>
              <a:t> del </a:t>
            </a:r>
            <a:r>
              <a:rPr lang="en-US" altLang="es-CO" sz="2200" dirty="0" err="1" smtClean="0">
                <a:latin typeface="+mj-lt"/>
              </a:rPr>
              <a:t>atomo</a:t>
            </a:r>
            <a:r>
              <a:rPr lang="en-US" altLang="es-CO" sz="2200" dirty="0" smtClean="0">
                <a:latin typeface="+mj-lt"/>
              </a:rPr>
              <a:t> central </a:t>
            </a:r>
            <a:endParaRPr lang="en-US" altLang="es-CO" sz="2200" dirty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altLang="es-CO" sz="2200" dirty="0">
                <a:latin typeface="+mj-lt"/>
              </a:rPr>
              <a:t>E = </a:t>
            </a:r>
            <a:r>
              <a:rPr lang="en-US" altLang="es-CO" sz="2200" dirty="0" err="1" smtClean="0">
                <a:latin typeface="+mj-lt"/>
              </a:rPr>
              <a:t>electrones</a:t>
            </a:r>
            <a:r>
              <a:rPr lang="en-US" altLang="es-CO" sz="2200" dirty="0" smtClean="0">
                <a:latin typeface="+mj-lt"/>
              </a:rPr>
              <a:t> de Valencia que no se </a:t>
            </a:r>
            <a:r>
              <a:rPr lang="en-US" altLang="es-CO" sz="2200" dirty="0" err="1" smtClean="0">
                <a:latin typeface="+mj-lt"/>
              </a:rPr>
              <a:t>están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enlazando</a:t>
            </a:r>
            <a:endParaRPr lang="en-US" altLang="es-CO" sz="2200" dirty="0" smtClean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altLang="es-CO" sz="2200" i="1" dirty="0" smtClean="0">
                <a:latin typeface="+mj-lt"/>
              </a:rPr>
              <a:t>m</a:t>
            </a:r>
            <a:r>
              <a:rPr lang="en-US" altLang="es-CO" sz="2200" dirty="0" smtClean="0">
                <a:latin typeface="+mj-lt"/>
              </a:rPr>
              <a:t> y </a:t>
            </a:r>
            <a:r>
              <a:rPr lang="en-US" altLang="es-CO" sz="2200" i="1" dirty="0" smtClean="0">
                <a:latin typeface="+mj-lt"/>
              </a:rPr>
              <a:t>n son </a:t>
            </a:r>
            <a:r>
              <a:rPr lang="en-US" altLang="es-CO" sz="2200" i="1" dirty="0" err="1" smtClean="0">
                <a:latin typeface="+mj-lt"/>
              </a:rPr>
              <a:t>numeros</a:t>
            </a:r>
            <a:r>
              <a:rPr lang="en-US" altLang="es-CO" sz="2200" i="1" dirty="0" smtClean="0">
                <a:latin typeface="+mj-lt"/>
              </a:rPr>
              <a:t> </a:t>
            </a:r>
            <a:r>
              <a:rPr lang="en-US" altLang="es-CO" sz="2200" i="1" dirty="0" err="1" smtClean="0">
                <a:latin typeface="+mj-lt"/>
              </a:rPr>
              <a:t>enteros</a:t>
            </a:r>
            <a:endParaRPr lang="en-US" altLang="es-CO" sz="2200" i="1" dirty="0">
              <a:latin typeface="+mj-lt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180" y="3761305"/>
            <a:ext cx="3126620" cy="2182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096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/>
              <a:pPr/>
              <a:t>63</a:t>
            </a:fld>
            <a:endParaRPr lang="en-US" altLang="es-CO"/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1625" y="1907704"/>
            <a:ext cx="708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AX</a:t>
            </a:r>
            <a:r>
              <a:rPr kumimoji="0" lang="en-US" altLang="es-CO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2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2" name="Text Box 10"/>
          <p:cNvSpPr txBox="1">
            <a:spLocks noChangeArrowheads="1"/>
          </p:cNvSpPr>
          <p:nvPr/>
        </p:nvSpPr>
        <p:spPr bwMode="auto">
          <a:xfrm>
            <a:off x="1944687" y="1907704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2</a:t>
            </a:r>
          </a:p>
        </p:txBody>
      </p:sp>
      <p:sp>
        <p:nvSpPr>
          <p:cNvPr id="43" name="Text Box 11"/>
          <p:cNvSpPr txBox="1">
            <a:spLocks noChangeArrowheads="1"/>
          </p:cNvSpPr>
          <p:nvPr/>
        </p:nvSpPr>
        <p:spPr bwMode="auto">
          <a:xfrm>
            <a:off x="3836987" y="1907704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0</a:t>
            </a:r>
          </a:p>
        </p:txBody>
      </p:sp>
      <p:grpSp>
        <p:nvGrpSpPr>
          <p:cNvPr id="44" name="Group 24"/>
          <p:cNvGrpSpPr>
            <a:grpSpLocks/>
          </p:cNvGrpSpPr>
          <p:nvPr/>
        </p:nvGrpSpPr>
        <p:grpSpPr bwMode="auto">
          <a:xfrm>
            <a:off x="230187" y="764704"/>
            <a:ext cx="8528051" cy="1020763"/>
            <a:chOff x="116" y="1517"/>
            <a:chExt cx="5372" cy="643"/>
          </a:xfrm>
        </p:grpSpPr>
        <p:grpSp>
          <p:nvGrpSpPr>
            <p:cNvPr id="45" name="Group 19"/>
            <p:cNvGrpSpPr>
              <a:grpSpLocks/>
            </p:cNvGrpSpPr>
            <p:nvPr/>
          </p:nvGrpSpPr>
          <p:grpSpPr bwMode="auto">
            <a:xfrm>
              <a:off x="116" y="1901"/>
              <a:ext cx="558" cy="259"/>
              <a:chOff x="116" y="1901"/>
              <a:chExt cx="558" cy="259"/>
            </a:xfrm>
          </p:grpSpPr>
          <p:sp>
            <p:nvSpPr>
              <p:cNvPr id="58" name="Text Box 4"/>
              <p:cNvSpPr txBox="1">
                <a:spLocks noChangeArrowheads="1"/>
              </p:cNvSpPr>
              <p:nvPr/>
            </p:nvSpPr>
            <p:spPr bwMode="auto">
              <a:xfrm>
                <a:off x="116" y="1901"/>
                <a:ext cx="55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20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Clase</a:t>
                </a:r>
                <a:endParaRPr kumimoji="0" lang="en-US" altLang="es-CO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59" name="Line 14"/>
              <p:cNvSpPr>
                <a:spLocks noChangeShapeType="1"/>
              </p:cNvSpPr>
              <p:nvPr/>
            </p:nvSpPr>
            <p:spPr bwMode="auto">
              <a:xfrm>
                <a:off x="154" y="2160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46" name="Group 20"/>
            <p:cNvGrpSpPr>
              <a:grpSpLocks/>
            </p:cNvGrpSpPr>
            <p:nvPr/>
          </p:nvGrpSpPr>
          <p:grpSpPr bwMode="auto">
            <a:xfrm>
              <a:off x="719" y="1517"/>
              <a:ext cx="1200" cy="643"/>
              <a:chOff x="816" y="1517"/>
              <a:chExt cx="1200" cy="643"/>
            </a:xfrm>
          </p:grpSpPr>
          <p:sp>
            <p:nvSpPr>
              <p:cNvPr id="56" name="Text Box 5"/>
              <p:cNvSpPr txBox="1">
                <a:spLocks noChangeArrowheads="1"/>
              </p:cNvSpPr>
              <p:nvPr/>
            </p:nvSpPr>
            <p:spPr bwMode="auto">
              <a:xfrm>
                <a:off x="816" y="1517"/>
                <a:ext cx="1200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# de átomos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unidos al átomo central</a:t>
                </a:r>
              </a:p>
            </p:txBody>
          </p:sp>
          <p:sp>
            <p:nvSpPr>
              <p:cNvPr id="57" name="Line 15"/>
              <p:cNvSpPr>
                <a:spLocks noChangeShapeType="1"/>
              </p:cNvSpPr>
              <p:nvPr/>
            </p:nvSpPr>
            <p:spPr bwMode="auto">
              <a:xfrm>
                <a:off x="984" y="2160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47" name="Group 21"/>
            <p:cNvGrpSpPr>
              <a:grpSpLocks/>
            </p:cNvGrpSpPr>
            <p:nvPr/>
          </p:nvGrpSpPr>
          <p:grpSpPr bwMode="auto">
            <a:xfrm>
              <a:off x="1986" y="1517"/>
              <a:ext cx="1149" cy="643"/>
              <a:chOff x="2016" y="1517"/>
              <a:chExt cx="1149" cy="643"/>
            </a:xfrm>
          </p:grpSpPr>
          <p:sp>
            <p:nvSpPr>
              <p:cNvPr id="54" name="Text Box 6"/>
              <p:cNvSpPr txBox="1">
                <a:spLocks noChangeArrowheads="1"/>
              </p:cNvSpPr>
              <p:nvPr/>
            </p:nvSpPr>
            <p:spPr bwMode="auto">
              <a:xfrm>
                <a:off x="2016" y="1517"/>
                <a:ext cx="1149" cy="5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# de pares </a:t>
                </a:r>
                <a:r>
                  <a:rPr kumimoji="0" lang="en-US" altLang="es-CO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libres</a:t>
                </a:r>
                <a:r>
                  <a:rPr kumimoji="0" lang="en-US" altLang="es-CO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:r>
                  <a:rPr kumimoji="0" lang="en-US" altLang="es-CO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en</a:t>
                </a:r>
                <a:r>
                  <a:rPr kumimoji="0" lang="en-US" altLang="es-CO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 el </a:t>
                </a:r>
                <a:r>
                  <a:rPr kumimoji="0" lang="en-US" altLang="es-CO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átomo</a:t>
                </a:r>
                <a:r>
                  <a:rPr kumimoji="0" lang="en-US" altLang="es-CO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 central</a:t>
                </a:r>
              </a:p>
            </p:txBody>
          </p:sp>
          <p:sp>
            <p:nvSpPr>
              <p:cNvPr id="55" name="Line 16"/>
              <p:cNvSpPr>
                <a:spLocks noChangeShapeType="1"/>
              </p:cNvSpPr>
              <p:nvPr/>
            </p:nvSpPr>
            <p:spPr bwMode="auto">
              <a:xfrm>
                <a:off x="2112" y="2160"/>
                <a:ext cx="86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48" name="Group 22"/>
            <p:cNvGrpSpPr>
              <a:grpSpLocks/>
            </p:cNvGrpSpPr>
            <p:nvPr/>
          </p:nvGrpSpPr>
          <p:grpSpPr bwMode="auto">
            <a:xfrm>
              <a:off x="3109" y="1709"/>
              <a:ext cx="1577" cy="451"/>
              <a:chOff x="3003" y="1709"/>
              <a:chExt cx="1577" cy="451"/>
            </a:xfrm>
          </p:grpSpPr>
          <p:sp>
            <p:nvSpPr>
              <p:cNvPr id="52" name="Text Box 7"/>
              <p:cNvSpPr txBox="1">
                <a:spLocks noChangeArrowheads="1"/>
              </p:cNvSpPr>
              <p:nvPr/>
            </p:nvSpPr>
            <p:spPr bwMode="auto">
              <a:xfrm>
                <a:off x="3003" y="1709"/>
                <a:ext cx="1577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Arreglo</a:t>
                </a:r>
                <a:r>
                  <a:rPr kumimoji="0" lang="en-US" altLang="es-CO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 de </a:t>
                </a:r>
                <a:r>
                  <a:rPr kumimoji="0" lang="en-US" altLang="es-CO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los</a:t>
                </a:r>
                <a:r>
                  <a:rPr kumimoji="0" lang="en-US" altLang="es-CO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 pares de </a:t>
                </a:r>
                <a:r>
                  <a:rPr kumimoji="0" lang="en-US" altLang="es-CO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electrones</a:t>
                </a:r>
                <a:endParaRPr kumimoji="0" lang="en-US" altLang="es-CO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53" name="Line 17"/>
              <p:cNvSpPr>
                <a:spLocks noChangeShapeType="1"/>
              </p:cNvSpPr>
              <p:nvPr/>
            </p:nvSpPr>
            <p:spPr bwMode="auto">
              <a:xfrm>
                <a:off x="3277" y="2160"/>
                <a:ext cx="912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49" name="Group 23"/>
            <p:cNvGrpSpPr>
              <a:grpSpLocks/>
            </p:cNvGrpSpPr>
            <p:nvPr/>
          </p:nvGrpSpPr>
          <p:grpSpPr bwMode="auto">
            <a:xfrm>
              <a:off x="4602" y="1725"/>
              <a:ext cx="886" cy="435"/>
              <a:chOff x="4602" y="1725"/>
              <a:chExt cx="886" cy="435"/>
            </a:xfrm>
          </p:grpSpPr>
          <p:sp>
            <p:nvSpPr>
              <p:cNvPr id="50" name="Text Box 8"/>
              <p:cNvSpPr txBox="1">
                <a:spLocks noChangeArrowheads="1"/>
              </p:cNvSpPr>
              <p:nvPr/>
            </p:nvSpPr>
            <p:spPr bwMode="auto">
              <a:xfrm>
                <a:off x="4602" y="1725"/>
                <a:ext cx="886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altLang="es-CO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Geometría</a:t>
                </a:r>
              </a:p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altLang="es-CO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molecular</a:t>
                </a:r>
                <a:endParaRPr kumimoji="0" lang="en-US" altLang="es-CO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51" name="Line 18"/>
              <p:cNvSpPr>
                <a:spLocks noChangeShapeType="1"/>
              </p:cNvSpPr>
              <p:nvPr/>
            </p:nvSpPr>
            <p:spPr bwMode="auto">
              <a:xfrm>
                <a:off x="4686" y="2160"/>
                <a:ext cx="72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60" name="Group 32"/>
          <p:cNvGrpSpPr>
            <a:grpSpLocks/>
          </p:cNvGrpSpPr>
          <p:nvPr/>
        </p:nvGrpSpPr>
        <p:grpSpPr bwMode="auto">
          <a:xfrm>
            <a:off x="5462587" y="1907704"/>
            <a:ext cx="1219200" cy="1082675"/>
            <a:chOff x="3424" y="2256"/>
            <a:chExt cx="768" cy="682"/>
          </a:xfrm>
        </p:grpSpPr>
        <p:sp>
          <p:nvSpPr>
            <p:cNvPr id="61" name="Text Box 12"/>
            <p:cNvSpPr txBox="1">
              <a:spLocks noChangeArrowheads="1"/>
            </p:cNvSpPr>
            <p:nvPr/>
          </p:nvSpPr>
          <p:spPr bwMode="auto">
            <a:xfrm>
              <a:off x="3546" y="2256"/>
              <a:ext cx="6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lineal</a:t>
              </a:r>
            </a:p>
          </p:txBody>
        </p:sp>
        <p:pic>
          <p:nvPicPr>
            <p:cNvPr id="62" name="Picture 26" descr="cha56011_t1001a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4" y="2560"/>
              <a:ext cx="768" cy="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3" name="Group 33"/>
          <p:cNvGrpSpPr>
            <a:grpSpLocks/>
          </p:cNvGrpSpPr>
          <p:nvPr/>
        </p:nvGrpSpPr>
        <p:grpSpPr bwMode="auto">
          <a:xfrm>
            <a:off x="7265989" y="1907704"/>
            <a:ext cx="1509713" cy="1146175"/>
            <a:chOff x="4560" y="2256"/>
            <a:chExt cx="951" cy="722"/>
          </a:xfrm>
        </p:grpSpPr>
        <p:sp>
          <p:nvSpPr>
            <p:cNvPr id="64" name="Text Box 13"/>
            <p:cNvSpPr txBox="1">
              <a:spLocks noChangeArrowheads="1"/>
            </p:cNvSpPr>
            <p:nvPr/>
          </p:nvSpPr>
          <p:spPr bwMode="auto">
            <a:xfrm>
              <a:off x="4752" y="2256"/>
              <a:ext cx="60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lineal</a:t>
              </a:r>
            </a:p>
          </p:txBody>
        </p:sp>
        <p:grpSp>
          <p:nvGrpSpPr>
            <p:cNvPr id="65" name="Group 31"/>
            <p:cNvGrpSpPr>
              <a:grpSpLocks/>
            </p:cNvGrpSpPr>
            <p:nvPr/>
          </p:nvGrpSpPr>
          <p:grpSpPr bwMode="auto">
            <a:xfrm>
              <a:off x="4560" y="2560"/>
              <a:ext cx="951" cy="418"/>
              <a:chOff x="4560" y="2560"/>
              <a:chExt cx="951" cy="418"/>
            </a:xfrm>
          </p:grpSpPr>
          <p:pic>
            <p:nvPicPr>
              <p:cNvPr id="66" name="Picture 27" descr="cha56011_t1001a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6" y="2560"/>
                <a:ext cx="768" cy="3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7" name="Text Box 29"/>
              <p:cNvSpPr txBox="1">
                <a:spLocks noChangeArrowheads="1"/>
              </p:cNvSpPr>
              <p:nvPr/>
            </p:nvSpPr>
            <p:spPr bwMode="auto">
              <a:xfrm>
                <a:off x="4560" y="2784"/>
                <a:ext cx="182" cy="19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B</a:t>
                </a:r>
              </a:p>
            </p:txBody>
          </p:sp>
          <p:sp>
            <p:nvSpPr>
              <p:cNvPr id="68" name="Text Box 30"/>
              <p:cNvSpPr txBox="1">
                <a:spLocks noChangeArrowheads="1"/>
              </p:cNvSpPr>
              <p:nvPr/>
            </p:nvSpPr>
            <p:spPr bwMode="auto">
              <a:xfrm>
                <a:off x="5329" y="2776"/>
                <a:ext cx="182" cy="19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14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B</a:t>
                </a:r>
              </a:p>
            </p:txBody>
          </p:sp>
        </p:grpSp>
      </p:grpSp>
      <p:pic>
        <p:nvPicPr>
          <p:cNvPr id="7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273" y="2788315"/>
            <a:ext cx="2223987" cy="167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" name="Group 18"/>
          <p:cNvGrpSpPr>
            <a:grpSpLocks/>
          </p:cNvGrpSpPr>
          <p:nvPr/>
        </p:nvGrpSpPr>
        <p:grpSpPr bwMode="auto">
          <a:xfrm>
            <a:off x="5219990" y="3488927"/>
            <a:ext cx="3721100" cy="2100264"/>
            <a:chOff x="3613" y="1454"/>
            <a:chExt cx="2344" cy="1323"/>
          </a:xfrm>
        </p:grpSpPr>
        <p:sp>
          <p:nvSpPr>
            <p:cNvPr id="74" name="Text Box 11"/>
            <p:cNvSpPr txBox="1">
              <a:spLocks noChangeArrowheads="1"/>
            </p:cNvSpPr>
            <p:nvPr/>
          </p:nvSpPr>
          <p:spPr bwMode="auto">
            <a:xfrm>
              <a:off x="3613" y="2021"/>
              <a:ext cx="2344" cy="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s-CO" b="1" dirty="0" err="1" smtClean="0">
                  <a:latin typeface="+mj-lt"/>
                </a:rPr>
                <a:t>Ejemplos</a:t>
              </a:r>
              <a:r>
                <a:rPr lang="en-US" altLang="es-CO" b="1" dirty="0" smtClean="0">
                  <a:latin typeface="+mj-lt"/>
                </a:rPr>
                <a:t>: </a:t>
              </a:r>
              <a:r>
                <a:rPr lang="en-US" altLang="es-CO" dirty="0" smtClean="0">
                  <a:latin typeface="+mj-lt"/>
                </a:rPr>
                <a:t>CS</a:t>
              </a:r>
              <a:r>
                <a:rPr lang="en-US" altLang="es-CO" baseline="-25000" dirty="0" smtClean="0">
                  <a:latin typeface="+mj-lt"/>
                </a:rPr>
                <a:t>2</a:t>
              </a:r>
              <a:r>
                <a:rPr lang="en-US" altLang="es-CO" dirty="0">
                  <a:latin typeface="+mj-lt"/>
                </a:rPr>
                <a:t>, HCN, </a:t>
              </a:r>
              <a:r>
                <a:rPr lang="en-US" altLang="es-CO" dirty="0" smtClean="0">
                  <a:latin typeface="+mj-lt"/>
                </a:rPr>
                <a:t>BeX</a:t>
              </a:r>
              <a:r>
                <a:rPr lang="en-US" altLang="es-CO" baseline="-25000" dirty="0" smtClean="0">
                  <a:latin typeface="+mj-lt"/>
                </a:rPr>
                <a:t>2 </a:t>
              </a:r>
              <a:r>
                <a:rPr lang="en-US" altLang="es-CO" dirty="0" err="1" smtClean="0">
                  <a:latin typeface="+mj-lt"/>
                </a:rPr>
                <a:t>donde</a:t>
              </a:r>
              <a:r>
                <a:rPr lang="en-US" altLang="es-CO" dirty="0" smtClean="0">
                  <a:latin typeface="+mj-lt"/>
                </a:rPr>
                <a:t> X </a:t>
              </a:r>
              <a:r>
                <a:rPr lang="en-US" altLang="es-CO" dirty="0" err="1" smtClean="0">
                  <a:latin typeface="+mj-lt"/>
                </a:rPr>
                <a:t>puede</a:t>
              </a:r>
              <a:r>
                <a:rPr lang="en-US" altLang="es-CO" dirty="0" smtClean="0">
                  <a:latin typeface="+mj-lt"/>
                </a:rPr>
                <a:t> </a:t>
              </a:r>
              <a:r>
                <a:rPr lang="en-US" altLang="es-CO" dirty="0" err="1" smtClean="0">
                  <a:latin typeface="+mj-lt"/>
                </a:rPr>
                <a:t>ser</a:t>
              </a:r>
              <a:r>
                <a:rPr lang="en-US" altLang="es-CO" dirty="0" smtClean="0">
                  <a:latin typeface="+mj-lt"/>
                </a:rPr>
                <a:t> F, Cl, Br, o I </a:t>
              </a:r>
              <a:endParaRPr lang="en-US" altLang="es-CO" dirty="0">
                <a:latin typeface="+mj-lt"/>
              </a:endParaRPr>
            </a:p>
          </p:txBody>
        </p:sp>
        <p:pic>
          <p:nvPicPr>
            <p:cNvPr id="76" name="Picture 1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825" y="1454"/>
              <a:ext cx="1920" cy="4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7" name="Group 40"/>
          <p:cNvGrpSpPr>
            <a:grpSpLocks/>
          </p:cNvGrpSpPr>
          <p:nvPr/>
        </p:nvGrpSpPr>
        <p:grpSpPr bwMode="auto">
          <a:xfrm>
            <a:off x="1443039" y="5212113"/>
            <a:ext cx="2222501" cy="477838"/>
            <a:chOff x="2177" y="3312"/>
            <a:chExt cx="1400" cy="301"/>
          </a:xfrm>
        </p:grpSpPr>
        <p:grpSp>
          <p:nvGrpSpPr>
            <p:cNvPr id="108" name="Group 4"/>
            <p:cNvGrpSpPr>
              <a:grpSpLocks/>
            </p:cNvGrpSpPr>
            <p:nvPr/>
          </p:nvGrpSpPr>
          <p:grpSpPr bwMode="auto">
            <a:xfrm>
              <a:off x="2177" y="3312"/>
              <a:ext cx="312" cy="300"/>
              <a:chOff x="3205" y="2582"/>
              <a:chExt cx="312" cy="300"/>
            </a:xfrm>
          </p:grpSpPr>
          <p:sp>
            <p:nvSpPr>
              <p:cNvPr id="123" name="Text Box 5"/>
              <p:cNvSpPr txBox="1">
                <a:spLocks noChangeArrowheads="1"/>
              </p:cNvSpPr>
              <p:nvPr/>
            </p:nvSpPr>
            <p:spPr bwMode="auto">
              <a:xfrm>
                <a:off x="3205" y="2591"/>
                <a:ext cx="31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Cl</a:t>
                </a:r>
              </a:p>
            </p:txBody>
          </p:sp>
          <p:grpSp>
            <p:nvGrpSpPr>
              <p:cNvPr id="124" name="Group 6"/>
              <p:cNvGrpSpPr>
                <a:grpSpLocks/>
              </p:cNvGrpSpPr>
              <p:nvPr/>
            </p:nvGrpSpPr>
            <p:grpSpPr bwMode="auto">
              <a:xfrm>
                <a:off x="3216" y="2662"/>
                <a:ext cx="48" cy="144"/>
                <a:chOff x="1440" y="2400"/>
                <a:chExt cx="48" cy="144"/>
              </a:xfrm>
            </p:grpSpPr>
            <p:sp>
              <p:nvSpPr>
                <p:cNvPr id="131" name="Oval 7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132" name="Oval 8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grpSp>
            <p:nvGrpSpPr>
              <p:cNvPr id="125" name="Group 9"/>
              <p:cNvGrpSpPr>
                <a:grpSpLocks/>
              </p:cNvGrpSpPr>
              <p:nvPr/>
            </p:nvGrpSpPr>
            <p:grpSpPr bwMode="auto">
              <a:xfrm rot="5400000">
                <a:off x="3328" y="2534"/>
                <a:ext cx="48" cy="144"/>
                <a:chOff x="1440" y="2400"/>
                <a:chExt cx="48" cy="144"/>
              </a:xfrm>
            </p:grpSpPr>
            <p:sp>
              <p:nvSpPr>
                <p:cNvPr id="129" name="Oval 10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130" name="Oval 11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grpSp>
            <p:nvGrpSpPr>
              <p:cNvPr id="126" name="Group 12"/>
              <p:cNvGrpSpPr>
                <a:grpSpLocks/>
              </p:cNvGrpSpPr>
              <p:nvPr/>
            </p:nvGrpSpPr>
            <p:grpSpPr bwMode="auto">
              <a:xfrm rot="5400000">
                <a:off x="3328" y="2782"/>
                <a:ext cx="48" cy="144"/>
                <a:chOff x="1440" y="2400"/>
                <a:chExt cx="48" cy="144"/>
              </a:xfrm>
            </p:grpSpPr>
            <p:sp>
              <p:nvSpPr>
                <p:cNvPr id="127" name="Oval 13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128" name="Oval 14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</p:grpSp>
        <p:grpSp>
          <p:nvGrpSpPr>
            <p:cNvPr id="109" name="Group 39"/>
            <p:cNvGrpSpPr>
              <a:grpSpLocks/>
            </p:cNvGrpSpPr>
            <p:nvPr/>
          </p:nvGrpSpPr>
          <p:grpSpPr bwMode="auto">
            <a:xfrm>
              <a:off x="3265" y="3313"/>
              <a:ext cx="312" cy="300"/>
              <a:chOff x="3265" y="3313"/>
              <a:chExt cx="312" cy="300"/>
            </a:xfrm>
          </p:grpSpPr>
          <p:sp>
            <p:nvSpPr>
              <p:cNvPr id="113" name="Text Box 16"/>
              <p:cNvSpPr txBox="1">
                <a:spLocks noChangeArrowheads="1"/>
              </p:cNvSpPr>
              <p:nvPr/>
            </p:nvSpPr>
            <p:spPr bwMode="auto">
              <a:xfrm>
                <a:off x="3265" y="3322"/>
                <a:ext cx="312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Cl</a:t>
                </a:r>
              </a:p>
            </p:txBody>
          </p:sp>
          <p:grpSp>
            <p:nvGrpSpPr>
              <p:cNvPr id="114" name="Group 17"/>
              <p:cNvGrpSpPr>
                <a:grpSpLocks/>
              </p:cNvGrpSpPr>
              <p:nvPr/>
            </p:nvGrpSpPr>
            <p:grpSpPr bwMode="auto">
              <a:xfrm>
                <a:off x="3508" y="3393"/>
                <a:ext cx="48" cy="144"/>
                <a:chOff x="1440" y="2400"/>
                <a:chExt cx="48" cy="144"/>
              </a:xfrm>
            </p:grpSpPr>
            <p:sp>
              <p:nvSpPr>
                <p:cNvPr id="121" name="Oval 18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122" name="Oval 19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grpSp>
            <p:nvGrpSpPr>
              <p:cNvPr id="115" name="Group 20"/>
              <p:cNvGrpSpPr>
                <a:grpSpLocks/>
              </p:cNvGrpSpPr>
              <p:nvPr/>
            </p:nvGrpSpPr>
            <p:grpSpPr bwMode="auto">
              <a:xfrm rot="5400000">
                <a:off x="3388" y="3265"/>
                <a:ext cx="48" cy="144"/>
                <a:chOff x="1440" y="2400"/>
                <a:chExt cx="48" cy="144"/>
              </a:xfrm>
            </p:grpSpPr>
            <p:sp>
              <p:nvSpPr>
                <p:cNvPr id="119" name="Oval 21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120" name="Oval 22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grpSp>
            <p:nvGrpSpPr>
              <p:cNvPr id="116" name="Group 23"/>
              <p:cNvGrpSpPr>
                <a:grpSpLocks/>
              </p:cNvGrpSpPr>
              <p:nvPr/>
            </p:nvGrpSpPr>
            <p:grpSpPr bwMode="auto">
              <a:xfrm rot="5400000">
                <a:off x="3388" y="3513"/>
                <a:ext cx="48" cy="144"/>
                <a:chOff x="1440" y="2400"/>
                <a:chExt cx="48" cy="144"/>
              </a:xfrm>
            </p:grpSpPr>
            <p:sp>
              <p:nvSpPr>
                <p:cNvPr id="117" name="Oval 24"/>
                <p:cNvSpPr>
                  <a:spLocks noChangeArrowheads="1"/>
                </p:cNvSpPr>
                <p:nvPr/>
              </p:nvSpPr>
              <p:spPr bwMode="auto">
                <a:xfrm>
                  <a:off x="1440" y="2400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118" name="Oval 25"/>
                <p:cNvSpPr>
                  <a:spLocks noChangeArrowheads="1"/>
                </p:cNvSpPr>
                <p:nvPr/>
              </p:nvSpPr>
              <p:spPr bwMode="auto">
                <a:xfrm>
                  <a:off x="1440" y="2496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</p:grpSp>
        <p:sp>
          <p:nvSpPr>
            <p:cNvPr id="110" name="Line 26"/>
            <p:cNvSpPr>
              <a:spLocks noChangeShapeType="1"/>
            </p:cNvSpPr>
            <p:nvPr/>
          </p:nvSpPr>
          <p:spPr bwMode="auto">
            <a:xfrm>
              <a:off x="2448" y="3461"/>
              <a:ext cx="288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1" name="Line 27"/>
            <p:cNvSpPr>
              <a:spLocks noChangeShapeType="1"/>
            </p:cNvSpPr>
            <p:nvPr/>
          </p:nvSpPr>
          <p:spPr bwMode="auto">
            <a:xfrm>
              <a:off x="3019" y="3464"/>
              <a:ext cx="288" cy="0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2" name="Text Box 28"/>
            <p:cNvSpPr txBox="1">
              <a:spLocks noChangeArrowheads="1"/>
            </p:cNvSpPr>
            <p:nvPr/>
          </p:nvSpPr>
          <p:spPr bwMode="auto">
            <a:xfrm>
              <a:off x="2702" y="3320"/>
              <a:ext cx="35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Be</a:t>
              </a:r>
            </a:p>
          </p:txBody>
        </p:sp>
      </p:grpSp>
      <p:grpSp>
        <p:nvGrpSpPr>
          <p:cNvPr id="133" name="Group 41"/>
          <p:cNvGrpSpPr>
            <a:grpSpLocks/>
          </p:cNvGrpSpPr>
          <p:nvPr/>
        </p:nvGrpSpPr>
        <p:grpSpPr bwMode="auto">
          <a:xfrm>
            <a:off x="1006475" y="5705818"/>
            <a:ext cx="5857876" cy="1050924"/>
            <a:chOff x="1898" y="3648"/>
            <a:chExt cx="3690" cy="662"/>
          </a:xfrm>
        </p:grpSpPr>
        <p:sp>
          <p:nvSpPr>
            <p:cNvPr id="134" name="Freeform 31"/>
            <p:cNvSpPr>
              <a:spLocks/>
            </p:cNvSpPr>
            <p:nvPr/>
          </p:nvSpPr>
          <p:spPr bwMode="auto">
            <a:xfrm>
              <a:off x="2304" y="3648"/>
              <a:ext cx="240" cy="344"/>
            </a:xfrm>
            <a:custGeom>
              <a:avLst/>
              <a:gdLst>
                <a:gd name="T0" fmla="*/ 240 w 240"/>
                <a:gd name="T1" fmla="*/ 336 h 344"/>
                <a:gd name="T2" fmla="*/ 96 w 240"/>
                <a:gd name="T3" fmla="*/ 288 h 344"/>
                <a:gd name="T4" fmla="*/ 0 w 240"/>
                <a:gd name="T5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344">
                  <a:moveTo>
                    <a:pt x="240" y="336"/>
                  </a:moveTo>
                  <a:cubicBezTo>
                    <a:pt x="188" y="340"/>
                    <a:pt x="136" y="344"/>
                    <a:pt x="96" y="288"/>
                  </a:cubicBezTo>
                  <a:cubicBezTo>
                    <a:pt x="56" y="232"/>
                    <a:pt x="16" y="48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5" name="Freeform 32"/>
            <p:cNvSpPr>
              <a:spLocks/>
            </p:cNvSpPr>
            <p:nvPr/>
          </p:nvSpPr>
          <p:spPr bwMode="auto">
            <a:xfrm flipH="1">
              <a:off x="3192" y="3648"/>
              <a:ext cx="240" cy="344"/>
            </a:xfrm>
            <a:custGeom>
              <a:avLst/>
              <a:gdLst>
                <a:gd name="T0" fmla="*/ 240 w 240"/>
                <a:gd name="T1" fmla="*/ 336 h 344"/>
                <a:gd name="T2" fmla="*/ 96 w 240"/>
                <a:gd name="T3" fmla="*/ 288 h 344"/>
                <a:gd name="T4" fmla="*/ 0 w 240"/>
                <a:gd name="T5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344">
                  <a:moveTo>
                    <a:pt x="240" y="336"/>
                  </a:moveTo>
                  <a:cubicBezTo>
                    <a:pt x="188" y="340"/>
                    <a:pt x="136" y="344"/>
                    <a:pt x="96" y="288"/>
                  </a:cubicBezTo>
                  <a:cubicBezTo>
                    <a:pt x="56" y="232"/>
                    <a:pt x="16" y="48"/>
                    <a:pt x="0" y="0"/>
                  </a:cubicBez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36" name="Text Box 33"/>
            <p:cNvSpPr txBox="1">
              <a:spLocks noChangeArrowheads="1"/>
            </p:cNvSpPr>
            <p:nvPr/>
          </p:nvSpPr>
          <p:spPr bwMode="auto">
            <a:xfrm>
              <a:off x="1898" y="4019"/>
              <a:ext cx="369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2 </a:t>
              </a:r>
              <a:r>
                <a:rPr kumimoji="0" lang="en-US" altLang="es-CO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átomos</a:t>
              </a:r>
              <a:r>
                <a:rPr kumimoji="0" lang="en-US" altLang="es-CO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es-ES_tradnl" altLang="es-CO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enlazados al átomo central</a:t>
              </a:r>
              <a:r>
                <a:rPr kumimoji="0" lang="en-US" altLang="es-CO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j-lt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5153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utoUpdateAnimBg="0"/>
      <p:bldP spid="42" grpId="0" autoUpdateAnimBg="0"/>
      <p:bldP spid="43" grpId="0" autoUpdateAnimBg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64</a:t>
            </a:fld>
            <a:endParaRPr lang="en-US" dirty="0"/>
          </a:p>
        </p:txBody>
      </p:sp>
      <p:grpSp>
        <p:nvGrpSpPr>
          <p:cNvPr id="38" name="Group 27"/>
          <p:cNvGrpSpPr>
            <a:grpSpLocks/>
          </p:cNvGrpSpPr>
          <p:nvPr/>
        </p:nvGrpSpPr>
        <p:grpSpPr bwMode="auto">
          <a:xfrm>
            <a:off x="355600" y="1295400"/>
            <a:ext cx="885825" cy="481013"/>
            <a:chOff x="116" y="1901"/>
            <a:chExt cx="558" cy="259"/>
          </a:xfrm>
        </p:grpSpPr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116" y="1901"/>
              <a:ext cx="558" cy="2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Clase</a:t>
              </a:r>
            </a:p>
          </p:txBody>
        </p:sp>
        <p:sp>
          <p:nvSpPr>
            <p:cNvPr id="40" name="Line 29"/>
            <p:cNvSpPr>
              <a:spLocks noChangeShapeType="1"/>
            </p:cNvSpPr>
            <p:nvPr/>
          </p:nvSpPr>
          <p:spPr bwMode="auto">
            <a:xfrm>
              <a:off x="154" y="2160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41" name="Group 30"/>
          <p:cNvGrpSpPr>
            <a:grpSpLocks/>
          </p:cNvGrpSpPr>
          <p:nvPr/>
        </p:nvGrpSpPr>
        <p:grpSpPr bwMode="auto">
          <a:xfrm>
            <a:off x="1177814" y="609599"/>
            <a:ext cx="2040049" cy="1324020"/>
            <a:chOff x="732" y="1517"/>
            <a:chExt cx="1284" cy="712"/>
          </a:xfrm>
        </p:grpSpPr>
        <p:sp>
          <p:nvSpPr>
            <p:cNvPr id="42" name="Text Box 31"/>
            <p:cNvSpPr txBox="1">
              <a:spLocks noChangeArrowheads="1"/>
            </p:cNvSpPr>
            <p:nvPr/>
          </p:nvSpPr>
          <p:spPr bwMode="auto">
            <a:xfrm>
              <a:off x="732" y="1517"/>
              <a:ext cx="1284" cy="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# de </a:t>
              </a:r>
              <a:r>
                <a:rPr kumimoji="0" lang="en-US" altLang="es-CO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átomos</a:t>
              </a:r>
              <a:endPara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unidos</a:t>
              </a:r>
              <a:r>
                <a:rPr kumimoji="0" lang="en-US" altLang="es-CO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 al </a:t>
              </a:r>
              <a:r>
                <a:rPr kumimoji="0" lang="en-US" altLang="es-CO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átomo</a:t>
              </a:r>
              <a:r>
                <a:rPr kumimoji="0" lang="en-US" altLang="es-CO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 central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984" y="2160"/>
              <a:ext cx="8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44" name="Group 33"/>
          <p:cNvGrpSpPr>
            <a:grpSpLocks/>
          </p:cNvGrpSpPr>
          <p:nvPr/>
        </p:nvGrpSpPr>
        <p:grpSpPr bwMode="auto">
          <a:xfrm>
            <a:off x="3322637" y="609600"/>
            <a:ext cx="1878201" cy="1476420"/>
            <a:chOff x="2016" y="1517"/>
            <a:chExt cx="1182" cy="794"/>
          </a:xfrm>
        </p:grpSpPr>
        <p:sp>
          <p:nvSpPr>
            <p:cNvPr id="45" name="Text Box 34"/>
            <p:cNvSpPr txBox="1">
              <a:spLocks noChangeArrowheads="1"/>
            </p:cNvSpPr>
            <p:nvPr/>
          </p:nvSpPr>
          <p:spPr bwMode="auto">
            <a:xfrm>
              <a:off x="2016" y="1517"/>
              <a:ext cx="1182" cy="7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# de pares </a:t>
              </a:r>
              <a:r>
                <a:rPr kumimoji="0" lang="en-US" altLang="es-CO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electrones</a:t>
              </a:r>
              <a:r>
                <a:rPr kumimoji="0" lang="en-US" altLang="es-CO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en-US" altLang="es-CO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libres</a:t>
              </a:r>
              <a:r>
                <a:rPr kumimoji="0" lang="en-US" altLang="es-CO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en-US" altLang="es-CO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en</a:t>
              </a:r>
              <a:r>
                <a:rPr kumimoji="0" lang="en-US" altLang="es-CO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 el </a:t>
              </a:r>
              <a:r>
                <a:rPr kumimoji="0" lang="en-US" altLang="es-CO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átomo</a:t>
              </a:r>
              <a:r>
                <a:rPr kumimoji="0" lang="en-US" altLang="es-CO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 central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s-CO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6" name="Line 35"/>
            <p:cNvSpPr>
              <a:spLocks noChangeShapeType="1"/>
            </p:cNvSpPr>
            <p:nvPr/>
          </p:nvSpPr>
          <p:spPr bwMode="auto">
            <a:xfrm>
              <a:off x="2112" y="2160"/>
              <a:ext cx="8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47" name="Group 36"/>
          <p:cNvGrpSpPr>
            <a:grpSpLocks/>
          </p:cNvGrpSpPr>
          <p:nvPr/>
        </p:nvGrpSpPr>
        <p:grpSpPr bwMode="auto">
          <a:xfrm>
            <a:off x="5105400" y="990600"/>
            <a:ext cx="2320925" cy="838200"/>
            <a:chOff x="3003" y="1709"/>
            <a:chExt cx="1461" cy="451"/>
          </a:xfrm>
        </p:grpSpPr>
        <p:sp>
          <p:nvSpPr>
            <p:cNvPr id="48" name="Text Box 37"/>
            <p:cNvSpPr txBox="1">
              <a:spLocks noChangeArrowheads="1"/>
            </p:cNvSpPr>
            <p:nvPr/>
          </p:nvSpPr>
          <p:spPr bwMode="auto">
            <a:xfrm>
              <a:off x="3003" y="1709"/>
              <a:ext cx="146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CO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9" name="Line 38"/>
            <p:cNvSpPr>
              <a:spLocks noChangeShapeType="1"/>
            </p:cNvSpPr>
            <p:nvPr/>
          </p:nvSpPr>
          <p:spPr bwMode="auto">
            <a:xfrm>
              <a:off x="3277" y="2160"/>
              <a:ext cx="9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50" name="Group 39"/>
          <p:cNvGrpSpPr>
            <a:grpSpLocks/>
          </p:cNvGrpSpPr>
          <p:nvPr/>
        </p:nvGrpSpPr>
        <p:grpSpPr bwMode="auto">
          <a:xfrm>
            <a:off x="6934200" y="990600"/>
            <a:ext cx="1981200" cy="838200"/>
            <a:chOff x="4247" y="1709"/>
            <a:chExt cx="1607" cy="451"/>
          </a:xfrm>
        </p:grpSpPr>
        <p:sp>
          <p:nvSpPr>
            <p:cNvPr id="51" name="Text Box 40"/>
            <p:cNvSpPr txBox="1">
              <a:spLocks noChangeArrowheads="1"/>
            </p:cNvSpPr>
            <p:nvPr/>
          </p:nvSpPr>
          <p:spPr bwMode="auto">
            <a:xfrm>
              <a:off x="4247" y="1709"/>
              <a:ext cx="1607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CO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Geometría molecular</a:t>
              </a:r>
              <a:endPara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2" name="Line 41"/>
            <p:cNvSpPr>
              <a:spLocks noChangeShapeType="1"/>
            </p:cNvSpPr>
            <p:nvPr/>
          </p:nvSpPr>
          <p:spPr bwMode="auto">
            <a:xfrm>
              <a:off x="4686" y="2160"/>
              <a:ext cx="7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53" name="Text Box 43"/>
          <p:cNvSpPr txBox="1">
            <a:spLocks noChangeArrowheads="1"/>
          </p:cNvSpPr>
          <p:nvPr/>
        </p:nvSpPr>
        <p:spPr bwMode="auto">
          <a:xfrm>
            <a:off x="406400" y="2099395"/>
            <a:ext cx="708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AX</a:t>
            </a:r>
            <a:r>
              <a:rPr kumimoji="0" lang="en-US" altLang="es-CO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3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4" name="Text Box 44"/>
          <p:cNvSpPr txBox="1">
            <a:spLocks noChangeArrowheads="1"/>
          </p:cNvSpPr>
          <p:nvPr/>
        </p:nvSpPr>
        <p:spPr bwMode="auto">
          <a:xfrm>
            <a:off x="2057400" y="2099395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3</a:t>
            </a:r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3931443" y="214860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0</a:t>
            </a:r>
          </a:p>
        </p:txBody>
      </p:sp>
      <p:pic>
        <p:nvPicPr>
          <p:cNvPr id="57" name="Picture 47" descr="cha56011_t1001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367" y="3530749"/>
            <a:ext cx="1371600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 Box 48"/>
          <p:cNvSpPr txBox="1">
            <a:spLocks noChangeArrowheads="1"/>
          </p:cNvSpPr>
          <p:nvPr/>
        </p:nvSpPr>
        <p:spPr bwMode="auto">
          <a:xfrm>
            <a:off x="5410201" y="1916832"/>
            <a:ext cx="160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triangular </a:t>
            </a:r>
            <a:r>
              <a:rPr kumimoji="0" lang="en-US" altLang="es-CO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plana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60" name="Picture 46" descr="cha56011_t1001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345" y="3457723"/>
            <a:ext cx="1219200" cy="113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Text Box 49"/>
          <p:cNvSpPr txBox="1">
            <a:spLocks noChangeArrowheads="1"/>
          </p:cNvSpPr>
          <p:nvPr/>
        </p:nvSpPr>
        <p:spPr bwMode="auto">
          <a:xfrm>
            <a:off x="7340601" y="1916832"/>
            <a:ext cx="160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triangular </a:t>
            </a:r>
            <a:r>
              <a:rPr kumimoji="0" lang="en-US" altLang="es-CO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plana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2" name="Rectangle 53"/>
          <p:cNvSpPr>
            <a:spLocks noChangeArrowheads="1"/>
          </p:cNvSpPr>
          <p:nvPr/>
        </p:nvSpPr>
        <p:spPr bwMode="auto">
          <a:xfrm>
            <a:off x="5540673" y="742198"/>
            <a:ext cx="1676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Arreglo</a:t>
            </a: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de </a:t>
            </a: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los</a:t>
            </a: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pares de </a:t>
            </a: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electrones</a:t>
            </a:r>
            <a:endParaRPr kumimoji="0" lang="en-US" altLang="es-CO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3" name="Text Box 43"/>
          <p:cNvSpPr txBox="1">
            <a:spLocks noChangeArrowheads="1"/>
          </p:cNvSpPr>
          <p:nvPr/>
        </p:nvSpPr>
        <p:spPr bwMode="auto">
          <a:xfrm>
            <a:off x="381000" y="2800630"/>
            <a:ext cx="8787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AX</a:t>
            </a:r>
            <a:r>
              <a:rPr lang="en-US" altLang="es-CO" sz="2400" kern="0" baseline="-25000" dirty="0">
                <a:solidFill>
                  <a:srgbClr val="000000"/>
                </a:solidFill>
                <a:latin typeface="+mj-lt"/>
              </a:rPr>
              <a:t>2</a:t>
            </a: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</a:t>
            </a:r>
          </a:p>
        </p:txBody>
      </p:sp>
      <p:sp>
        <p:nvSpPr>
          <p:cNvPr id="64" name="Text Box 44"/>
          <p:cNvSpPr txBox="1">
            <a:spLocks noChangeArrowheads="1"/>
          </p:cNvSpPr>
          <p:nvPr/>
        </p:nvSpPr>
        <p:spPr bwMode="auto">
          <a:xfrm>
            <a:off x="2032000" y="280063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s-CO" sz="2400" kern="0" dirty="0">
                <a:solidFill>
                  <a:srgbClr val="000000"/>
                </a:solidFill>
                <a:latin typeface="+mj-lt"/>
              </a:rPr>
              <a:t>2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5" name="Text Box 45"/>
          <p:cNvSpPr txBox="1">
            <a:spLocks noChangeArrowheads="1"/>
          </p:cNvSpPr>
          <p:nvPr/>
        </p:nvSpPr>
        <p:spPr bwMode="auto">
          <a:xfrm>
            <a:off x="3929268" y="2796165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s-CO" sz="2400" kern="0" dirty="0">
                <a:solidFill>
                  <a:srgbClr val="000000"/>
                </a:solidFill>
                <a:latin typeface="+mj-lt"/>
              </a:rPr>
              <a:t>1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67" name="Group 25"/>
          <p:cNvGrpSpPr>
            <a:grpSpLocks/>
          </p:cNvGrpSpPr>
          <p:nvPr/>
        </p:nvGrpSpPr>
        <p:grpSpPr bwMode="auto">
          <a:xfrm>
            <a:off x="4695135" y="4733205"/>
            <a:ext cx="2813662" cy="1925638"/>
            <a:chOff x="1245" y="2642"/>
            <a:chExt cx="1995" cy="1213"/>
          </a:xfrm>
        </p:grpSpPr>
        <p:sp>
          <p:nvSpPr>
            <p:cNvPr id="69" name="Text Box 21"/>
            <p:cNvSpPr txBox="1">
              <a:spLocks noChangeArrowheads="1"/>
            </p:cNvSpPr>
            <p:nvPr/>
          </p:nvSpPr>
          <p:spPr bwMode="auto">
            <a:xfrm>
              <a:off x="2579" y="2642"/>
              <a:ext cx="661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b="1" dirty="0">
                  <a:latin typeface="+mj-lt"/>
                </a:rPr>
                <a:t>AX</a:t>
              </a:r>
              <a:r>
                <a:rPr lang="en-US" altLang="es-CO" b="1" baseline="-25000" dirty="0">
                  <a:latin typeface="+mj-lt"/>
                </a:rPr>
                <a:t>2</a:t>
              </a:r>
              <a:r>
                <a:rPr lang="en-US" altLang="es-CO" b="1" dirty="0">
                  <a:latin typeface="+mj-lt"/>
                </a:rPr>
                <a:t>E</a:t>
              </a:r>
            </a:p>
          </p:txBody>
        </p:sp>
        <p:pic>
          <p:nvPicPr>
            <p:cNvPr id="70" name="Picture 2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" y="2758"/>
              <a:ext cx="1241" cy="1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1" name="Group 24"/>
          <p:cNvGrpSpPr>
            <a:grpSpLocks/>
          </p:cNvGrpSpPr>
          <p:nvPr/>
        </p:nvGrpSpPr>
        <p:grpSpPr bwMode="auto">
          <a:xfrm>
            <a:off x="225424" y="4663355"/>
            <a:ext cx="8215314" cy="2046288"/>
            <a:chOff x="2360" y="845"/>
            <a:chExt cx="5175" cy="1289"/>
          </a:xfrm>
        </p:grpSpPr>
        <p:pic>
          <p:nvPicPr>
            <p:cNvPr id="72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0" y="930"/>
              <a:ext cx="1320" cy="1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3" name="Text Box 16"/>
            <p:cNvSpPr txBox="1">
              <a:spLocks noChangeArrowheads="1"/>
            </p:cNvSpPr>
            <p:nvPr/>
          </p:nvSpPr>
          <p:spPr bwMode="auto">
            <a:xfrm>
              <a:off x="3841" y="845"/>
              <a:ext cx="465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b="1" dirty="0">
                  <a:latin typeface="+mj-lt"/>
                </a:rPr>
                <a:t>AX</a:t>
              </a:r>
              <a:r>
                <a:rPr lang="en-US" altLang="es-CO" b="1" baseline="-25000" dirty="0">
                  <a:latin typeface="+mj-lt"/>
                </a:rPr>
                <a:t>3</a:t>
              </a:r>
              <a:endParaRPr lang="en-US" altLang="es-CO" b="1" dirty="0">
                <a:latin typeface="+mj-lt"/>
              </a:endParaRPr>
            </a:p>
          </p:txBody>
        </p:sp>
        <p:sp>
          <p:nvSpPr>
            <p:cNvPr id="74" name="Text Box 19"/>
            <p:cNvSpPr txBox="1">
              <a:spLocks noChangeArrowheads="1"/>
            </p:cNvSpPr>
            <p:nvPr/>
          </p:nvSpPr>
          <p:spPr bwMode="auto">
            <a:xfrm>
              <a:off x="6318" y="1289"/>
              <a:ext cx="1217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s-CO" sz="2000" b="1" dirty="0" err="1" smtClean="0">
                  <a:latin typeface="+mj-lt"/>
                </a:rPr>
                <a:t>Ejemplos</a:t>
              </a:r>
              <a:r>
                <a:rPr lang="en-US" altLang="es-CO" sz="2000" b="1" dirty="0">
                  <a:latin typeface="+mj-lt"/>
                </a:rPr>
                <a:t>:</a:t>
              </a:r>
            </a:p>
            <a:p>
              <a:pPr>
                <a:spcBef>
                  <a:spcPct val="0"/>
                </a:spcBef>
              </a:pPr>
              <a:r>
                <a:rPr lang="en-US" altLang="es-CO" sz="2000" dirty="0">
                  <a:latin typeface="+mj-lt"/>
                </a:rPr>
                <a:t>SO</a:t>
              </a:r>
              <a:r>
                <a:rPr lang="en-US" altLang="es-CO" sz="2000" baseline="-25000" dirty="0">
                  <a:latin typeface="+mj-lt"/>
                </a:rPr>
                <a:t>2</a:t>
              </a:r>
              <a:r>
                <a:rPr lang="en-US" altLang="es-CO" sz="2000" dirty="0">
                  <a:latin typeface="+mj-lt"/>
                </a:rPr>
                <a:t>, O</a:t>
              </a:r>
              <a:r>
                <a:rPr lang="en-US" altLang="es-CO" sz="2000" baseline="-25000" dirty="0">
                  <a:latin typeface="+mj-lt"/>
                </a:rPr>
                <a:t>3</a:t>
              </a:r>
              <a:r>
                <a:rPr lang="en-US" altLang="es-CO" sz="2000" dirty="0">
                  <a:latin typeface="+mj-lt"/>
                </a:rPr>
                <a:t>, PbCl</a:t>
              </a:r>
              <a:r>
                <a:rPr lang="en-US" altLang="es-CO" sz="2000" baseline="-25000" dirty="0">
                  <a:latin typeface="+mj-lt"/>
                </a:rPr>
                <a:t>2</a:t>
              </a:r>
              <a:r>
                <a:rPr lang="en-US" altLang="es-CO" sz="2000" dirty="0" smtClean="0">
                  <a:latin typeface="+mj-lt"/>
                </a:rPr>
                <a:t>,</a:t>
              </a:r>
            </a:p>
            <a:p>
              <a:pPr>
                <a:spcBef>
                  <a:spcPct val="0"/>
                </a:spcBef>
              </a:pPr>
              <a:r>
                <a:rPr lang="en-US" altLang="es-CO" sz="2000" dirty="0" smtClean="0">
                  <a:latin typeface="+mj-lt"/>
                </a:rPr>
                <a:t>SnBr</a:t>
              </a:r>
              <a:r>
                <a:rPr lang="en-US" altLang="es-CO" sz="2000" baseline="-25000" dirty="0" smtClean="0">
                  <a:latin typeface="+mj-lt"/>
                </a:rPr>
                <a:t>2</a:t>
              </a:r>
              <a:r>
                <a:rPr lang="en-US" altLang="es-CO" sz="2000" dirty="0" smtClean="0">
                  <a:latin typeface="+mj-lt"/>
                </a:rPr>
                <a:t> </a:t>
              </a:r>
              <a:endParaRPr lang="en-US" altLang="es-CO" sz="2000" dirty="0">
                <a:latin typeface="+mj-lt"/>
              </a:endParaRPr>
            </a:p>
          </p:txBody>
        </p:sp>
      </p:grpSp>
      <p:sp>
        <p:nvSpPr>
          <p:cNvPr id="66" name="Text Box 18"/>
          <p:cNvSpPr txBox="1">
            <a:spLocks noChangeArrowheads="1"/>
          </p:cNvSpPr>
          <p:nvPr/>
        </p:nvSpPr>
        <p:spPr bwMode="auto">
          <a:xfrm>
            <a:off x="2340655" y="5158656"/>
            <a:ext cx="1944801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s-CO" sz="2000" b="1" dirty="0" err="1" smtClean="0">
                <a:latin typeface="+mj-lt"/>
              </a:rPr>
              <a:t>Ejemplos</a:t>
            </a:r>
            <a:r>
              <a:rPr lang="en-US" altLang="es-CO" sz="2000" b="1" dirty="0">
                <a:latin typeface="+mj-lt"/>
              </a:rPr>
              <a:t>:</a:t>
            </a:r>
          </a:p>
          <a:p>
            <a:pPr>
              <a:spcBef>
                <a:spcPct val="0"/>
              </a:spcBef>
            </a:pPr>
            <a:r>
              <a:rPr lang="en-US" altLang="es-CO" sz="2000" dirty="0">
                <a:latin typeface="+mj-lt"/>
              </a:rPr>
              <a:t>SO</a:t>
            </a:r>
            <a:r>
              <a:rPr lang="en-US" altLang="es-CO" sz="2000" baseline="-25000" dirty="0">
                <a:latin typeface="+mj-lt"/>
              </a:rPr>
              <a:t>3</a:t>
            </a:r>
            <a:r>
              <a:rPr lang="en-US" altLang="es-CO" sz="2000" dirty="0">
                <a:latin typeface="+mj-lt"/>
              </a:rPr>
              <a:t>, </a:t>
            </a:r>
            <a:r>
              <a:rPr lang="en-US" altLang="es-CO" sz="2000" dirty="0" smtClean="0">
                <a:latin typeface="+mj-lt"/>
              </a:rPr>
              <a:t>BX</a:t>
            </a:r>
            <a:r>
              <a:rPr lang="en-US" altLang="es-CO" sz="2000" baseline="-25000" dirty="0" smtClean="0">
                <a:latin typeface="+mj-lt"/>
              </a:rPr>
              <a:t>3</a:t>
            </a:r>
            <a:r>
              <a:rPr lang="en-US" altLang="es-CO" sz="2000" dirty="0" smtClean="0">
                <a:latin typeface="+mj-lt"/>
              </a:rPr>
              <a:t>, </a:t>
            </a:r>
          </a:p>
          <a:p>
            <a:pPr>
              <a:spcBef>
                <a:spcPct val="0"/>
              </a:spcBef>
            </a:pPr>
            <a:r>
              <a:rPr lang="en-US" altLang="es-CO" sz="2000" dirty="0" smtClean="0">
                <a:latin typeface="+mj-lt"/>
              </a:rPr>
              <a:t>(X=F, Cl, Br, I) </a:t>
            </a:r>
          </a:p>
          <a:p>
            <a:pPr>
              <a:spcBef>
                <a:spcPct val="0"/>
              </a:spcBef>
            </a:pPr>
            <a:r>
              <a:rPr lang="en-US" altLang="es-CO" sz="2000" dirty="0" smtClean="0">
                <a:latin typeface="+mj-lt"/>
              </a:rPr>
              <a:t>NO</a:t>
            </a:r>
            <a:r>
              <a:rPr lang="en-US" altLang="es-CO" sz="2000" baseline="-25000" dirty="0" smtClean="0">
                <a:latin typeface="+mj-lt"/>
              </a:rPr>
              <a:t>3</a:t>
            </a:r>
            <a:r>
              <a:rPr lang="en-US" altLang="es-CO" sz="2000" b="1" baseline="30000" dirty="0">
                <a:latin typeface="+mj-lt"/>
                <a:cs typeface="Arial" panose="020B0604020202020204" pitchFamily="34" charset="0"/>
              </a:rPr>
              <a:t>–</a:t>
            </a:r>
            <a:r>
              <a:rPr lang="en-US" altLang="es-CO" sz="2000" dirty="0">
                <a:latin typeface="+mj-lt"/>
              </a:rPr>
              <a:t>, CO</a:t>
            </a:r>
            <a:r>
              <a:rPr lang="en-US" altLang="es-CO" sz="2000" baseline="-25000" dirty="0">
                <a:latin typeface="+mj-lt"/>
              </a:rPr>
              <a:t>3</a:t>
            </a:r>
            <a:r>
              <a:rPr lang="en-US" altLang="es-CO" sz="2000" b="1" baseline="30000" dirty="0">
                <a:latin typeface="+mj-lt"/>
              </a:rPr>
              <a:t>2</a:t>
            </a:r>
            <a:r>
              <a:rPr lang="en-US" altLang="es-CO" sz="2000" b="1" baseline="30000" dirty="0">
                <a:latin typeface="+mj-lt"/>
                <a:cs typeface="Arial" panose="020B0604020202020204" pitchFamily="34" charset="0"/>
              </a:rPr>
              <a:t>−</a:t>
            </a:r>
            <a:r>
              <a:rPr lang="en-US" altLang="es-CO" sz="2000" dirty="0">
                <a:latin typeface="+mj-lt"/>
              </a:rPr>
              <a:t> </a:t>
            </a:r>
          </a:p>
        </p:txBody>
      </p:sp>
      <p:sp>
        <p:nvSpPr>
          <p:cNvPr id="75" name="Text Box 48"/>
          <p:cNvSpPr txBox="1">
            <a:spLocks noChangeArrowheads="1"/>
          </p:cNvSpPr>
          <p:nvPr/>
        </p:nvSpPr>
        <p:spPr bwMode="auto">
          <a:xfrm>
            <a:off x="5410201" y="2811298"/>
            <a:ext cx="160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triangular </a:t>
            </a:r>
            <a:r>
              <a:rPr kumimoji="0" lang="en-US" altLang="es-CO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plana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6" name="Text Box 48"/>
          <p:cNvSpPr txBox="1">
            <a:spLocks noChangeArrowheads="1"/>
          </p:cNvSpPr>
          <p:nvPr/>
        </p:nvSpPr>
        <p:spPr bwMode="auto">
          <a:xfrm>
            <a:off x="7340601" y="2922008"/>
            <a:ext cx="160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27D2"/>
                </a:solidFill>
                <a:effectLst/>
                <a:uLnTx/>
                <a:uFillTx/>
                <a:latin typeface="+mj-lt"/>
              </a:rPr>
              <a:t>Forma </a:t>
            </a:r>
            <a:r>
              <a:rPr kumimoji="0" lang="en-US" altLang="es-CO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27D2"/>
                </a:solidFill>
                <a:effectLst/>
                <a:uLnTx/>
                <a:uFillTx/>
                <a:latin typeface="+mj-lt"/>
              </a:rPr>
              <a:t>doblada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1027D2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62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65</a:t>
            </a:fld>
            <a:endParaRPr lang="en-US" dirty="0"/>
          </a:p>
        </p:txBody>
      </p:sp>
      <p:grpSp>
        <p:nvGrpSpPr>
          <p:cNvPr id="43" name="Group 1032"/>
          <p:cNvGrpSpPr>
            <a:grpSpLocks/>
          </p:cNvGrpSpPr>
          <p:nvPr/>
        </p:nvGrpSpPr>
        <p:grpSpPr bwMode="auto">
          <a:xfrm>
            <a:off x="195709" y="1234480"/>
            <a:ext cx="885825" cy="411163"/>
            <a:chOff x="116" y="1901"/>
            <a:chExt cx="558" cy="259"/>
          </a:xfrm>
        </p:grpSpPr>
        <p:sp>
          <p:nvSpPr>
            <p:cNvPr id="44" name="Text Box 1033"/>
            <p:cNvSpPr txBox="1">
              <a:spLocks noChangeArrowheads="1"/>
            </p:cNvSpPr>
            <p:nvPr/>
          </p:nvSpPr>
          <p:spPr bwMode="auto">
            <a:xfrm>
              <a:off x="116" y="1901"/>
              <a:ext cx="558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Clase</a:t>
              </a:r>
            </a:p>
          </p:txBody>
        </p:sp>
        <p:sp>
          <p:nvSpPr>
            <p:cNvPr id="45" name="Line 1034"/>
            <p:cNvSpPr>
              <a:spLocks noChangeShapeType="1"/>
            </p:cNvSpPr>
            <p:nvPr/>
          </p:nvSpPr>
          <p:spPr bwMode="auto">
            <a:xfrm>
              <a:off x="154" y="2160"/>
              <a:ext cx="4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46" name="Group 1035"/>
          <p:cNvGrpSpPr>
            <a:grpSpLocks/>
          </p:cNvGrpSpPr>
          <p:nvPr/>
        </p:nvGrpSpPr>
        <p:grpSpPr bwMode="auto">
          <a:xfrm>
            <a:off x="1152971" y="624880"/>
            <a:ext cx="1998663" cy="1020763"/>
            <a:chOff x="816" y="1517"/>
            <a:chExt cx="1259" cy="643"/>
          </a:xfrm>
        </p:grpSpPr>
        <p:sp>
          <p:nvSpPr>
            <p:cNvPr id="47" name="Text Box 1036"/>
            <p:cNvSpPr txBox="1">
              <a:spLocks noChangeArrowheads="1"/>
            </p:cNvSpPr>
            <p:nvPr/>
          </p:nvSpPr>
          <p:spPr bwMode="auto">
            <a:xfrm>
              <a:off x="816" y="1517"/>
              <a:ext cx="1259" cy="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# de </a:t>
              </a:r>
              <a:r>
                <a:rPr kumimoji="0" lang="en-US" altLang="es-CO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átomos</a:t>
              </a:r>
              <a:endPara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unidos</a:t>
              </a:r>
              <a:r>
                <a:rPr kumimoji="0" lang="en-US" altLang="es-CO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 al </a:t>
              </a:r>
              <a:r>
                <a:rPr kumimoji="0" lang="en-US" altLang="es-CO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átomo</a:t>
              </a:r>
              <a:r>
                <a:rPr kumimoji="0" lang="en-US" altLang="es-CO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 central</a:t>
              </a:r>
            </a:p>
          </p:txBody>
        </p:sp>
        <p:sp>
          <p:nvSpPr>
            <p:cNvPr id="48" name="Line 1037"/>
            <p:cNvSpPr>
              <a:spLocks noChangeShapeType="1"/>
            </p:cNvSpPr>
            <p:nvPr/>
          </p:nvSpPr>
          <p:spPr bwMode="auto">
            <a:xfrm>
              <a:off x="984" y="2160"/>
              <a:ext cx="864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49" name="Text Box 1039"/>
          <p:cNvSpPr txBox="1">
            <a:spLocks noChangeArrowheads="1"/>
          </p:cNvSpPr>
          <p:nvPr/>
        </p:nvSpPr>
        <p:spPr bwMode="auto">
          <a:xfrm>
            <a:off x="3054796" y="548680"/>
            <a:ext cx="2274888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# de pares de </a:t>
            </a:r>
            <a:r>
              <a:rPr kumimoji="0" lang="en-US" altLang="es-C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electrones</a:t>
            </a:r>
            <a:r>
              <a:rPr kumimoji="0" lang="en-US" alt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s-C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libres</a:t>
            </a:r>
            <a:r>
              <a:rPr kumimoji="0" lang="en-US" alt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s-C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en</a:t>
            </a:r>
            <a:r>
              <a:rPr kumimoji="0" lang="en-US" alt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el </a:t>
            </a:r>
            <a:r>
              <a:rPr kumimoji="0" lang="en-US" altLang="es-C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átomo</a:t>
            </a:r>
            <a:r>
              <a:rPr kumimoji="0" lang="en-US" alt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central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CO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0" name="Line 1040"/>
          <p:cNvSpPr>
            <a:spLocks noChangeShapeType="1"/>
          </p:cNvSpPr>
          <p:nvPr/>
        </p:nvSpPr>
        <p:spPr bwMode="auto">
          <a:xfrm flipV="1">
            <a:off x="3321496" y="176788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51" name="Group 1041"/>
          <p:cNvGrpSpPr>
            <a:grpSpLocks/>
          </p:cNvGrpSpPr>
          <p:nvPr/>
        </p:nvGrpSpPr>
        <p:grpSpPr bwMode="auto">
          <a:xfrm>
            <a:off x="4947096" y="929680"/>
            <a:ext cx="2319338" cy="715963"/>
            <a:chOff x="3003" y="1709"/>
            <a:chExt cx="1461" cy="451"/>
          </a:xfrm>
        </p:grpSpPr>
        <p:sp>
          <p:nvSpPr>
            <p:cNvPr id="52" name="Text Box 1042"/>
            <p:cNvSpPr txBox="1">
              <a:spLocks noChangeArrowheads="1"/>
            </p:cNvSpPr>
            <p:nvPr/>
          </p:nvSpPr>
          <p:spPr bwMode="auto">
            <a:xfrm>
              <a:off x="3003" y="1709"/>
              <a:ext cx="1461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altLang="es-CO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3" name="Line 1043"/>
            <p:cNvSpPr>
              <a:spLocks noChangeShapeType="1"/>
            </p:cNvSpPr>
            <p:nvPr/>
          </p:nvSpPr>
          <p:spPr bwMode="auto">
            <a:xfrm>
              <a:off x="3277" y="2160"/>
              <a:ext cx="912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54" name="Group 1044"/>
          <p:cNvGrpSpPr>
            <a:grpSpLocks/>
          </p:cNvGrpSpPr>
          <p:nvPr/>
        </p:nvGrpSpPr>
        <p:grpSpPr bwMode="auto">
          <a:xfrm>
            <a:off x="7055296" y="929680"/>
            <a:ext cx="1936750" cy="690563"/>
            <a:chOff x="4321" y="1725"/>
            <a:chExt cx="1460" cy="435"/>
          </a:xfrm>
        </p:grpSpPr>
        <p:sp>
          <p:nvSpPr>
            <p:cNvPr id="55" name="Text Box 1045"/>
            <p:cNvSpPr txBox="1">
              <a:spLocks noChangeArrowheads="1"/>
            </p:cNvSpPr>
            <p:nvPr/>
          </p:nvSpPr>
          <p:spPr bwMode="auto">
            <a:xfrm>
              <a:off x="4321" y="1725"/>
              <a:ext cx="14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altLang="es-CO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Geometría molecular</a:t>
              </a:r>
              <a:endParaRPr kumimoji="0" lang="en-US" altLang="es-CO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6" name="Line 1046"/>
            <p:cNvSpPr>
              <a:spLocks noChangeShapeType="1"/>
            </p:cNvSpPr>
            <p:nvPr/>
          </p:nvSpPr>
          <p:spPr bwMode="auto">
            <a:xfrm>
              <a:off x="4686" y="2160"/>
              <a:ext cx="72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63" name="Text Box 1058"/>
          <p:cNvSpPr txBox="1">
            <a:spLocks noChangeArrowheads="1"/>
          </p:cNvSpPr>
          <p:nvPr/>
        </p:nvSpPr>
        <p:spPr bwMode="auto">
          <a:xfrm>
            <a:off x="311177" y="1878978"/>
            <a:ext cx="708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AX</a:t>
            </a:r>
            <a:r>
              <a:rPr kumimoji="0" lang="en-US" altLang="es-CO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4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4" name="Text Box 1059"/>
          <p:cNvSpPr txBox="1">
            <a:spLocks noChangeArrowheads="1"/>
          </p:cNvSpPr>
          <p:nvPr/>
        </p:nvSpPr>
        <p:spPr bwMode="auto">
          <a:xfrm>
            <a:off x="1962177" y="187897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4</a:t>
            </a:r>
          </a:p>
        </p:txBody>
      </p:sp>
      <p:sp>
        <p:nvSpPr>
          <p:cNvPr id="65" name="Text Box 1060"/>
          <p:cNvSpPr txBox="1">
            <a:spLocks noChangeArrowheads="1"/>
          </p:cNvSpPr>
          <p:nvPr/>
        </p:nvSpPr>
        <p:spPr bwMode="auto">
          <a:xfrm>
            <a:off x="3854477" y="187897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0</a:t>
            </a:r>
          </a:p>
        </p:txBody>
      </p:sp>
      <p:grpSp>
        <p:nvGrpSpPr>
          <p:cNvPr id="66" name="Group 1066"/>
          <p:cNvGrpSpPr>
            <a:grpSpLocks/>
          </p:cNvGrpSpPr>
          <p:nvPr/>
        </p:nvGrpSpPr>
        <p:grpSpPr bwMode="auto">
          <a:xfrm>
            <a:off x="5086377" y="1923428"/>
            <a:ext cx="1752600" cy="1846263"/>
            <a:chOff x="3312" y="2131"/>
            <a:chExt cx="1104" cy="1163"/>
          </a:xfrm>
        </p:grpSpPr>
        <p:sp>
          <p:nvSpPr>
            <p:cNvPr id="67" name="Text Box 1061"/>
            <p:cNvSpPr txBox="1">
              <a:spLocks noChangeArrowheads="1"/>
            </p:cNvSpPr>
            <p:nvPr/>
          </p:nvSpPr>
          <p:spPr bwMode="auto">
            <a:xfrm>
              <a:off x="3312" y="2131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tetrahédrica</a:t>
              </a:r>
            </a:p>
          </p:txBody>
        </p:sp>
        <p:pic>
          <p:nvPicPr>
            <p:cNvPr id="68" name="Picture 1064" descr="cha56011_t1001c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960" cy="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9" name="Group 1068"/>
          <p:cNvGrpSpPr>
            <a:grpSpLocks/>
          </p:cNvGrpSpPr>
          <p:nvPr/>
        </p:nvGrpSpPr>
        <p:grpSpPr bwMode="auto">
          <a:xfrm>
            <a:off x="7245377" y="1877391"/>
            <a:ext cx="1651000" cy="1976437"/>
            <a:chOff x="4624" y="2131"/>
            <a:chExt cx="1040" cy="1245"/>
          </a:xfrm>
        </p:grpSpPr>
        <p:sp>
          <p:nvSpPr>
            <p:cNvPr id="70" name="Text Box 1062"/>
            <p:cNvSpPr txBox="1">
              <a:spLocks noChangeArrowheads="1"/>
            </p:cNvSpPr>
            <p:nvPr/>
          </p:nvSpPr>
          <p:spPr bwMode="auto">
            <a:xfrm>
              <a:off x="4624" y="2131"/>
              <a:ext cx="104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tetrahédrica</a:t>
              </a:r>
            </a:p>
          </p:txBody>
        </p:sp>
        <p:pic>
          <p:nvPicPr>
            <p:cNvPr id="71" name="Picture 1065" descr="cha56011_t1001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" y="2416"/>
              <a:ext cx="954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2" name="Rectangle 1069"/>
          <p:cNvSpPr>
            <a:spLocks noChangeArrowheads="1"/>
          </p:cNvSpPr>
          <p:nvPr/>
        </p:nvSpPr>
        <p:spPr bwMode="auto">
          <a:xfrm>
            <a:off x="5378895" y="548680"/>
            <a:ext cx="166328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Arreglo</a:t>
            </a:r>
            <a:r>
              <a:rPr kumimoji="0" lang="en-US" alt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de </a:t>
            </a:r>
            <a:r>
              <a:rPr kumimoji="0" lang="en-US" altLang="es-C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los</a:t>
            </a:r>
            <a:r>
              <a:rPr kumimoji="0" lang="en-US" alt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pares de </a:t>
            </a:r>
            <a:r>
              <a:rPr kumimoji="0" lang="en-US" altLang="es-C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electrones</a:t>
            </a:r>
            <a:endParaRPr kumimoji="0" lang="en-US" altLang="es-CO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8" name="Text Box 1058"/>
          <p:cNvSpPr txBox="1">
            <a:spLocks noChangeArrowheads="1"/>
          </p:cNvSpPr>
          <p:nvPr/>
        </p:nvSpPr>
        <p:spPr bwMode="auto">
          <a:xfrm>
            <a:off x="252059" y="2319110"/>
            <a:ext cx="8787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AX</a:t>
            </a:r>
            <a:r>
              <a:rPr lang="en-US" altLang="es-CO" sz="2400" kern="0" baseline="-25000" dirty="0" smtClean="0">
                <a:solidFill>
                  <a:srgbClr val="000000"/>
                </a:solidFill>
                <a:latin typeface="+mj-lt"/>
              </a:rPr>
              <a:t>3</a:t>
            </a:r>
            <a:r>
              <a:rPr lang="en-US" altLang="es-CO" sz="2400" kern="0" dirty="0" smtClean="0">
                <a:solidFill>
                  <a:srgbClr val="000000"/>
                </a:solidFill>
                <a:latin typeface="+mj-lt"/>
              </a:rPr>
              <a:t>E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9" name="Text Box 1059"/>
          <p:cNvSpPr txBox="1">
            <a:spLocks noChangeArrowheads="1"/>
          </p:cNvSpPr>
          <p:nvPr/>
        </p:nvSpPr>
        <p:spPr bwMode="auto">
          <a:xfrm>
            <a:off x="1913731" y="2307283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s-CO" sz="2400" kern="0" dirty="0">
                <a:solidFill>
                  <a:srgbClr val="000000"/>
                </a:solidFill>
                <a:latin typeface="+mj-lt"/>
              </a:rPr>
              <a:t>3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0" name="Text Box 1060"/>
          <p:cNvSpPr txBox="1">
            <a:spLocks noChangeArrowheads="1"/>
          </p:cNvSpPr>
          <p:nvPr/>
        </p:nvSpPr>
        <p:spPr bwMode="auto">
          <a:xfrm>
            <a:off x="3841411" y="2348880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s-CO" sz="2400" kern="0" dirty="0">
                <a:solidFill>
                  <a:srgbClr val="000000"/>
                </a:solidFill>
                <a:latin typeface="+mj-lt"/>
              </a:rPr>
              <a:t>1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4" name="Text Box 1058"/>
          <p:cNvSpPr txBox="1">
            <a:spLocks noChangeArrowheads="1"/>
          </p:cNvSpPr>
          <p:nvPr/>
        </p:nvSpPr>
        <p:spPr bwMode="auto">
          <a:xfrm>
            <a:off x="221833" y="2791771"/>
            <a:ext cx="10278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AX</a:t>
            </a:r>
            <a:r>
              <a:rPr lang="en-US" altLang="es-CO" sz="2400" kern="0" baseline="-25000" dirty="0" smtClean="0">
                <a:solidFill>
                  <a:srgbClr val="000000"/>
                </a:solidFill>
                <a:latin typeface="+mj-lt"/>
              </a:rPr>
              <a:t>2</a:t>
            </a:r>
            <a:r>
              <a:rPr lang="en-US" altLang="es-CO" sz="2400" kern="0" dirty="0" smtClean="0">
                <a:solidFill>
                  <a:srgbClr val="000000"/>
                </a:solidFill>
                <a:latin typeface="+mj-lt"/>
              </a:rPr>
              <a:t>E</a:t>
            </a:r>
            <a:r>
              <a:rPr lang="en-US" altLang="es-CO" sz="2400" kern="0" baseline="-25000" dirty="0" smtClean="0">
                <a:solidFill>
                  <a:srgbClr val="000000"/>
                </a:solidFill>
                <a:latin typeface="+mj-lt"/>
              </a:rPr>
              <a:t>2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5" name="Text Box 1059"/>
          <p:cNvSpPr txBox="1">
            <a:spLocks noChangeArrowheads="1"/>
          </p:cNvSpPr>
          <p:nvPr/>
        </p:nvSpPr>
        <p:spPr bwMode="auto">
          <a:xfrm>
            <a:off x="1916290" y="2791771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s-CO" sz="2400" kern="0" dirty="0">
                <a:solidFill>
                  <a:srgbClr val="000000"/>
                </a:solidFill>
                <a:latin typeface="+mj-lt"/>
              </a:rPr>
              <a:t>2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6" name="Text Box 1060"/>
          <p:cNvSpPr txBox="1">
            <a:spLocks noChangeArrowheads="1"/>
          </p:cNvSpPr>
          <p:nvPr/>
        </p:nvSpPr>
        <p:spPr bwMode="auto">
          <a:xfrm>
            <a:off x="3855772" y="2780928"/>
            <a:ext cx="356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s-CO" sz="2400" kern="0" dirty="0">
                <a:solidFill>
                  <a:srgbClr val="000000"/>
                </a:solidFill>
                <a:latin typeface="+mj-lt"/>
              </a:rPr>
              <a:t>2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87" name="Group 26"/>
          <p:cNvGrpSpPr>
            <a:grpSpLocks/>
          </p:cNvGrpSpPr>
          <p:nvPr/>
        </p:nvGrpSpPr>
        <p:grpSpPr bwMode="auto">
          <a:xfrm>
            <a:off x="114192" y="3979862"/>
            <a:ext cx="2790827" cy="2741613"/>
            <a:chOff x="4835" y="490"/>
            <a:chExt cx="1758" cy="1727"/>
          </a:xfrm>
        </p:grpSpPr>
        <p:pic>
          <p:nvPicPr>
            <p:cNvPr id="89" name="Picture 1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5" y="777"/>
              <a:ext cx="1163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" name="Text Box 13"/>
            <p:cNvSpPr txBox="1">
              <a:spLocks noChangeArrowheads="1"/>
            </p:cNvSpPr>
            <p:nvPr/>
          </p:nvSpPr>
          <p:spPr bwMode="auto">
            <a:xfrm>
              <a:off x="5020" y="490"/>
              <a:ext cx="406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2000" b="1" dirty="0">
                  <a:latin typeface="+mj-lt"/>
                </a:rPr>
                <a:t>AX</a:t>
              </a:r>
              <a:r>
                <a:rPr lang="en-US" altLang="es-CO" sz="2000" b="1" baseline="-25000" dirty="0">
                  <a:latin typeface="+mj-lt"/>
                </a:rPr>
                <a:t>4</a:t>
              </a:r>
              <a:endParaRPr lang="en-US" altLang="es-CO" sz="2000" b="1" dirty="0">
                <a:latin typeface="+mj-lt"/>
              </a:endParaRPr>
            </a:p>
          </p:txBody>
        </p:sp>
        <p:sp>
          <p:nvSpPr>
            <p:cNvPr id="88" name="Text Box 11"/>
            <p:cNvSpPr txBox="1">
              <a:spLocks noChangeArrowheads="1"/>
            </p:cNvSpPr>
            <p:nvPr/>
          </p:nvSpPr>
          <p:spPr bwMode="auto">
            <a:xfrm>
              <a:off x="5585" y="699"/>
              <a:ext cx="100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s-CO" sz="2000" b="1" dirty="0" err="1" smtClean="0">
                  <a:latin typeface="+mj-lt"/>
                </a:rPr>
                <a:t>Ejemplos</a:t>
              </a:r>
              <a:r>
                <a:rPr lang="en-US" altLang="es-CO" sz="2000" b="1" dirty="0" smtClean="0">
                  <a:latin typeface="+mj-lt"/>
                </a:rPr>
                <a:t>:</a:t>
              </a:r>
              <a:endParaRPr lang="en-US" altLang="es-CO" sz="2000" b="1" dirty="0">
                <a:latin typeface="+mj-lt"/>
              </a:endParaRPr>
            </a:p>
            <a:p>
              <a:pPr>
                <a:spcBef>
                  <a:spcPct val="0"/>
                </a:spcBef>
              </a:pPr>
              <a:r>
                <a:rPr lang="en-US" altLang="es-CO" sz="2000" dirty="0">
                  <a:latin typeface="+mj-lt"/>
                </a:rPr>
                <a:t>CH</a:t>
              </a:r>
              <a:r>
                <a:rPr lang="en-US" altLang="es-CO" sz="2000" baseline="-25000" dirty="0">
                  <a:latin typeface="+mj-lt"/>
                </a:rPr>
                <a:t>4</a:t>
              </a:r>
              <a:r>
                <a:rPr lang="en-US" altLang="es-CO" sz="2000" dirty="0">
                  <a:latin typeface="+mj-lt"/>
                </a:rPr>
                <a:t>, SiCl</a:t>
              </a:r>
              <a:r>
                <a:rPr lang="en-US" altLang="es-CO" sz="2000" baseline="-25000" dirty="0">
                  <a:latin typeface="+mj-lt"/>
                </a:rPr>
                <a:t>4</a:t>
              </a:r>
              <a:r>
                <a:rPr lang="en-US" altLang="es-CO" sz="2000" dirty="0">
                  <a:latin typeface="+mj-lt"/>
                </a:rPr>
                <a:t>, SO</a:t>
              </a:r>
              <a:r>
                <a:rPr lang="en-US" altLang="es-CO" sz="2000" baseline="-25000" dirty="0">
                  <a:latin typeface="+mj-lt"/>
                </a:rPr>
                <a:t>4</a:t>
              </a:r>
              <a:r>
                <a:rPr lang="en-US" altLang="es-CO" sz="2000" b="1" baseline="30000" dirty="0">
                  <a:latin typeface="+mj-lt"/>
                </a:rPr>
                <a:t>2–</a:t>
              </a:r>
              <a:r>
                <a:rPr lang="en-US" altLang="es-CO" sz="2000" dirty="0">
                  <a:latin typeface="+mj-lt"/>
                </a:rPr>
                <a:t>, ClO</a:t>
              </a:r>
              <a:r>
                <a:rPr lang="en-US" altLang="es-CO" sz="2000" baseline="-25000" dirty="0">
                  <a:latin typeface="+mj-lt"/>
                </a:rPr>
                <a:t>4</a:t>
              </a:r>
              <a:r>
                <a:rPr lang="en-US" altLang="es-CO" sz="2000" b="1" baseline="30000" dirty="0">
                  <a:latin typeface="+mj-lt"/>
                </a:rPr>
                <a:t>–</a:t>
              </a:r>
              <a:endParaRPr lang="en-US" altLang="es-CO" sz="2000" b="1" dirty="0">
                <a:latin typeface="+mj-lt"/>
              </a:endParaRPr>
            </a:p>
          </p:txBody>
        </p:sp>
      </p:grpSp>
      <p:grpSp>
        <p:nvGrpSpPr>
          <p:cNvPr id="91" name="Group 25"/>
          <p:cNvGrpSpPr>
            <a:grpSpLocks/>
          </p:cNvGrpSpPr>
          <p:nvPr/>
        </p:nvGrpSpPr>
        <p:grpSpPr bwMode="auto">
          <a:xfrm>
            <a:off x="2994052" y="4038300"/>
            <a:ext cx="2671762" cy="2705101"/>
            <a:chOff x="556" y="2311"/>
            <a:chExt cx="1683" cy="1704"/>
          </a:xfrm>
        </p:grpSpPr>
        <p:pic>
          <p:nvPicPr>
            <p:cNvPr id="92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" y="2623"/>
              <a:ext cx="1162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" name="Text Box 17"/>
            <p:cNvSpPr txBox="1">
              <a:spLocks noChangeArrowheads="1"/>
            </p:cNvSpPr>
            <p:nvPr/>
          </p:nvSpPr>
          <p:spPr bwMode="auto">
            <a:xfrm>
              <a:off x="767" y="2311"/>
              <a:ext cx="50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2000" b="1" dirty="0">
                  <a:latin typeface="+mj-lt"/>
                </a:rPr>
                <a:t>AX</a:t>
              </a:r>
              <a:r>
                <a:rPr lang="en-US" altLang="es-CO" sz="2000" b="1" baseline="-25000" dirty="0">
                  <a:latin typeface="+mj-lt"/>
                </a:rPr>
                <a:t>3</a:t>
              </a:r>
              <a:r>
                <a:rPr lang="en-US" altLang="es-CO" sz="2000" b="1" dirty="0">
                  <a:latin typeface="+mj-lt"/>
                </a:rPr>
                <a:t>E</a:t>
              </a:r>
            </a:p>
          </p:txBody>
        </p:sp>
        <p:sp>
          <p:nvSpPr>
            <p:cNvPr id="94" name="Text Box 12"/>
            <p:cNvSpPr txBox="1">
              <a:spLocks noChangeArrowheads="1"/>
            </p:cNvSpPr>
            <p:nvPr/>
          </p:nvSpPr>
          <p:spPr bwMode="auto">
            <a:xfrm>
              <a:off x="1279" y="2595"/>
              <a:ext cx="96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s-CO" sz="2000" b="1" dirty="0" err="1" smtClean="0">
                  <a:latin typeface="+mj-lt"/>
                </a:rPr>
                <a:t>Ejemplos</a:t>
              </a:r>
              <a:r>
                <a:rPr lang="en-US" altLang="es-CO" sz="2000" b="1" dirty="0" smtClean="0">
                  <a:latin typeface="+mj-lt"/>
                </a:rPr>
                <a:t>:</a:t>
              </a:r>
              <a:endParaRPr lang="en-US" altLang="es-CO" sz="2000" b="1" dirty="0">
                <a:latin typeface="+mj-lt"/>
              </a:endParaRPr>
            </a:p>
            <a:p>
              <a:pPr>
                <a:spcBef>
                  <a:spcPct val="0"/>
                </a:spcBef>
              </a:pPr>
              <a:r>
                <a:rPr lang="en-US" altLang="es-CO" sz="2000" dirty="0">
                  <a:latin typeface="+mj-lt"/>
                </a:rPr>
                <a:t>NH</a:t>
              </a:r>
              <a:r>
                <a:rPr lang="en-US" altLang="es-CO" sz="2000" baseline="-25000" dirty="0">
                  <a:latin typeface="+mj-lt"/>
                </a:rPr>
                <a:t>3</a:t>
              </a:r>
              <a:r>
                <a:rPr lang="en-US" altLang="es-CO" sz="2000" dirty="0">
                  <a:latin typeface="+mj-lt"/>
                </a:rPr>
                <a:t>, PF</a:t>
              </a:r>
              <a:r>
                <a:rPr lang="en-US" altLang="es-CO" sz="2000" baseline="-25000" dirty="0">
                  <a:latin typeface="+mj-lt"/>
                </a:rPr>
                <a:t>3</a:t>
              </a:r>
              <a:endParaRPr lang="en-US" altLang="es-CO" sz="2000" dirty="0">
                <a:latin typeface="+mj-lt"/>
              </a:endParaRPr>
            </a:p>
            <a:p>
              <a:pPr>
                <a:spcBef>
                  <a:spcPct val="0"/>
                </a:spcBef>
              </a:pPr>
              <a:r>
                <a:rPr lang="en-US" altLang="es-CO" sz="2000" dirty="0">
                  <a:latin typeface="+mj-lt"/>
                </a:rPr>
                <a:t>ClO</a:t>
              </a:r>
              <a:r>
                <a:rPr lang="en-US" altLang="es-CO" sz="2000" baseline="-25000" dirty="0">
                  <a:latin typeface="+mj-lt"/>
                </a:rPr>
                <a:t>3</a:t>
              </a:r>
              <a:r>
                <a:rPr lang="en-US" altLang="es-CO" sz="2000" baseline="30000" dirty="0">
                  <a:latin typeface="+mj-lt"/>
                </a:rPr>
                <a:t>–</a:t>
              </a:r>
              <a:r>
                <a:rPr lang="en-US" altLang="es-CO" sz="2000" dirty="0">
                  <a:latin typeface="+mj-lt"/>
                </a:rPr>
                <a:t>, H</a:t>
              </a:r>
              <a:r>
                <a:rPr lang="en-US" altLang="es-CO" sz="2000" baseline="-25000" dirty="0">
                  <a:latin typeface="+mj-lt"/>
                </a:rPr>
                <a:t>3</a:t>
              </a:r>
              <a:r>
                <a:rPr lang="en-US" altLang="es-CO" sz="2000" dirty="0">
                  <a:latin typeface="+mj-lt"/>
                </a:rPr>
                <a:t>O</a:t>
              </a:r>
              <a:r>
                <a:rPr lang="en-US" altLang="es-CO" sz="2000" baseline="30000" dirty="0">
                  <a:latin typeface="+mj-lt"/>
                </a:rPr>
                <a:t>+</a:t>
              </a:r>
              <a:endParaRPr lang="en-US" altLang="es-CO" sz="2000" dirty="0">
                <a:latin typeface="+mj-lt"/>
              </a:endParaRPr>
            </a:p>
          </p:txBody>
        </p:sp>
      </p:grpSp>
      <p:grpSp>
        <p:nvGrpSpPr>
          <p:cNvPr id="95" name="Group 24"/>
          <p:cNvGrpSpPr>
            <a:grpSpLocks/>
          </p:cNvGrpSpPr>
          <p:nvPr/>
        </p:nvGrpSpPr>
        <p:grpSpPr bwMode="auto">
          <a:xfrm>
            <a:off x="5962677" y="4377558"/>
            <a:ext cx="3282950" cy="2335213"/>
            <a:chOff x="3617" y="2516"/>
            <a:chExt cx="2068" cy="1471"/>
          </a:xfrm>
        </p:grpSpPr>
        <p:pic>
          <p:nvPicPr>
            <p:cNvPr id="97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7" y="2643"/>
              <a:ext cx="1111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Text Box 16"/>
            <p:cNvSpPr txBox="1">
              <a:spLocks noChangeArrowheads="1"/>
            </p:cNvSpPr>
            <p:nvPr/>
          </p:nvSpPr>
          <p:spPr bwMode="auto">
            <a:xfrm>
              <a:off x="4297" y="2516"/>
              <a:ext cx="56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2000" b="1" dirty="0">
                  <a:latin typeface="+mj-lt"/>
                </a:rPr>
                <a:t>AX</a:t>
              </a:r>
              <a:r>
                <a:rPr lang="en-US" altLang="es-CO" sz="2000" b="1" baseline="-25000" dirty="0">
                  <a:latin typeface="+mj-lt"/>
                </a:rPr>
                <a:t>2</a:t>
              </a:r>
              <a:r>
                <a:rPr lang="en-US" altLang="es-CO" sz="2000" b="1" dirty="0">
                  <a:latin typeface="+mj-lt"/>
                </a:rPr>
                <a:t>E</a:t>
              </a:r>
              <a:r>
                <a:rPr lang="en-US" altLang="es-CO" sz="2000" b="1" baseline="-25000" dirty="0">
                  <a:latin typeface="+mj-lt"/>
                </a:rPr>
                <a:t>2</a:t>
              </a:r>
              <a:endParaRPr lang="en-US" altLang="es-CO" sz="2000" b="1" dirty="0">
                <a:latin typeface="+mj-lt"/>
              </a:endParaRPr>
            </a:p>
          </p:txBody>
        </p:sp>
        <p:sp>
          <p:nvSpPr>
            <p:cNvPr id="96" name="Text Box 13"/>
            <p:cNvSpPr txBox="1">
              <a:spLocks noChangeArrowheads="1"/>
            </p:cNvSpPr>
            <p:nvPr/>
          </p:nvSpPr>
          <p:spPr bwMode="auto">
            <a:xfrm>
              <a:off x="4437" y="2844"/>
              <a:ext cx="1248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s-CO" sz="2000" b="1" dirty="0" err="1" smtClean="0">
                  <a:latin typeface="+mj-lt"/>
                </a:rPr>
                <a:t>Ejemplos</a:t>
              </a:r>
              <a:r>
                <a:rPr lang="en-US" altLang="es-CO" sz="2000" b="1" dirty="0" smtClean="0">
                  <a:latin typeface="+mj-lt"/>
                </a:rPr>
                <a:t>:</a:t>
              </a:r>
              <a:endParaRPr lang="en-US" altLang="es-CO" sz="2000" b="1" dirty="0">
                <a:latin typeface="+mj-lt"/>
              </a:endParaRPr>
            </a:p>
            <a:p>
              <a:pPr>
                <a:spcBef>
                  <a:spcPct val="0"/>
                </a:spcBef>
              </a:pPr>
              <a:r>
                <a:rPr lang="en-US" altLang="es-CO" sz="2000" dirty="0">
                  <a:latin typeface="+mj-lt"/>
                </a:rPr>
                <a:t>H</a:t>
              </a:r>
              <a:r>
                <a:rPr lang="en-US" altLang="es-CO" sz="2000" baseline="-25000" dirty="0">
                  <a:latin typeface="+mj-lt"/>
                </a:rPr>
                <a:t>2</a:t>
              </a:r>
              <a:r>
                <a:rPr lang="en-US" altLang="es-CO" sz="2000" dirty="0">
                  <a:latin typeface="+mj-lt"/>
                </a:rPr>
                <a:t>O, OF</a:t>
              </a:r>
              <a:r>
                <a:rPr lang="en-US" altLang="es-CO" sz="2000" baseline="-25000" dirty="0">
                  <a:latin typeface="+mj-lt"/>
                </a:rPr>
                <a:t>2</a:t>
              </a:r>
              <a:r>
                <a:rPr lang="en-US" altLang="es-CO" sz="2000" dirty="0">
                  <a:latin typeface="+mj-lt"/>
                </a:rPr>
                <a:t>, SCl</a:t>
              </a:r>
              <a:r>
                <a:rPr lang="en-US" altLang="es-CO" sz="2000" baseline="-25000" dirty="0">
                  <a:latin typeface="+mj-lt"/>
                </a:rPr>
                <a:t>2</a:t>
              </a:r>
              <a:endParaRPr lang="en-US" altLang="es-CO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101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utoUpdateAnimBg="0"/>
      <p:bldP spid="64" grpId="0" autoUpdateAnimBg="0"/>
      <p:bldP spid="65" grpId="0" autoUpdateAnimBg="0"/>
      <p:bldP spid="78" grpId="0" autoUpdateAnimBg="0"/>
      <p:bldP spid="79" grpId="0" autoUpdateAnimBg="0"/>
      <p:bldP spid="80" grpId="0" autoUpdateAnimBg="0"/>
      <p:bldP spid="84" grpId="0" autoUpdateAnimBg="0"/>
      <p:bldP spid="85" grpId="0" autoUpdateAnimBg="0"/>
      <p:bldP spid="86" grpId="0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3" name="Text Box 5"/>
          <p:cNvSpPr txBox="1">
            <a:spLocks noChangeArrowheads="1"/>
          </p:cNvSpPr>
          <p:nvPr/>
        </p:nvSpPr>
        <p:spPr bwMode="auto">
          <a:xfrm>
            <a:off x="240076" y="5535644"/>
            <a:ext cx="87306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O" dirty="0" err="1" smtClean="0">
                <a:latin typeface="+mj-lt"/>
              </a:rPr>
              <a:t>Cuando</a:t>
            </a:r>
            <a:r>
              <a:rPr lang="en-US" altLang="es-CO" dirty="0" smtClean="0">
                <a:latin typeface="+mj-lt"/>
              </a:rPr>
              <a:t> le sea </a:t>
            </a:r>
            <a:r>
              <a:rPr lang="en-US" altLang="es-CO" dirty="0" err="1" smtClean="0">
                <a:latin typeface="+mj-lt"/>
              </a:rPr>
              <a:t>posible</a:t>
            </a:r>
            <a:r>
              <a:rPr lang="en-US" altLang="es-CO" dirty="0" smtClean="0">
                <a:latin typeface="+mj-lt"/>
              </a:rPr>
              <a:t>, </a:t>
            </a:r>
            <a:r>
              <a:rPr lang="en-US" altLang="es-CO" dirty="0" err="1" smtClean="0">
                <a:latin typeface="+mj-lt"/>
              </a:rPr>
              <a:t>ubique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los</a:t>
            </a:r>
            <a:r>
              <a:rPr lang="en-US" altLang="es-CO" dirty="0" smtClean="0">
                <a:latin typeface="+mj-lt"/>
              </a:rPr>
              <a:t> pares </a:t>
            </a:r>
            <a:r>
              <a:rPr lang="en-US" altLang="es-CO" dirty="0" err="1" smtClean="0">
                <a:latin typeface="+mj-lt"/>
              </a:rPr>
              <a:t>solitarios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en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estos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sistemas</a:t>
            </a:r>
            <a:r>
              <a:rPr lang="en-US" altLang="es-CO" dirty="0" smtClean="0">
                <a:latin typeface="+mj-lt"/>
              </a:rPr>
              <a:t> de 5 </a:t>
            </a:r>
            <a:r>
              <a:rPr lang="en-US" altLang="es-CO" dirty="0" err="1" smtClean="0">
                <a:latin typeface="+mj-lt"/>
              </a:rPr>
              <a:t>atomos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enlazados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smtClean="0">
                <a:latin typeface="+mj-lt"/>
              </a:rPr>
              <a:t>al </a:t>
            </a:r>
            <a:r>
              <a:rPr lang="en-US" altLang="es-CO" dirty="0" err="1" smtClean="0">
                <a:latin typeface="+mj-lt"/>
              </a:rPr>
              <a:t>átomo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smtClean="0">
                <a:latin typeface="+mj-lt"/>
              </a:rPr>
              <a:t>central, </a:t>
            </a:r>
            <a:r>
              <a:rPr lang="en-US" altLang="es-CO" dirty="0" err="1" smtClean="0">
                <a:latin typeface="+mj-lt"/>
              </a:rPr>
              <a:t>en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posiciones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b="1" i="1" dirty="0" err="1" smtClean="0">
                <a:latin typeface="+mj-lt"/>
              </a:rPr>
              <a:t>ecuatoriales</a:t>
            </a:r>
            <a:endParaRPr lang="en-US" altLang="es-CO" b="1" i="1" dirty="0">
              <a:latin typeface="+mj-lt"/>
            </a:endParaRPr>
          </a:p>
        </p:txBody>
      </p:sp>
      <p:sp>
        <p:nvSpPr>
          <p:cNvPr id="114695" name="Text Box 7"/>
          <p:cNvSpPr txBox="1">
            <a:spLocks noChangeArrowheads="1"/>
          </p:cNvSpPr>
          <p:nvPr/>
        </p:nvSpPr>
        <p:spPr bwMode="auto">
          <a:xfrm>
            <a:off x="356619" y="1138014"/>
            <a:ext cx="859527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O" b="1" dirty="0" err="1" smtClean="0">
                <a:latin typeface="+mj-lt"/>
              </a:rPr>
              <a:t>Posiciones</a:t>
            </a:r>
            <a:r>
              <a:rPr lang="en-US" altLang="es-CO" b="1" dirty="0" smtClean="0">
                <a:latin typeface="+mj-lt"/>
              </a:rPr>
              <a:t> Axial y </a:t>
            </a:r>
            <a:r>
              <a:rPr lang="en-US" altLang="es-CO" b="1" dirty="0" err="1" smtClean="0">
                <a:latin typeface="+mj-lt"/>
              </a:rPr>
              <a:t>ecuatorial</a:t>
            </a:r>
            <a:r>
              <a:rPr lang="en-US" altLang="es-CO" b="1" dirty="0" smtClean="0">
                <a:latin typeface="+mj-lt"/>
              </a:rPr>
              <a:t>: </a:t>
            </a:r>
            <a:r>
              <a:rPr lang="en-US" altLang="es-CO" dirty="0" smtClean="0">
                <a:latin typeface="+mj-lt"/>
              </a:rPr>
              <a:t>a </a:t>
            </a:r>
            <a:r>
              <a:rPr lang="en-US" altLang="es-CO" dirty="0" err="1" smtClean="0">
                <a:latin typeface="+mj-lt"/>
              </a:rPr>
              <a:t>partir</a:t>
            </a:r>
            <a:r>
              <a:rPr lang="en-US" altLang="es-CO" dirty="0" smtClean="0">
                <a:latin typeface="+mj-lt"/>
              </a:rPr>
              <a:t> de </a:t>
            </a:r>
            <a:r>
              <a:rPr lang="en-US" altLang="es-CO" dirty="0" err="1" smtClean="0">
                <a:latin typeface="+mj-lt"/>
              </a:rPr>
              <a:t>sistemas</a:t>
            </a:r>
            <a:r>
              <a:rPr lang="en-US" altLang="es-CO" dirty="0" smtClean="0">
                <a:latin typeface="+mj-lt"/>
              </a:rPr>
              <a:t> de 5 </a:t>
            </a:r>
            <a:r>
              <a:rPr lang="en-US" altLang="es-CO" dirty="0" err="1" smtClean="0">
                <a:latin typeface="+mj-lt"/>
              </a:rPr>
              <a:t>atomos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enlazados</a:t>
            </a:r>
            <a:r>
              <a:rPr lang="en-US" altLang="es-CO" dirty="0" smtClean="0">
                <a:latin typeface="+mj-lt"/>
              </a:rPr>
              <a:t> al </a:t>
            </a:r>
            <a:r>
              <a:rPr lang="en-US" altLang="es-CO" dirty="0" err="1" smtClean="0">
                <a:latin typeface="+mj-lt"/>
              </a:rPr>
              <a:t>atomo</a:t>
            </a:r>
            <a:r>
              <a:rPr lang="en-US" altLang="es-CO" dirty="0" smtClean="0">
                <a:latin typeface="+mj-lt"/>
              </a:rPr>
              <a:t> central, se </a:t>
            </a:r>
            <a:r>
              <a:rPr lang="en-US" altLang="es-CO" dirty="0" err="1" smtClean="0">
                <a:latin typeface="+mj-lt"/>
              </a:rPr>
              <a:t>encuentran</a:t>
            </a:r>
            <a:r>
              <a:rPr lang="en-US" altLang="es-CO" dirty="0" smtClean="0">
                <a:latin typeface="+mj-lt"/>
              </a:rPr>
              <a:t> dos </a:t>
            </a:r>
            <a:r>
              <a:rPr lang="en-US" altLang="es-CO" dirty="0" err="1" smtClean="0">
                <a:latin typeface="+mj-lt"/>
              </a:rPr>
              <a:t>diferentes</a:t>
            </a:r>
            <a:r>
              <a:rPr lang="en-US" altLang="es-CO" dirty="0" smtClean="0">
                <a:latin typeface="+mj-lt"/>
              </a:rPr>
              <a:t> </a:t>
            </a:r>
            <a:r>
              <a:rPr lang="en-US" altLang="es-CO" dirty="0" err="1" smtClean="0">
                <a:latin typeface="+mj-lt"/>
              </a:rPr>
              <a:t>posiciones</a:t>
            </a:r>
            <a:r>
              <a:rPr lang="en-US" altLang="es-CO" dirty="0" smtClean="0">
                <a:latin typeface="+mj-lt"/>
              </a:rPr>
              <a:t> para </a:t>
            </a:r>
            <a:r>
              <a:rPr lang="en-US" altLang="es-CO" dirty="0" err="1" smtClean="0">
                <a:latin typeface="+mj-lt"/>
              </a:rPr>
              <a:t>los</a:t>
            </a:r>
            <a:r>
              <a:rPr lang="en-US" altLang="es-CO" dirty="0" smtClean="0">
                <a:latin typeface="+mj-lt"/>
              </a:rPr>
              <a:t> enlaces, y dos </a:t>
            </a:r>
            <a:r>
              <a:rPr lang="en-US" altLang="es-CO" dirty="0" err="1" smtClean="0">
                <a:latin typeface="+mj-lt"/>
              </a:rPr>
              <a:t>angulos</a:t>
            </a:r>
            <a:r>
              <a:rPr lang="en-US" altLang="es-CO" dirty="0" smtClean="0">
                <a:latin typeface="+mj-lt"/>
              </a:rPr>
              <a:t> de enlace (90 y 120°). </a:t>
            </a:r>
          </a:p>
          <a:p>
            <a:pPr algn="just"/>
            <a:r>
              <a:rPr lang="en-US" altLang="es-CO" dirty="0" smtClean="0">
                <a:latin typeface="+mj-lt"/>
              </a:rPr>
              <a:t>Axial </a:t>
            </a:r>
            <a:r>
              <a:rPr lang="en-US" altLang="es-CO" dirty="0" smtClean="0">
                <a:latin typeface="+mj-lt"/>
              </a:rPr>
              <a:t>(vertical) y </a:t>
            </a:r>
            <a:r>
              <a:rPr lang="en-US" altLang="es-CO" dirty="0" err="1" smtClean="0">
                <a:latin typeface="+mj-lt"/>
              </a:rPr>
              <a:t>Ecuatorial</a:t>
            </a:r>
            <a:r>
              <a:rPr lang="en-US" altLang="es-CO" dirty="0" smtClean="0">
                <a:latin typeface="+mj-lt"/>
              </a:rPr>
              <a:t> (horizontal)</a:t>
            </a:r>
            <a:endParaRPr lang="en-US" altLang="es-CO" dirty="0">
              <a:latin typeface="+mj-lt"/>
            </a:endParaRPr>
          </a:p>
        </p:txBody>
      </p:sp>
      <p:sp>
        <p:nvSpPr>
          <p:cNvPr id="114697" name="Rectangle 9"/>
          <p:cNvSpPr>
            <a:spLocks noChangeArrowheads="1"/>
          </p:cNvSpPr>
          <p:nvPr/>
        </p:nvSpPr>
        <p:spPr bwMode="auto">
          <a:xfrm>
            <a:off x="5391279" y="3446338"/>
            <a:ext cx="356061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CO" sz="2000" i="1" dirty="0" smtClean="0">
                <a:latin typeface="+mj-lt"/>
              </a:rPr>
              <a:t>Las </a:t>
            </a:r>
            <a:r>
              <a:rPr lang="en-US" altLang="es-CO" sz="2000" i="1" dirty="0" err="1" smtClean="0">
                <a:latin typeface="+mj-lt"/>
              </a:rPr>
              <a:t>repulsiones</a:t>
            </a:r>
            <a:r>
              <a:rPr lang="en-US" altLang="es-CO" sz="2000" i="1" dirty="0" smtClean="0">
                <a:latin typeface="+mj-lt"/>
              </a:rPr>
              <a:t> equatorial-equatorial son mas </a:t>
            </a:r>
            <a:r>
              <a:rPr lang="en-US" altLang="es-CO" sz="2000" i="1" dirty="0" err="1" smtClean="0">
                <a:latin typeface="+mj-lt"/>
              </a:rPr>
              <a:t>débiles</a:t>
            </a:r>
            <a:r>
              <a:rPr lang="en-US" altLang="es-CO" sz="2000" i="1" dirty="0" smtClean="0">
                <a:latin typeface="+mj-lt"/>
              </a:rPr>
              <a:t> que las repulsions axial-equatorial, </a:t>
            </a:r>
            <a:r>
              <a:rPr lang="en-US" altLang="es-CO" sz="2000" i="1" dirty="0" err="1" smtClean="0">
                <a:latin typeface="+mj-lt"/>
              </a:rPr>
              <a:t>mientras</a:t>
            </a:r>
            <a:r>
              <a:rPr lang="en-US" altLang="es-CO" sz="2000" i="1" dirty="0" smtClean="0">
                <a:latin typeface="+mj-lt"/>
              </a:rPr>
              <a:t> </a:t>
            </a:r>
            <a:r>
              <a:rPr lang="en-US" altLang="es-CO" sz="2000" i="1" dirty="0">
                <a:latin typeface="+mj-lt"/>
              </a:rPr>
              <a:t>q</a:t>
            </a:r>
            <a:r>
              <a:rPr lang="en-US" altLang="es-CO" sz="2000" i="1" dirty="0" smtClean="0">
                <a:latin typeface="+mj-lt"/>
              </a:rPr>
              <a:t>ue las axial </a:t>
            </a:r>
            <a:r>
              <a:rPr lang="en-US" altLang="es-CO" sz="2000" i="1" dirty="0" err="1" smtClean="0">
                <a:latin typeface="+mj-lt"/>
              </a:rPr>
              <a:t>axial</a:t>
            </a:r>
            <a:r>
              <a:rPr lang="en-US" altLang="es-CO" sz="2000" i="1" dirty="0" smtClean="0">
                <a:latin typeface="+mj-lt"/>
              </a:rPr>
              <a:t> son Fuertes.</a:t>
            </a:r>
            <a:endParaRPr lang="en-US" altLang="es-CO" sz="2000" i="1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744" y="3199894"/>
            <a:ext cx="4176464" cy="2235677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>
                <a:latin typeface="+mj-lt"/>
              </a:rPr>
              <a:pPr/>
              <a:t>66</a:t>
            </a:fld>
            <a:endParaRPr lang="en-US" altLang="es-CO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84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67</a:t>
            </a:fld>
            <a:endParaRPr lang="en-US" dirty="0"/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355923" y="1158280"/>
            <a:ext cx="885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Clase</a:t>
            </a:r>
          </a:p>
        </p:txBody>
      </p:sp>
      <p:sp>
        <p:nvSpPr>
          <p:cNvPr id="44" name="Line 10"/>
          <p:cNvSpPr>
            <a:spLocks noChangeShapeType="1"/>
          </p:cNvSpPr>
          <p:nvPr/>
        </p:nvSpPr>
        <p:spPr bwMode="auto">
          <a:xfrm>
            <a:off x="381000" y="1767880"/>
            <a:ext cx="762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5" name="Text Box 12"/>
          <p:cNvSpPr txBox="1">
            <a:spLocks noChangeArrowheads="1"/>
          </p:cNvSpPr>
          <p:nvPr/>
        </p:nvSpPr>
        <p:spPr bwMode="auto">
          <a:xfrm>
            <a:off x="1312862" y="548680"/>
            <a:ext cx="2005777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# de átomos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unidos al átomo central</a:t>
            </a:r>
            <a:r>
              <a:rPr kumimoji="0" lang="es-ES_tradnl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US" altLang="es-CO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6" name="Line 13"/>
          <p:cNvSpPr>
            <a:spLocks noChangeShapeType="1"/>
          </p:cNvSpPr>
          <p:nvPr/>
        </p:nvSpPr>
        <p:spPr bwMode="auto">
          <a:xfrm>
            <a:off x="1600200" y="176788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7" name="Text Box 15"/>
          <p:cNvSpPr txBox="1">
            <a:spLocks noChangeArrowheads="1"/>
          </p:cNvSpPr>
          <p:nvPr/>
        </p:nvSpPr>
        <p:spPr bwMode="auto">
          <a:xfrm>
            <a:off x="3324225" y="619414"/>
            <a:ext cx="18669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# de </a:t>
            </a:r>
            <a:r>
              <a:rPr kumimoji="0" lang="en-US" altLang="es-C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electrones</a:t>
            </a:r>
            <a:r>
              <a:rPr kumimoji="0" lang="en-US" alt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s-C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libres</a:t>
            </a:r>
            <a:r>
              <a:rPr kumimoji="0" lang="en-US" alt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s-C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en</a:t>
            </a:r>
            <a:r>
              <a:rPr kumimoji="0" lang="en-US" alt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el </a:t>
            </a:r>
            <a:r>
              <a:rPr kumimoji="0" lang="en-US" altLang="es-CO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átomo</a:t>
            </a:r>
            <a:r>
              <a:rPr kumimoji="0" lang="en-US" altLang="es-CO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central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CO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8" name="Line 16"/>
          <p:cNvSpPr>
            <a:spLocks noChangeShapeType="1"/>
          </p:cNvSpPr>
          <p:nvPr/>
        </p:nvSpPr>
        <p:spPr bwMode="auto">
          <a:xfrm>
            <a:off x="3505200" y="176788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5106988" y="853480"/>
            <a:ext cx="23193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Arreglo de los pares de electrones</a:t>
            </a:r>
          </a:p>
        </p:txBody>
      </p:sp>
      <p:sp>
        <p:nvSpPr>
          <p:cNvPr id="50" name="Line 19"/>
          <p:cNvSpPr>
            <a:spLocks noChangeShapeType="1"/>
          </p:cNvSpPr>
          <p:nvPr/>
        </p:nvSpPr>
        <p:spPr bwMode="auto">
          <a:xfrm>
            <a:off x="5542756" y="1733244"/>
            <a:ext cx="1447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1" name="Text Box 21"/>
          <p:cNvSpPr txBox="1">
            <a:spLocks noChangeArrowheads="1"/>
          </p:cNvSpPr>
          <p:nvPr/>
        </p:nvSpPr>
        <p:spPr bwMode="auto">
          <a:xfrm>
            <a:off x="7326313" y="853480"/>
            <a:ext cx="18176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Geometría molecular</a:t>
            </a:r>
            <a:endParaRPr kumimoji="0" lang="en-US" altLang="es-CO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2" name="Line 22"/>
          <p:cNvSpPr>
            <a:spLocks noChangeShapeType="1"/>
          </p:cNvSpPr>
          <p:nvPr/>
        </p:nvSpPr>
        <p:spPr bwMode="auto">
          <a:xfrm>
            <a:off x="7569200" y="1733244"/>
            <a:ext cx="1143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4" name="Text Box 40"/>
          <p:cNvSpPr txBox="1">
            <a:spLocks noChangeArrowheads="1"/>
          </p:cNvSpPr>
          <p:nvPr/>
        </p:nvSpPr>
        <p:spPr bwMode="auto">
          <a:xfrm>
            <a:off x="439737" y="2084677"/>
            <a:ext cx="708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AX</a:t>
            </a:r>
            <a:r>
              <a:rPr kumimoji="0" lang="en-US" altLang="es-CO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5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5" name="Text Box 41"/>
          <p:cNvSpPr txBox="1">
            <a:spLocks noChangeArrowheads="1"/>
          </p:cNvSpPr>
          <p:nvPr/>
        </p:nvSpPr>
        <p:spPr bwMode="auto">
          <a:xfrm>
            <a:off x="2090737" y="208467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5</a:t>
            </a:r>
          </a:p>
        </p:txBody>
      </p:sp>
      <p:sp>
        <p:nvSpPr>
          <p:cNvPr id="66" name="Text Box 42"/>
          <p:cNvSpPr txBox="1">
            <a:spLocks noChangeArrowheads="1"/>
          </p:cNvSpPr>
          <p:nvPr/>
        </p:nvSpPr>
        <p:spPr bwMode="auto">
          <a:xfrm>
            <a:off x="3983037" y="2084677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0</a:t>
            </a:r>
          </a:p>
        </p:txBody>
      </p:sp>
      <p:grpSp>
        <p:nvGrpSpPr>
          <p:cNvPr id="67" name="Group 47"/>
          <p:cNvGrpSpPr>
            <a:grpSpLocks/>
          </p:cNvGrpSpPr>
          <p:nvPr/>
        </p:nvGrpSpPr>
        <p:grpSpPr bwMode="auto">
          <a:xfrm>
            <a:off x="5356225" y="1840399"/>
            <a:ext cx="1752600" cy="2452688"/>
            <a:chOff x="3312" y="2448"/>
            <a:chExt cx="1104" cy="1545"/>
          </a:xfrm>
        </p:grpSpPr>
        <p:sp>
          <p:nvSpPr>
            <p:cNvPr id="68" name="Text Box 43"/>
            <p:cNvSpPr txBox="1">
              <a:spLocks noChangeArrowheads="1"/>
            </p:cNvSpPr>
            <p:nvPr/>
          </p:nvSpPr>
          <p:spPr bwMode="auto">
            <a:xfrm>
              <a:off x="3312" y="2448"/>
              <a:ext cx="110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triangular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bipiramidal</a:t>
              </a:r>
              <a:endPara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69" name="Picture 45" descr="cha56011_t1001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" y="3033"/>
              <a:ext cx="92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Group 48"/>
          <p:cNvGrpSpPr>
            <a:grpSpLocks/>
          </p:cNvGrpSpPr>
          <p:nvPr/>
        </p:nvGrpSpPr>
        <p:grpSpPr bwMode="auto">
          <a:xfrm>
            <a:off x="7246921" y="1819590"/>
            <a:ext cx="1752600" cy="2473325"/>
            <a:chOff x="4560" y="2448"/>
            <a:chExt cx="1104" cy="1558"/>
          </a:xfrm>
        </p:grpSpPr>
        <p:sp>
          <p:nvSpPr>
            <p:cNvPr id="71" name="Text Box 44"/>
            <p:cNvSpPr txBox="1">
              <a:spLocks noChangeArrowheads="1"/>
            </p:cNvSpPr>
            <p:nvPr/>
          </p:nvSpPr>
          <p:spPr bwMode="auto">
            <a:xfrm>
              <a:off x="4560" y="2448"/>
              <a:ext cx="110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triangular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bipiramidal</a:t>
              </a:r>
              <a:endPara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72" name="Picture 46" descr="cha56011_t1001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" y="3046"/>
              <a:ext cx="786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oup 24"/>
          <p:cNvGrpSpPr>
            <a:grpSpLocks/>
          </p:cNvGrpSpPr>
          <p:nvPr/>
        </p:nvGrpSpPr>
        <p:grpSpPr bwMode="auto">
          <a:xfrm>
            <a:off x="605094" y="3068046"/>
            <a:ext cx="4259277" cy="3414141"/>
            <a:chOff x="1895" y="1027"/>
            <a:chExt cx="1672" cy="1785"/>
          </a:xfrm>
        </p:grpSpPr>
        <p:sp>
          <p:nvSpPr>
            <p:cNvPr id="75" name="Text Box 15"/>
            <p:cNvSpPr txBox="1">
              <a:spLocks noChangeArrowheads="1"/>
            </p:cNvSpPr>
            <p:nvPr/>
          </p:nvSpPr>
          <p:spPr bwMode="auto">
            <a:xfrm>
              <a:off x="2455" y="1027"/>
              <a:ext cx="290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b="1" dirty="0">
                  <a:latin typeface="+mj-lt"/>
                </a:rPr>
                <a:t>AX</a:t>
              </a:r>
              <a:r>
                <a:rPr lang="en-US" altLang="es-CO" b="1" baseline="-25000" dirty="0">
                  <a:latin typeface="+mj-lt"/>
                </a:rPr>
                <a:t>5</a:t>
              </a:r>
              <a:endParaRPr lang="en-US" altLang="es-CO" b="1" dirty="0">
                <a:latin typeface="+mj-lt"/>
              </a:endParaRPr>
            </a:p>
          </p:txBody>
        </p:sp>
        <p:pic>
          <p:nvPicPr>
            <p:cNvPr id="76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" y="1480"/>
              <a:ext cx="1475" cy="1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" name="Text Box 12"/>
            <p:cNvSpPr txBox="1">
              <a:spLocks noChangeArrowheads="1"/>
            </p:cNvSpPr>
            <p:nvPr/>
          </p:nvSpPr>
          <p:spPr bwMode="auto">
            <a:xfrm>
              <a:off x="2596" y="1369"/>
              <a:ext cx="971" cy="6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s-CO" sz="2000" b="1" dirty="0" err="1" smtClean="0">
                  <a:latin typeface="+mj-lt"/>
                </a:rPr>
                <a:t>Ejemplos</a:t>
              </a:r>
              <a:r>
                <a:rPr lang="en-US" altLang="es-CO" sz="2000" b="1" dirty="0" smtClean="0">
                  <a:latin typeface="+mj-lt"/>
                </a:rPr>
                <a:t>:</a:t>
              </a:r>
            </a:p>
            <a:p>
              <a:pPr>
                <a:spcBef>
                  <a:spcPct val="0"/>
                </a:spcBef>
              </a:pPr>
              <a:endParaRPr lang="en-US" altLang="es-CO" sz="2000" b="1" dirty="0">
                <a:latin typeface="+mj-lt"/>
              </a:endParaRPr>
            </a:p>
            <a:p>
              <a:pPr>
                <a:spcBef>
                  <a:spcPct val="0"/>
                </a:spcBef>
              </a:pPr>
              <a:r>
                <a:rPr lang="en-US" altLang="es-CO" sz="2000" dirty="0" smtClean="0">
                  <a:latin typeface="+mj-lt"/>
                </a:rPr>
                <a:t>PX</a:t>
              </a:r>
              <a:r>
                <a:rPr lang="en-US" altLang="es-CO" sz="2000" baseline="-25000" dirty="0" smtClean="0">
                  <a:latin typeface="+mj-lt"/>
                </a:rPr>
                <a:t>5</a:t>
              </a:r>
              <a:r>
                <a:rPr lang="en-US" altLang="es-CO" sz="2000" dirty="0">
                  <a:latin typeface="+mj-lt"/>
                </a:rPr>
                <a:t>,</a:t>
              </a:r>
              <a:r>
                <a:rPr lang="en-US" altLang="es-CO" sz="2000" baseline="-25000" dirty="0">
                  <a:latin typeface="+mj-lt"/>
                </a:rPr>
                <a:t> </a:t>
              </a:r>
              <a:r>
                <a:rPr lang="en-US" altLang="es-CO" sz="2000" dirty="0" smtClean="0">
                  <a:latin typeface="+mj-lt"/>
                </a:rPr>
                <a:t>AsX</a:t>
              </a:r>
              <a:r>
                <a:rPr lang="en-US" altLang="es-CO" sz="2000" baseline="-25000" dirty="0" smtClean="0">
                  <a:latin typeface="+mj-lt"/>
                </a:rPr>
                <a:t>5</a:t>
              </a:r>
              <a:r>
                <a:rPr lang="en-US" altLang="es-CO" sz="2000" dirty="0" smtClean="0">
                  <a:latin typeface="+mj-lt"/>
                </a:rPr>
                <a:t>, </a:t>
              </a:r>
              <a:r>
                <a:rPr lang="en-US" altLang="es-CO" sz="2000" dirty="0" err="1" smtClean="0">
                  <a:latin typeface="+mj-lt"/>
                </a:rPr>
                <a:t>donde</a:t>
              </a:r>
              <a:r>
                <a:rPr lang="en-US" altLang="es-CO" sz="2000" dirty="0" smtClean="0">
                  <a:latin typeface="+mj-lt"/>
                </a:rPr>
                <a:t> X= </a:t>
              </a:r>
              <a:r>
                <a:rPr lang="en-US" altLang="es-CO" sz="2000" dirty="0" err="1" smtClean="0">
                  <a:latin typeface="+mj-lt"/>
                </a:rPr>
                <a:t>halogeno</a:t>
              </a:r>
              <a:r>
                <a:rPr lang="en-US" altLang="es-CO" sz="2000" dirty="0" smtClean="0">
                  <a:latin typeface="+mj-lt"/>
                </a:rPr>
                <a:t>, SOF</a:t>
              </a:r>
              <a:r>
                <a:rPr lang="en-US" altLang="es-CO" sz="2000" baseline="-25000" dirty="0" smtClean="0">
                  <a:latin typeface="+mj-lt"/>
                </a:rPr>
                <a:t>4</a:t>
              </a:r>
              <a:endParaRPr lang="en-US" altLang="es-CO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099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utoUpdateAnimBg="0"/>
      <p:bldP spid="65" grpId="0" autoUpdateAnimBg="0"/>
      <p:bldP spid="66" grpId="0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>
          <a:xfrm>
            <a:off x="6357938" y="6381749"/>
            <a:ext cx="2133600" cy="320675"/>
          </a:xfrm>
        </p:spPr>
        <p:txBody>
          <a:bodyPr/>
          <a:lstStyle/>
          <a:p>
            <a:fld id="{0012EE79-7BE5-4A07-AAE1-3302C943DF35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355923" y="1562100"/>
            <a:ext cx="885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Clase</a:t>
            </a:r>
          </a:p>
        </p:txBody>
      </p:sp>
      <p:sp>
        <p:nvSpPr>
          <p:cNvPr id="41" name="Line 10"/>
          <p:cNvSpPr>
            <a:spLocks noChangeShapeType="1"/>
          </p:cNvSpPr>
          <p:nvPr/>
        </p:nvSpPr>
        <p:spPr bwMode="auto">
          <a:xfrm>
            <a:off x="415925" y="2051050"/>
            <a:ext cx="762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2" name="Text Box 12"/>
          <p:cNvSpPr txBox="1">
            <a:spLocks noChangeArrowheads="1"/>
          </p:cNvSpPr>
          <p:nvPr/>
        </p:nvSpPr>
        <p:spPr bwMode="auto">
          <a:xfrm>
            <a:off x="1312863" y="838200"/>
            <a:ext cx="197676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# de átomos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pegados al átomo central   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CO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>
            <a:off x="1579563" y="205105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4" name="Text Box 15"/>
          <p:cNvSpPr txBox="1">
            <a:spLocks noChangeArrowheads="1"/>
          </p:cNvSpPr>
          <p:nvPr/>
        </p:nvSpPr>
        <p:spPr bwMode="auto">
          <a:xfrm>
            <a:off x="3352800" y="685800"/>
            <a:ext cx="1743076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# de pares </a:t>
            </a: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libres</a:t>
            </a: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en</a:t>
            </a: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el </a:t>
            </a: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átomo</a:t>
            </a: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central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CO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5" name="Line 16"/>
          <p:cNvSpPr>
            <a:spLocks noChangeShapeType="1"/>
          </p:cNvSpPr>
          <p:nvPr/>
        </p:nvSpPr>
        <p:spPr bwMode="auto">
          <a:xfrm>
            <a:off x="3476625" y="2051050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5105400" y="914400"/>
            <a:ext cx="23193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Arreglo de los pares de electrones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CO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7" name="Line 19"/>
          <p:cNvSpPr>
            <a:spLocks noChangeShapeType="1"/>
          </p:cNvSpPr>
          <p:nvPr/>
        </p:nvSpPr>
        <p:spPr bwMode="auto">
          <a:xfrm>
            <a:off x="5541963" y="2051050"/>
            <a:ext cx="1447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>
            <a:off x="7250113" y="990600"/>
            <a:ext cx="18938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Geometría molecular</a:t>
            </a:r>
            <a:endParaRPr kumimoji="0" lang="en-US" altLang="es-CO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>
            <a:off x="7610475" y="2051050"/>
            <a:ext cx="1143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0" name="Text Box 36"/>
          <p:cNvSpPr txBox="1">
            <a:spLocks noChangeArrowheads="1"/>
          </p:cNvSpPr>
          <p:nvPr/>
        </p:nvSpPr>
        <p:spPr bwMode="auto">
          <a:xfrm>
            <a:off x="406400" y="2011363"/>
            <a:ext cx="708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AX</a:t>
            </a:r>
            <a:r>
              <a:rPr kumimoji="0" lang="en-US" altLang="es-CO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5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1" name="Text Box 37"/>
          <p:cNvSpPr txBox="1">
            <a:spLocks noChangeArrowheads="1"/>
          </p:cNvSpPr>
          <p:nvPr/>
        </p:nvSpPr>
        <p:spPr bwMode="auto">
          <a:xfrm>
            <a:off x="2057400" y="20113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5</a:t>
            </a:r>
          </a:p>
        </p:txBody>
      </p:sp>
      <p:sp>
        <p:nvSpPr>
          <p:cNvPr id="52" name="Text Box 38"/>
          <p:cNvSpPr txBox="1">
            <a:spLocks noChangeArrowheads="1"/>
          </p:cNvSpPr>
          <p:nvPr/>
        </p:nvSpPr>
        <p:spPr bwMode="auto">
          <a:xfrm>
            <a:off x="3949700" y="20113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0</a:t>
            </a:r>
          </a:p>
        </p:txBody>
      </p:sp>
      <p:sp>
        <p:nvSpPr>
          <p:cNvPr id="53" name="Text Box 40"/>
          <p:cNvSpPr txBox="1">
            <a:spLocks noChangeArrowheads="1"/>
          </p:cNvSpPr>
          <p:nvPr/>
        </p:nvSpPr>
        <p:spPr bwMode="auto">
          <a:xfrm>
            <a:off x="5257800" y="198120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2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triangular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2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bipiramidal</a:t>
            </a:r>
          </a:p>
        </p:txBody>
      </p:sp>
      <p:sp>
        <p:nvSpPr>
          <p:cNvPr id="54" name="Text Box 43"/>
          <p:cNvSpPr txBox="1">
            <a:spLocks noChangeArrowheads="1"/>
          </p:cNvSpPr>
          <p:nvPr/>
        </p:nvSpPr>
        <p:spPr bwMode="auto">
          <a:xfrm>
            <a:off x="7239000" y="1981200"/>
            <a:ext cx="175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2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triangular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2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bipiramidal</a:t>
            </a:r>
          </a:p>
        </p:txBody>
      </p:sp>
      <p:sp>
        <p:nvSpPr>
          <p:cNvPr id="55" name="Text Box 45"/>
          <p:cNvSpPr txBox="1">
            <a:spLocks noChangeArrowheads="1"/>
          </p:cNvSpPr>
          <p:nvPr/>
        </p:nvSpPr>
        <p:spPr bwMode="auto">
          <a:xfrm>
            <a:off x="406400" y="2865438"/>
            <a:ext cx="8787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AX</a:t>
            </a:r>
            <a:r>
              <a:rPr kumimoji="0" lang="en-US" altLang="es-CO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4</a:t>
            </a: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</a:t>
            </a:r>
          </a:p>
        </p:txBody>
      </p:sp>
      <p:sp>
        <p:nvSpPr>
          <p:cNvPr id="56" name="Text Box 46"/>
          <p:cNvSpPr txBox="1">
            <a:spLocks noChangeArrowheads="1"/>
          </p:cNvSpPr>
          <p:nvPr/>
        </p:nvSpPr>
        <p:spPr bwMode="auto">
          <a:xfrm>
            <a:off x="2057400" y="286543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4</a:t>
            </a:r>
          </a:p>
        </p:txBody>
      </p:sp>
      <p:sp>
        <p:nvSpPr>
          <p:cNvPr id="57" name="Text Box 47"/>
          <p:cNvSpPr txBox="1">
            <a:spLocks noChangeArrowheads="1"/>
          </p:cNvSpPr>
          <p:nvPr/>
        </p:nvSpPr>
        <p:spPr bwMode="auto">
          <a:xfrm>
            <a:off x="3949700" y="286543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1</a:t>
            </a:r>
          </a:p>
        </p:txBody>
      </p:sp>
      <p:grpSp>
        <p:nvGrpSpPr>
          <p:cNvPr id="58" name="Group 65"/>
          <p:cNvGrpSpPr>
            <a:grpSpLocks/>
          </p:cNvGrpSpPr>
          <p:nvPr/>
        </p:nvGrpSpPr>
        <p:grpSpPr bwMode="auto">
          <a:xfrm>
            <a:off x="5263700" y="2743200"/>
            <a:ext cx="1752600" cy="2422525"/>
            <a:chOff x="3312" y="1690"/>
            <a:chExt cx="1104" cy="1526"/>
          </a:xfrm>
        </p:grpSpPr>
        <p:sp>
          <p:nvSpPr>
            <p:cNvPr id="59" name="Text Box 48"/>
            <p:cNvSpPr txBox="1">
              <a:spLocks noChangeArrowheads="1"/>
            </p:cNvSpPr>
            <p:nvPr/>
          </p:nvSpPr>
          <p:spPr bwMode="auto">
            <a:xfrm>
              <a:off x="3312" y="1690"/>
              <a:ext cx="1104" cy="7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triangular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bipiramidal</a:t>
              </a:r>
            </a:p>
          </p:txBody>
        </p:sp>
        <p:grpSp>
          <p:nvGrpSpPr>
            <p:cNvPr id="60" name="Group 54"/>
            <p:cNvGrpSpPr>
              <a:grpSpLocks/>
            </p:cNvGrpSpPr>
            <p:nvPr/>
          </p:nvGrpSpPr>
          <p:grpSpPr bwMode="auto">
            <a:xfrm>
              <a:off x="3456" y="2256"/>
              <a:ext cx="834" cy="960"/>
              <a:chOff x="3456" y="2256"/>
              <a:chExt cx="834" cy="960"/>
            </a:xfrm>
          </p:grpSpPr>
          <p:pic>
            <p:nvPicPr>
              <p:cNvPr id="61" name="Picture 44" descr="cha56011_t1001h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2256"/>
                <a:ext cx="786" cy="9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2" name="Rectangle 50"/>
              <p:cNvSpPr>
                <a:spLocks noChangeArrowheads="1"/>
              </p:cNvSpPr>
              <p:nvPr/>
            </p:nvSpPr>
            <p:spPr bwMode="auto">
              <a:xfrm>
                <a:off x="3456" y="2640"/>
                <a:ext cx="96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63" name="Group 51"/>
              <p:cNvGrpSpPr>
                <a:grpSpLocks/>
              </p:cNvGrpSpPr>
              <p:nvPr/>
            </p:nvGrpSpPr>
            <p:grpSpPr bwMode="auto">
              <a:xfrm rot="-5400000">
                <a:off x="3456" y="2672"/>
                <a:ext cx="144" cy="48"/>
                <a:chOff x="3824" y="3888"/>
                <a:chExt cx="144" cy="48"/>
              </a:xfrm>
            </p:grpSpPr>
            <p:sp>
              <p:nvSpPr>
                <p:cNvPr id="64" name="Oval 52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65" name="Oval 53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</p:grpSp>
      </p:grpSp>
      <p:sp>
        <p:nvSpPr>
          <p:cNvPr id="67" name="Text Box 49"/>
          <p:cNvSpPr txBox="1">
            <a:spLocks noChangeArrowheads="1"/>
          </p:cNvSpPr>
          <p:nvPr/>
        </p:nvSpPr>
        <p:spPr bwMode="auto">
          <a:xfrm>
            <a:off x="7129463" y="2743202"/>
            <a:ext cx="1752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27D2"/>
                </a:solidFill>
                <a:effectLst/>
                <a:uLnTx/>
                <a:uFillTx/>
                <a:latin typeface="+mj-lt"/>
              </a:rPr>
              <a:t>tetrahedro</a:t>
            </a: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27D2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s-CO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1027D2"/>
                </a:solidFill>
                <a:effectLst/>
                <a:uLnTx/>
                <a:uFillTx/>
                <a:latin typeface="+mj-lt"/>
              </a:rPr>
              <a:t>deformado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1027D2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77" name="Group 25"/>
          <p:cNvGrpSpPr>
            <a:grpSpLocks/>
          </p:cNvGrpSpPr>
          <p:nvPr/>
        </p:nvGrpSpPr>
        <p:grpSpPr bwMode="auto">
          <a:xfrm>
            <a:off x="335490" y="3841750"/>
            <a:ext cx="3968748" cy="2700338"/>
            <a:chOff x="3264" y="783"/>
            <a:chExt cx="2500" cy="1701"/>
          </a:xfrm>
        </p:grpSpPr>
        <p:pic>
          <p:nvPicPr>
            <p:cNvPr id="78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4" y="996"/>
              <a:ext cx="1287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Text Box 13"/>
            <p:cNvSpPr txBox="1">
              <a:spLocks noChangeArrowheads="1"/>
            </p:cNvSpPr>
            <p:nvPr/>
          </p:nvSpPr>
          <p:spPr bwMode="auto">
            <a:xfrm>
              <a:off x="4677" y="1358"/>
              <a:ext cx="1087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s-CO" sz="2000" b="1" dirty="0" err="1" smtClean="0">
                  <a:latin typeface="+mj-lt"/>
                </a:rPr>
                <a:t>Ejemplos</a:t>
              </a:r>
              <a:r>
                <a:rPr lang="en-US" altLang="es-CO" sz="2000" b="1" dirty="0" smtClean="0">
                  <a:latin typeface="+mj-lt"/>
                </a:rPr>
                <a:t>:</a:t>
              </a:r>
              <a:endParaRPr lang="en-US" altLang="es-CO" sz="2000" b="1" dirty="0">
                <a:latin typeface="+mj-lt"/>
              </a:endParaRPr>
            </a:p>
            <a:p>
              <a:pPr>
                <a:spcBef>
                  <a:spcPct val="0"/>
                </a:spcBef>
              </a:pPr>
              <a:r>
                <a:rPr lang="en-US" altLang="es-CO" sz="2000" dirty="0">
                  <a:latin typeface="+mj-lt"/>
                </a:rPr>
                <a:t>SF</a:t>
              </a:r>
              <a:r>
                <a:rPr lang="en-US" altLang="es-CO" sz="2000" baseline="-25000" dirty="0">
                  <a:latin typeface="+mj-lt"/>
                </a:rPr>
                <a:t>4</a:t>
              </a:r>
              <a:r>
                <a:rPr lang="en-US" altLang="es-CO" sz="2000" dirty="0">
                  <a:latin typeface="+mj-lt"/>
                </a:rPr>
                <a:t>,</a:t>
              </a:r>
              <a:r>
                <a:rPr lang="en-US" altLang="es-CO" sz="2000" baseline="-25000" dirty="0">
                  <a:latin typeface="+mj-lt"/>
                </a:rPr>
                <a:t> </a:t>
              </a:r>
              <a:r>
                <a:rPr lang="en-US" altLang="es-CO" sz="2000" dirty="0">
                  <a:latin typeface="+mj-lt"/>
                </a:rPr>
                <a:t>XeO</a:t>
              </a:r>
              <a:r>
                <a:rPr lang="en-US" altLang="es-CO" sz="2000" baseline="-25000" dirty="0">
                  <a:latin typeface="+mj-lt"/>
                </a:rPr>
                <a:t>2</a:t>
              </a:r>
              <a:r>
                <a:rPr lang="en-US" altLang="es-CO" sz="2000" dirty="0">
                  <a:latin typeface="+mj-lt"/>
                </a:rPr>
                <a:t>F</a:t>
              </a:r>
              <a:r>
                <a:rPr lang="en-US" altLang="es-CO" sz="2000" baseline="-25000" dirty="0">
                  <a:latin typeface="+mj-lt"/>
                </a:rPr>
                <a:t>2</a:t>
              </a:r>
              <a:endParaRPr lang="en-US" altLang="es-CO" sz="2000" dirty="0">
                <a:latin typeface="+mj-lt"/>
              </a:endParaRPr>
            </a:p>
            <a:p>
              <a:pPr>
                <a:spcBef>
                  <a:spcPct val="0"/>
                </a:spcBef>
              </a:pPr>
              <a:r>
                <a:rPr lang="en-US" altLang="es-CO" sz="2000" dirty="0">
                  <a:latin typeface="+mj-lt"/>
                </a:rPr>
                <a:t>IF</a:t>
              </a:r>
              <a:r>
                <a:rPr lang="en-US" altLang="es-CO" sz="2000" baseline="-25000" dirty="0">
                  <a:latin typeface="+mj-lt"/>
                </a:rPr>
                <a:t>4</a:t>
              </a:r>
              <a:r>
                <a:rPr lang="en-US" altLang="es-CO" sz="2000" b="1" baseline="30000" dirty="0">
                  <a:latin typeface="+mj-lt"/>
                </a:rPr>
                <a:t>+</a:t>
              </a:r>
              <a:r>
                <a:rPr lang="en-US" altLang="es-CO" sz="2000" b="1" dirty="0">
                  <a:latin typeface="+mj-lt"/>
                </a:rPr>
                <a:t>,</a:t>
              </a:r>
              <a:r>
                <a:rPr lang="en-US" altLang="es-CO" sz="2000" b="1" baseline="30000" dirty="0">
                  <a:latin typeface="+mj-lt"/>
                </a:rPr>
                <a:t> </a:t>
              </a:r>
              <a:r>
                <a:rPr lang="en-US" altLang="es-CO" sz="2000" dirty="0">
                  <a:latin typeface="+mj-lt"/>
                </a:rPr>
                <a:t>IO</a:t>
              </a:r>
              <a:r>
                <a:rPr lang="en-US" altLang="es-CO" sz="2000" baseline="-25000" dirty="0">
                  <a:latin typeface="+mj-lt"/>
                </a:rPr>
                <a:t>2</a:t>
              </a:r>
              <a:r>
                <a:rPr lang="en-US" altLang="es-CO" sz="2000" dirty="0">
                  <a:latin typeface="+mj-lt"/>
                </a:rPr>
                <a:t>F</a:t>
              </a:r>
              <a:r>
                <a:rPr lang="en-US" altLang="es-CO" sz="2000" baseline="-25000" dirty="0">
                  <a:latin typeface="+mj-lt"/>
                </a:rPr>
                <a:t>2</a:t>
              </a:r>
              <a:r>
                <a:rPr lang="en-US" altLang="es-CO" sz="2000" b="1" baseline="30000" dirty="0">
                  <a:latin typeface="+mj-lt"/>
                </a:rPr>
                <a:t>–</a:t>
              </a:r>
            </a:p>
          </p:txBody>
        </p:sp>
        <p:sp>
          <p:nvSpPr>
            <p:cNvPr id="80" name="Text Box 18"/>
            <p:cNvSpPr txBox="1">
              <a:spLocks noChangeArrowheads="1"/>
            </p:cNvSpPr>
            <p:nvPr/>
          </p:nvSpPr>
          <p:spPr bwMode="auto">
            <a:xfrm>
              <a:off x="4366" y="783"/>
              <a:ext cx="54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2200" b="1" dirty="0">
                  <a:latin typeface="+mj-lt"/>
                </a:rPr>
                <a:t>AX</a:t>
              </a:r>
              <a:r>
                <a:rPr lang="en-US" altLang="es-CO" sz="2200" b="1" baseline="-25000" dirty="0">
                  <a:latin typeface="+mj-lt"/>
                </a:rPr>
                <a:t>4</a:t>
              </a:r>
              <a:r>
                <a:rPr lang="en-US" altLang="es-CO" sz="2200" b="1" dirty="0">
                  <a:latin typeface="+mj-lt"/>
                </a:rPr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668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utoUpdateAnimBg="0"/>
      <p:bldP spid="56" grpId="0" autoUpdateAnimBg="0"/>
      <p:bldP spid="57" grpId="0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3" name="Text Box 1028"/>
          <p:cNvSpPr txBox="1">
            <a:spLocks noChangeArrowheads="1"/>
          </p:cNvSpPr>
          <p:nvPr/>
        </p:nvSpPr>
        <p:spPr bwMode="auto">
          <a:xfrm>
            <a:off x="324173" y="1419225"/>
            <a:ext cx="885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Clase</a:t>
            </a:r>
          </a:p>
        </p:txBody>
      </p:sp>
      <p:sp>
        <p:nvSpPr>
          <p:cNvPr id="4" name="Line 1029"/>
          <p:cNvSpPr>
            <a:spLocks noChangeShapeType="1"/>
          </p:cNvSpPr>
          <p:nvPr/>
        </p:nvSpPr>
        <p:spPr bwMode="auto">
          <a:xfrm>
            <a:off x="384175" y="1830388"/>
            <a:ext cx="762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Text Box 1031"/>
          <p:cNvSpPr txBox="1">
            <a:spLocks noChangeArrowheads="1"/>
          </p:cNvSpPr>
          <p:nvPr/>
        </p:nvSpPr>
        <p:spPr bwMode="auto">
          <a:xfrm>
            <a:off x="1281113" y="809625"/>
            <a:ext cx="208756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# de átomos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pegados al átomo central   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CO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Line 1032"/>
          <p:cNvSpPr>
            <a:spLocks noChangeShapeType="1"/>
          </p:cNvSpPr>
          <p:nvPr/>
        </p:nvSpPr>
        <p:spPr bwMode="auto">
          <a:xfrm>
            <a:off x="1547813" y="1830388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Text Box 1034"/>
          <p:cNvSpPr txBox="1">
            <a:spLocks noChangeArrowheads="1"/>
          </p:cNvSpPr>
          <p:nvPr/>
        </p:nvSpPr>
        <p:spPr bwMode="auto">
          <a:xfrm>
            <a:off x="3276600" y="533400"/>
            <a:ext cx="1752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# de pares </a:t>
            </a: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libres</a:t>
            </a: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en</a:t>
            </a: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el </a:t>
            </a: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átomo</a:t>
            </a: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central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CO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Line 1035"/>
          <p:cNvSpPr>
            <a:spLocks noChangeShapeType="1"/>
          </p:cNvSpPr>
          <p:nvPr/>
        </p:nvSpPr>
        <p:spPr bwMode="auto">
          <a:xfrm>
            <a:off x="3444875" y="1830388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Text Box 1037"/>
          <p:cNvSpPr txBox="1">
            <a:spLocks noChangeArrowheads="1"/>
          </p:cNvSpPr>
          <p:nvPr/>
        </p:nvSpPr>
        <p:spPr bwMode="auto">
          <a:xfrm>
            <a:off x="5029200" y="762000"/>
            <a:ext cx="23193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Arreglo de los pares de electrones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CO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Line 1038"/>
          <p:cNvSpPr>
            <a:spLocks noChangeShapeType="1"/>
          </p:cNvSpPr>
          <p:nvPr/>
        </p:nvSpPr>
        <p:spPr bwMode="auto">
          <a:xfrm>
            <a:off x="5510213" y="1830388"/>
            <a:ext cx="1447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Text Box 1040"/>
          <p:cNvSpPr txBox="1">
            <a:spLocks noChangeArrowheads="1"/>
          </p:cNvSpPr>
          <p:nvPr/>
        </p:nvSpPr>
        <p:spPr bwMode="auto">
          <a:xfrm>
            <a:off x="6989763" y="914400"/>
            <a:ext cx="21542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Geometría molecular</a:t>
            </a:r>
            <a:endParaRPr kumimoji="0" lang="en-US" altLang="es-CO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Line 1041"/>
          <p:cNvSpPr>
            <a:spLocks noChangeShapeType="1"/>
          </p:cNvSpPr>
          <p:nvPr/>
        </p:nvSpPr>
        <p:spPr bwMode="auto">
          <a:xfrm>
            <a:off x="7578725" y="1830388"/>
            <a:ext cx="1143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3" name="Text Box 1044"/>
          <p:cNvSpPr txBox="1">
            <a:spLocks noChangeArrowheads="1"/>
          </p:cNvSpPr>
          <p:nvPr/>
        </p:nvSpPr>
        <p:spPr bwMode="auto">
          <a:xfrm>
            <a:off x="406400" y="2011363"/>
            <a:ext cx="708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AX</a:t>
            </a:r>
            <a:r>
              <a:rPr kumimoji="0" lang="en-US" altLang="es-CO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5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4" name="Text Box 1045"/>
          <p:cNvSpPr txBox="1">
            <a:spLocks noChangeArrowheads="1"/>
          </p:cNvSpPr>
          <p:nvPr/>
        </p:nvSpPr>
        <p:spPr bwMode="auto">
          <a:xfrm>
            <a:off x="2057400" y="20113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5</a:t>
            </a:r>
          </a:p>
        </p:txBody>
      </p:sp>
      <p:sp>
        <p:nvSpPr>
          <p:cNvPr id="15" name="Text Box 1046"/>
          <p:cNvSpPr txBox="1">
            <a:spLocks noChangeArrowheads="1"/>
          </p:cNvSpPr>
          <p:nvPr/>
        </p:nvSpPr>
        <p:spPr bwMode="auto">
          <a:xfrm>
            <a:off x="3949700" y="20113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0</a:t>
            </a:r>
          </a:p>
        </p:txBody>
      </p:sp>
      <p:sp>
        <p:nvSpPr>
          <p:cNvPr id="16" name="Text Box 1047"/>
          <p:cNvSpPr txBox="1">
            <a:spLocks noChangeArrowheads="1"/>
          </p:cNvSpPr>
          <p:nvPr/>
        </p:nvSpPr>
        <p:spPr bwMode="auto">
          <a:xfrm>
            <a:off x="5257800" y="1828800"/>
            <a:ext cx="1752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triangular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bipiramidal</a:t>
            </a:r>
          </a:p>
        </p:txBody>
      </p:sp>
      <p:sp>
        <p:nvSpPr>
          <p:cNvPr id="17" name="Text Box 1048"/>
          <p:cNvSpPr txBox="1">
            <a:spLocks noChangeArrowheads="1"/>
          </p:cNvSpPr>
          <p:nvPr/>
        </p:nvSpPr>
        <p:spPr bwMode="auto">
          <a:xfrm>
            <a:off x="7239000" y="1828800"/>
            <a:ext cx="1752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triangular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bipiramidal</a:t>
            </a:r>
          </a:p>
        </p:txBody>
      </p:sp>
      <p:sp>
        <p:nvSpPr>
          <p:cNvPr id="24" name="Text Box 1071"/>
          <p:cNvSpPr txBox="1">
            <a:spLocks noChangeArrowheads="1"/>
          </p:cNvSpPr>
          <p:nvPr/>
        </p:nvSpPr>
        <p:spPr bwMode="auto">
          <a:xfrm>
            <a:off x="397241" y="2896544"/>
            <a:ext cx="10278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AX</a:t>
            </a:r>
            <a:r>
              <a:rPr kumimoji="0" lang="en-US" altLang="es-CO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3</a:t>
            </a: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</a:t>
            </a:r>
            <a:r>
              <a:rPr kumimoji="0" lang="en-US" altLang="es-CO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2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5" name="Text Box 1072"/>
          <p:cNvSpPr txBox="1">
            <a:spLocks noChangeArrowheads="1"/>
          </p:cNvSpPr>
          <p:nvPr/>
        </p:nvSpPr>
        <p:spPr bwMode="auto">
          <a:xfrm>
            <a:off x="2048241" y="2896544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3</a:t>
            </a:r>
          </a:p>
        </p:txBody>
      </p:sp>
      <p:sp>
        <p:nvSpPr>
          <p:cNvPr id="26" name="Text Box 1073"/>
          <p:cNvSpPr txBox="1">
            <a:spLocks noChangeArrowheads="1"/>
          </p:cNvSpPr>
          <p:nvPr/>
        </p:nvSpPr>
        <p:spPr bwMode="auto">
          <a:xfrm>
            <a:off x="3940541" y="2896544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2</a:t>
            </a:r>
          </a:p>
        </p:txBody>
      </p:sp>
      <p:sp>
        <p:nvSpPr>
          <p:cNvPr id="28" name="Text Box 1074"/>
          <p:cNvSpPr txBox="1">
            <a:spLocks noChangeArrowheads="1"/>
          </p:cNvSpPr>
          <p:nvPr/>
        </p:nvSpPr>
        <p:spPr bwMode="auto">
          <a:xfrm>
            <a:off x="5224246" y="2807972"/>
            <a:ext cx="1752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triangular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bipiramidal</a:t>
            </a:r>
          </a:p>
        </p:txBody>
      </p:sp>
      <p:grpSp>
        <p:nvGrpSpPr>
          <p:cNvPr id="29" name="Group 1091"/>
          <p:cNvGrpSpPr>
            <a:grpSpLocks/>
          </p:cNvGrpSpPr>
          <p:nvPr/>
        </p:nvGrpSpPr>
        <p:grpSpPr bwMode="auto">
          <a:xfrm>
            <a:off x="5425186" y="4124077"/>
            <a:ext cx="1371600" cy="1524000"/>
            <a:chOff x="3456" y="2784"/>
            <a:chExt cx="864" cy="960"/>
          </a:xfrm>
        </p:grpSpPr>
        <p:pic>
          <p:nvPicPr>
            <p:cNvPr id="30" name="Picture 1055" descr="cha56011_t1001h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784"/>
              <a:ext cx="786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ectangle 1056"/>
            <p:cNvSpPr>
              <a:spLocks noChangeArrowheads="1"/>
            </p:cNvSpPr>
            <p:nvPr/>
          </p:nvSpPr>
          <p:spPr bwMode="auto">
            <a:xfrm>
              <a:off x="3456" y="3168"/>
              <a:ext cx="96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32" name="Group 1057"/>
            <p:cNvGrpSpPr>
              <a:grpSpLocks/>
            </p:cNvGrpSpPr>
            <p:nvPr/>
          </p:nvGrpSpPr>
          <p:grpSpPr bwMode="auto">
            <a:xfrm rot="-5400000">
              <a:off x="3456" y="3200"/>
              <a:ext cx="144" cy="48"/>
              <a:chOff x="3824" y="3888"/>
              <a:chExt cx="144" cy="48"/>
            </a:xfrm>
          </p:grpSpPr>
          <p:sp>
            <p:nvSpPr>
              <p:cNvPr id="37" name="Oval 1058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8" name="Oval 1059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sp>
          <p:nvSpPr>
            <p:cNvPr id="33" name="Rectangle 1079"/>
            <p:cNvSpPr>
              <a:spLocks noChangeArrowheads="1"/>
            </p:cNvSpPr>
            <p:nvPr/>
          </p:nvSpPr>
          <p:spPr bwMode="auto">
            <a:xfrm>
              <a:off x="4224" y="3168"/>
              <a:ext cx="96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34" name="Group 1076"/>
            <p:cNvGrpSpPr>
              <a:grpSpLocks/>
            </p:cNvGrpSpPr>
            <p:nvPr/>
          </p:nvGrpSpPr>
          <p:grpSpPr bwMode="auto">
            <a:xfrm rot="-5400000">
              <a:off x="4192" y="3200"/>
              <a:ext cx="144" cy="48"/>
              <a:chOff x="3824" y="3888"/>
              <a:chExt cx="144" cy="48"/>
            </a:xfrm>
          </p:grpSpPr>
          <p:sp>
            <p:nvSpPr>
              <p:cNvPr id="35" name="Oval 1077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36" name="Oval 1078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sp>
        <p:nvSpPr>
          <p:cNvPr id="39" name="Text Box 1075"/>
          <p:cNvSpPr txBox="1">
            <a:spLocks noChangeArrowheads="1"/>
          </p:cNvSpPr>
          <p:nvPr/>
        </p:nvSpPr>
        <p:spPr bwMode="auto">
          <a:xfrm>
            <a:off x="7086504" y="3015006"/>
            <a:ext cx="1981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27D2"/>
                </a:solidFill>
                <a:effectLst/>
                <a:uLnTx/>
                <a:uFillTx/>
                <a:latin typeface="+mj-lt"/>
              </a:rPr>
              <a:t>Forma de T</a:t>
            </a:r>
          </a:p>
        </p:txBody>
      </p:sp>
      <p:sp>
        <p:nvSpPr>
          <p:cNvPr id="40" name="Text Box 1081"/>
          <p:cNvSpPr txBox="1">
            <a:spLocks noChangeArrowheads="1"/>
          </p:cNvSpPr>
          <p:nvPr/>
        </p:nvSpPr>
        <p:spPr bwMode="auto">
          <a:xfrm>
            <a:off x="7841360" y="4484936"/>
            <a:ext cx="495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Cl</a:t>
            </a:r>
          </a:p>
        </p:txBody>
      </p:sp>
      <p:sp>
        <p:nvSpPr>
          <p:cNvPr id="41" name="Text Box 1082"/>
          <p:cNvSpPr txBox="1">
            <a:spLocks noChangeArrowheads="1"/>
          </p:cNvSpPr>
          <p:nvPr/>
        </p:nvSpPr>
        <p:spPr bwMode="auto">
          <a:xfrm>
            <a:off x="7247635" y="4470648"/>
            <a:ext cx="3337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</a:t>
            </a:r>
          </a:p>
        </p:txBody>
      </p:sp>
      <p:sp>
        <p:nvSpPr>
          <p:cNvPr id="42" name="Text Box 1083"/>
          <p:cNvSpPr txBox="1">
            <a:spLocks noChangeArrowheads="1"/>
          </p:cNvSpPr>
          <p:nvPr/>
        </p:nvSpPr>
        <p:spPr bwMode="auto">
          <a:xfrm>
            <a:off x="7892160" y="3861048"/>
            <a:ext cx="3337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</a:t>
            </a:r>
          </a:p>
        </p:txBody>
      </p:sp>
      <p:sp>
        <p:nvSpPr>
          <p:cNvPr id="43" name="Text Box 1084"/>
          <p:cNvSpPr txBox="1">
            <a:spLocks noChangeArrowheads="1"/>
          </p:cNvSpPr>
          <p:nvPr/>
        </p:nvSpPr>
        <p:spPr bwMode="auto">
          <a:xfrm>
            <a:off x="7892160" y="5131048"/>
            <a:ext cx="33374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F</a:t>
            </a:r>
          </a:p>
        </p:txBody>
      </p:sp>
      <p:sp>
        <p:nvSpPr>
          <p:cNvPr id="44" name="Line 1085"/>
          <p:cNvSpPr>
            <a:spLocks noChangeShapeType="1"/>
          </p:cNvSpPr>
          <p:nvPr/>
        </p:nvSpPr>
        <p:spPr bwMode="auto">
          <a:xfrm flipV="1">
            <a:off x="8073135" y="4242048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5" name="Line 1086"/>
          <p:cNvSpPr>
            <a:spLocks noChangeShapeType="1"/>
          </p:cNvSpPr>
          <p:nvPr/>
        </p:nvSpPr>
        <p:spPr bwMode="auto">
          <a:xfrm flipV="1">
            <a:off x="8073135" y="4877048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6" name="Line 1087"/>
          <p:cNvSpPr>
            <a:spLocks noChangeShapeType="1"/>
          </p:cNvSpPr>
          <p:nvPr/>
        </p:nvSpPr>
        <p:spPr bwMode="auto">
          <a:xfrm rot="16200000" flipV="1">
            <a:off x="7717535" y="4572248"/>
            <a:ext cx="0" cy="304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47" name="Group 1088"/>
          <p:cNvGrpSpPr>
            <a:grpSpLocks/>
          </p:cNvGrpSpPr>
          <p:nvPr/>
        </p:nvGrpSpPr>
        <p:grpSpPr bwMode="auto">
          <a:xfrm rot="-7634997">
            <a:off x="8390635" y="4445248"/>
            <a:ext cx="228600" cy="76200"/>
            <a:chOff x="3824" y="3888"/>
            <a:chExt cx="144" cy="48"/>
          </a:xfrm>
        </p:grpSpPr>
        <p:sp>
          <p:nvSpPr>
            <p:cNvPr id="48" name="Oval 1089"/>
            <p:cNvSpPr>
              <a:spLocks noChangeArrowheads="1"/>
            </p:cNvSpPr>
            <p:nvPr/>
          </p:nvSpPr>
          <p:spPr bwMode="auto">
            <a:xfrm rot="5400000">
              <a:off x="3920" y="388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49" name="Oval 1090"/>
            <p:cNvSpPr>
              <a:spLocks noChangeArrowheads="1"/>
            </p:cNvSpPr>
            <p:nvPr/>
          </p:nvSpPr>
          <p:spPr bwMode="auto">
            <a:xfrm rot="5400000">
              <a:off x="3824" y="388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50" name="Group 1092"/>
          <p:cNvGrpSpPr>
            <a:grpSpLocks/>
          </p:cNvGrpSpPr>
          <p:nvPr/>
        </p:nvGrpSpPr>
        <p:grpSpPr bwMode="auto">
          <a:xfrm rot="-3354668">
            <a:off x="8390635" y="4826248"/>
            <a:ext cx="228600" cy="76200"/>
            <a:chOff x="3824" y="3888"/>
            <a:chExt cx="144" cy="48"/>
          </a:xfrm>
        </p:grpSpPr>
        <p:sp>
          <p:nvSpPr>
            <p:cNvPr id="51" name="Oval 1093"/>
            <p:cNvSpPr>
              <a:spLocks noChangeArrowheads="1"/>
            </p:cNvSpPr>
            <p:nvPr/>
          </p:nvSpPr>
          <p:spPr bwMode="auto">
            <a:xfrm rot="5400000">
              <a:off x="3920" y="388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52" name="Oval 1094"/>
            <p:cNvSpPr>
              <a:spLocks noChangeArrowheads="1"/>
            </p:cNvSpPr>
            <p:nvPr/>
          </p:nvSpPr>
          <p:spPr bwMode="auto">
            <a:xfrm rot="5400000">
              <a:off x="3824" y="3888"/>
              <a:ext cx="48" cy="48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53" name="Line 1095"/>
          <p:cNvSpPr>
            <a:spLocks noChangeShapeType="1"/>
          </p:cNvSpPr>
          <p:nvPr/>
        </p:nvSpPr>
        <p:spPr bwMode="auto">
          <a:xfrm flipV="1">
            <a:off x="8238235" y="4521448"/>
            <a:ext cx="228600" cy="152400"/>
          </a:xfrm>
          <a:prstGeom prst="line">
            <a:avLst/>
          </a:prstGeom>
          <a:noFill/>
          <a:ln w="28575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4" name="Line 1096"/>
          <p:cNvSpPr>
            <a:spLocks noChangeShapeType="1"/>
          </p:cNvSpPr>
          <p:nvPr/>
        </p:nvSpPr>
        <p:spPr bwMode="auto">
          <a:xfrm>
            <a:off x="8250935" y="4711948"/>
            <a:ext cx="228600" cy="152400"/>
          </a:xfrm>
          <a:prstGeom prst="line">
            <a:avLst/>
          </a:prstGeom>
          <a:noFill/>
          <a:ln w="28575" cap="rnd">
            <a:solidFill>
              <a:srgbClr val="00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55" name="Group 27"/>
          <p:cNvGrpSpPr>
            <a:grpSpLocks/>
          </p:cNvGrpSpPr>
          <p:nvPr/>
        </p:nvGrpSpPr>
        <p:grpSpPr bwMode="auto">
          <a:xfrm>
            <a:off x="807611" y="3891906"/>
            <a:ext cx="3538537" cy="2541588"/>
            <a:chOff x="751" y="2431"/>
            <a:chExt cx="2229" cy="1601"/>
          </a:xfrm>
        </p:grpSpPr>
        <p:pic>
          <p:nvPicPr>
            <p:cNvPr id="56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" y="2640"/>
              <a:ext cx="1303" cy="1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 Box 20"/>
            <p:cNvSpPr txBox="1">
              <a:spLocks noChangeArrowheads="1"/>
            </p:cNvSpPr>
            <p:nvPr/>
          </p:nvSpPr>
          <p:spPr bwMode="auto">
            <a:xfrm>
              <a:off x="1812" y="2431"/>
              <a:ext cx="61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2200" b="1" dirty="0">
                  <a:latin typeface="+mj-lt"/>
                </a:rPr>
                <a:t>AX</a:t>
              </a:r>
              <a:r>
                <a:rPr lang="en-US" altLang="es-CO" sz="2200" b="1" baseline="-25000" dirty="0">
                  <a:latin typeface="+mj-lt"/>
                </a:rPr>
                <a:t>3</a:t>
              </a:r>
              <a:r>
                <a:rPr lang="en-US" altLang="es-CO" sz="2200" b="1" dirty="0">
                  <a:latin typeface="+mj-lt"/>
                </a:rPr>
                <a:t>E</a:t>
              </a:r>
              <a:r>
                <a:rPr lang="en-US" altLang="es-CO" sz="2200" b="1" baseline="-25000" dirty="0">
                  <a:latin typeface="+mj-lt"/>
                </a:rPr>
                <a:t>2</a:t>
              </a:r>
              <a:endParaRPr lang="en-US" altLang="es-CO" sz="2200" b="1" dirty="0">
                <a:latin typeface="+mj-lt"/>
              </a:endParaRPr>
            </a:p>
          </p:txBody>
        </p:sp>
        <p:sp>
          <p:nvSpPr>
            <p:cNvPr id="58" name="Text Box 14"/>
            <p:cNvSpPr txBox="1">
              <a:spLocks noChangeArrowheads="1"/>
            </p:cNvSpPr>
            <p:nvPr/>
          </p:nvSpPr>
          <p:spPr bwMode="auto">
            <a:xfrm>
              <a:off x="2116" y="3065"/>
              <a:ext cx="86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s-CO" sz="2000" b="1" dirty="0" err="1" smtClean="0">
                  <a:latin typeface="+mj-lt"/>
                </a:rPr>
                <a:t>Ejemplos</a:t>
              </a:r>
              <a:r>
                <a:rPr lang="en-US" altLang="es-CO" sz="2000" b="1" dirty="0" smtClean="0">
                  <a:latin typeface="+mj-lt"/>
                </a:rPr>
                <a:t>:</a:t>
              </a:r>
              <a:endParaRPr lang="en-US" altLang="es-CO" sz="2000" b="1" dirty="0">
                <a:latin typeface="+mj-lt"/>
              </a:endParaRPr>
            </a:p>
            <a:p>
              <a:pPr>
                <a:spcBef>
                  <a:spcPct val="0"/>
                </a:spcBef>
              </a:pPr>
              <a:r>
                <a:rPr lang="en-US" altLang="es-CO" sz="2000" dirty="0">
                  <a:latin typeface="+mj-lt"/>
                </a:rPr>
                <a:t>ClF</a:t>
              </a:r>
              <a:r>
                <a:rPr lang="en-US" altLang="es-CO" sz="2000" baseline="-25000" dirty="0">
                  <a:latin typeface="+mj-lt"/>
                </a:rPr>
                <a:t>3</a:t>
              </a:r>
              <a:r>
                <a:rPr lang="en-US" altLang="es-CO" sz="2000" dirty="0">
                  <a:latin typeface="+mj-lt"/>
                </a:rPr>
                <a:t>,</a:t>
              </a:r>
              <a:r>
                <a:rPr lang="en-US" altLang="es-CO" sz="2000" baseline="-25000" dirty="0">
                  <a:latin typeface="+mj-lt"/>
                </a:rPr>
                <a:t> </a:t>
              </a:r>
              <a:r>
                <a:rPr lang="en-US" altLang="es-CO" sz="2000" dirty="0">
                  <a:latin typeface="+mj-lt"/>
                </a:rPr>
                <a:t>BrF</a:t>
              </a:r>
              <a:r>
                <a:rPr lang="en-US" altLang="es-CO" sz="2000" baseline="-25000" dirty="0">
                  <a:latin typeface="+mj-lt"/>
                </a:rPr>
                <a:t>3</a:t>
              </a:r>
              <a:endParaRPr lang="en-US" altLang="es-CO" sz="20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8216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utoUpdateAnimBg="0"/>
      <p:bldP spid="26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altLang="es-CO" dirty="0" smtClean="0"/>
              <a:t>Fundamentos generales del enlace químico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idx="1"/>
          </p:nvPr>
        </p:nvSpPr>
        <p:spPr>
          <a:xfrm>
            <a:off x="1096206" y="2348880"/>
            <a:ext cx="7456081" cy="3777622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s-ES_tradnl" altLang="es-CO" sz="2400" dirty="0" smtClean="0"/>
              <a:t>Los electrones de la capa más externa son los responsables de la interacción atractiva que genera el enlace (electrones de valencia)</a:t>
            </a:r>
          </a:p>
          <a:p>
            <a:pPr algn="just" eaLnBrk="1" hangingPunct="1"/>
            <a:r>
              <a:rPr lang="es-ES_tradnl" altLang="es-CO" sz="2400" dirty="0" smtClean="0"/>
              <a:t>Cuando la atracción de dos especies se da por fuerzas electrostáticas (enlace iónico)</a:t>
            </a:r>
          </a:p>
          <a:p>
            <a:pPr algn="just" eaLnBrk="1" hangingPunct="1"/>
            <a:r>
              <a:rPr lang="es-ES_tradnl" altLang="es-CO" sz="2400" dirty="0" smtClean="0"/>
              <a:t>Cuando las especies se unen combinando sus funciones de onda (enlace covalente)</a:t>
            </a:r>
          </a:p>
          <a:p>
            <a:pPr algn="just" eaLnBrk="1" hangingPunct="1"/>
            <a:r>
              <a:rPr lang="es-ES_tradnl" altLang="es-CO" sz="2400" dirty="0" smtClean="0"/>
              <a:t>Los átomos participan interactuando con otros con el fin de obtener estabilidad química.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E139D8E-DB65-4EED-94E2-5C56671E78A1}" type="slidenum">
              <a:rPr lang="es-ES_tradnl" altLang="en-US">
                <a:latin typeface="Garamond" panose="02020404030301010803" pitchFamily="18" charset="0"/>
              </a:rPr>
              <a:pPr eaLnBrk="1" hangingPunct="1"/>
              <a:t>7</a:t>
            </a:fld>
            <a:endParaRPr lang="es-ES_tradnl" altLang="en-US">
              <a:latin typeface="Garamond" panose="020204040303010108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4"/>
          </p:nvPr>
        </p:nvSpPr>
        <p:spPr>
          <a:xfrm>
            <a:off x="6770345" y="6407324"/>
            <a:ext cx="2133600" cy="320675"/>
          </a:xfrm>
        </p:spPr>
        <p:txBody>
          <a:bodyPr/>
          <a:lstStyle/>
          <a:p>
            <a:fld id="{0012EE79-7BE5-4A07-AAE1-3302C943DF35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324173" y="1419225"/>
            <a:ext cx="885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Clase</a:t>
            </a:r>
          </a:p>
        </p:txBody>
      </p:sp>
      <p:sp>
        <p:nvSpPr>
          <p:cNvPr id="69" name="Line 5"/>
          <p:cNvSpPr>
            <a:spLocks noChangeShapeType="1"/>
          </p:cNvSpPr>
          <p:nvPr/>
        </p:nvSpPr>
        <p:spPr bwMode="auto">
          <a:xfrm>
            <a:off x="384175" y="1830388"/>
            <a:ext cx="762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0" name="Text Box 7"/>
          <p:cNvSpPr txBox="1">
            <a:spLocks noChangeArrowheads="1"/>
          </p:cNvSpPr>
          <p:nvPr/>
        </p:nvSpPr>
        <p:spPr bwMode="auto">
          <a:xfrm>
            <a:off x="1281113" y="809625"/>
            <a:ext cx="2026414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# de átomos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pegados al átomo central   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CO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1" name="Line 8"/>
          <p:cNvSpPr>
            <a:spLocks noChangeShapeType="1"/>
          </p:cNvSpPr>
          <p:nvPr/>
        </p:nvSpPr>
        <p:spPr bwMode="auto">
          <a:xfrm>
            <a:off x="1547813" y="1830388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3276600" y="533400"/>
            <a:ext cx="17526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# de pares </a:t>
            </a: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libres</a:t>
            </a: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en</a:t>
            </a: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el </a:t>
            </a: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átomo</a:t>
            </a: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central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CO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3" name="Line 11"/>
          <p:cNvSpPr>
            <a:spLocks noChangeShapeType="1"/>
          </p:cNvSpPr>
          <p:nvPr/>
        </p:nvSpPr>
        <p:spPr bwMode="auto">
          <a:xfrm>
            <a:off x="3444875" y="1830388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4" name="Text Box 13"/>
          <p:cNvSpPr txBox="1">
            <a:spLocks noChangeArrowheads="1"/>
          </p:cNvSpPr>
          <p:nvPr/>
        </p:nvSpPr>
        <p:spPr bwMode="auto">
          <a:xfrm>
            <a:off x="5029200" y="762000"/>
            <a:ext cx="23193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Arreglo de los pares de electrones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CO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5" name="Line 14"/>
          <p:cNvSpPr>
            <a:spLocks noChangeShapeType="1"/>
          </p:cNvSpPr>
          <p:nvPr/>
        </p:nvSpPr>
        <p:spPr bwMode="auto">
          <a:xfrm>
            <a:off x="5510213" y="1830388"/>
            <a:ext cx="1447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218363" y="990600"/>
            <a:ext cx="1925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Geometría molecular</a:t>
            </a:r>
            <a:endParaRPr kumimoji="0" lang="en-US" altLang="es-CO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7" name="Line 17"/>
          <p:cNvSpPr>
            <a:spLocks noChangeShapeType="1"/>
          </p:cNvSpPr>
          <p:nvPr/>
        </p:nvSpPr>
        <p:spPr bwMode="auto">
          <a:xfrm>
            <a:off x="7578725" y="1830388"/>
            <a:ext cx="1143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9" name="Text Box 20"/>
          <p:cNvSpPr txBox="1">
            <a:spLocks noChangeArrowheads="1"/>
          </p:cNvSpPr>
          <p:nvPr/>
        </p:nvSpPr>
        <p:spPr bwMode="auto">
          <a:xfrm>
            <a:off x="406400" y="2011363"/>
            <a:ext cx="70884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AX</a:t>
            </a:r>
            <a:r>
              <a:rPr kumimoji="0" lang="en-US" altLang="es-CO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5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0" name="Text Box 21"/>
          <p:cNvSpPr txBox="1">
            <a:spLocks noChangeArrowheads="1"/>
          </p:cNvSpPr>
          <p:nvPr/>
        </p:nvSpPr>
        <p:spPr bwMode="auto">
          <a:xfrm>
            <a:off x="2057400" y="20113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5</a:t>
            </a:r>
          </a:p>
        </p:txBody>
      </p:sp>
      <p:sp>
        <p:nvSpPr>
          <p:cNvPr id="81" name="Text Box 22"/>
          <p:cNvSpPr txBox="1">
            <a:spLocks noChangeArrowheads="1"/>
          </p:cNvSpPr>
          <p:nvPr/>
        </p:nvSpPr>
        <p:spPr bwMode="auto">
          <a:xfrm>
            <a:off x="3949700" y="2011363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0</a:t>
            </a:r>
          </a:p>
        </p:txBody>
      </p:sp>
      <p:sp>
        <p:nvSpPr>
          <p:cNvPr id="82" name="Text Box 23"/>
          <p:cNvSpPr txBox="1">
            <a:spLocks noChangeArrowheads="1"/>
          </p:cNvSpPr>
          <p:nvPr/>
        </p:nvSpPr>
        <p:spPr bwMode="auto">
          <a:xfrm>
            <a:off x="5257799" y="1828800"/>
            <a:ext cx="190325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triangular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bipiramidal</a:t>
            </a:r>
            <a:endParaRPr kumimoji="0" lang="en-US" altLang="es-CO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3" name="Text Box 24"/>
          <p:cNvSpPr txBox="1">
            <a:spLocks noChangeArrowheads="1"/>
          </p:cNvSpPr>
          <p:nvPr/>
        </p:nvSpPr>
        <p:spPr bwMode="auto">
          <a:xfrm>
            <a:off x="7238999" y="1828800"/>
            <a:ext cx="178831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triangular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rPr>
              <a:t>bipiramidal</a:t>
            </a:r>
            <a:endParaRPr kumimoji="0" lang="en-US" altLang="es-CO" sz="2200" b="0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5" name="Text Box 64"/>
          <p:cNvSpPr txBox="1">
            <a:spLocks noChangeArrowheads="1"/>
          </p:cNvSpPr>
          <p:nvPr/>
        </p:nvSpPr>
        <p:spPr bwMode="auto">
          <a:xfrm>
            <a:off x="369545" y="2798620"/>
            <a:ext cx="10278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AX</a:t>
            </a:r>
            <a:r>
              <a:rPr kumimoji="0" lang="en-US" altLang="es-CO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2</a:t>
            </a: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</a:t>
            </a:r>
            <a:r>
              <a:rPr kumimoji="0" lang="en-US" altLang="es-CO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3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6" name="Text Box 65"/>
          <p:cNvSpPr txBox="1">
            <a:spLocks noChangeArrowheads="1"/>
          </p:cNvSpPr>
          <p:nvPr/>
        </p:nvSpPr>
        <p:spPr bwMode="auto">
          <a:xfrm>
            <a:off x="2020545" y="279862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2</a:t>
            </a:r>
          </a:p>
        </p:txBody>
      </p:sp>
      <p:sp>
        <p:nvSpPr>
          <p:cNvPr id="97" name="Text Box 66"/>
          <p:cNvSpPr txBox="1">
            <a:spLocks noChangeArrowheads="1"/>
          </p:cNvSpPr>
          <p:nvPr/>
        </p:nvSpPr>
        <p:spPr bwMode="auto">
          <a:xfrm>
            <a:off x="3912845" y="279862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3</a:t>
            </a:r>
          </a:p>
        </p:txBody>
      </p:sp>
      <p:grpSp>
        <p:nvGrpSpPr>
          <p:cNvPr id="98" name="Group 82"/>
          <p:cNvGrpSpPr>
            <a:grpSpLocks/>
          </p:cNvGrpSpPr>
          <p:nvPr/>
        </p:nvGrpSpPr>
        <p:grpSpPr bwMode="auto">
          <a:xfrm>
            <a:off x="5233828" y="3061696"/>
            <a:ext cx="1927225" cy="2371725"/>
            <a:chOff x="3312" y="2746"/>
            <a:chExt cx="1214" cy="1494"/>
          </a:xfrm>
        </p:grpSpPr>
        <p:pic>
          <p:nvPicPr>
            <p:cNvPr id="99" name="Picture 37" descr="cha56011_t1001h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280"/>
              <a:ext cx="786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" name="Rectangle 38"/>
            <p:cNvSpPr>
              <a:spLocks noChangeArrowheads="1"/>
            </p:cNvSpPr>
            <p:nvPr/>
          </p:nvSpPr>
          <p:spPr bwMode="auto">
            <a:xfrm>
              <a:off x="3456" y="3664"/>
              <a:ext cx="96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101" name="Group 39"/>
            <p:cNvGrpSpPr>
              <a:grpSpLocks/>
            </p:cNvGrpSpPr>
            <p:nvPr/>
          </p:nvGrpSpPr>
          <p:grpSpPr bwMode="auto">
            <a:xfrm rot="-5400000">
              <a:off x="3456" y="3696"/>
              <a:ext cx="144" cy="48"/>
              <a:chOff x="3824" y="3888"/>
              <a:chExt cx="144" cy="48"/>
            </a:xfrm>
          </p:grpSpPr>
          <p:sp>
            <p:nvSpPr>
              <p:cNvPr id="111" name="Oval 40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12" name="Oval 41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sp>
          <p:nvSpPr>
            <p:cNvPr id="102" name="Rectangle 42"/>
            <p:cNvSpPr>
              <a:spLocks noChangeArrowheads="1"/>
            </p:cNvSpPr>
            <p:nvPr/>
          </p:nvSpPr>
          <p:spPr bwMode="auto">
            <a:xfrm>
              <a:off x="4224" y="3664"/>
              <a:ext cx="96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103" name="Group 43"/>
            <p:cNvGrpSpPr>
              <a:grpSpLocks/>
            </p:cNvGrpSpPr>
            <p:nvPr/>
          </p:nvGrpSpPr>
          <p:grpSpPr bwMode="auto">
            <a:xfrm rot="-5400000">
              <a:off x="4192" y="3696"/>
              <a:ext cx="144" cy="48"/>
              <a:chOff x="3824" y="3888"/>
              <a:chExt cx="144" cy="48"/>
            </a:xfrm>
          </p:grpSpPr>
          <p:sp>
            <p:nvSpPr>
              <p:cNvPr id="109" name="Oval 44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10" name="Oval 45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sp>
          <p:nvSpPr>
            <p:cNvPr id="104" name="Text Box 67"/>
            <p:cNvSpPr txBox="1">
              <a:spLocks noChangeArrowheads="1"/>
            </p:cNvSpPr>
            <p:nvPr/>
          </p:nvSpPr>
          <p:spPr bwMode="auto">
            <a:xfrm>
              <a:off x="3312" y="2746"/>
              <a:ext cx="121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triangular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bipiramidal</a:t>
              </a:r>
              <a:endPara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5" name="Rectangle 72"/>
            <p:cNvSpPr>
              <a:spLocks noChangeArrowheads="1"/>
            </p:cNvSpPr>
            <p:nvPr/>
          </p:nvSpPr>
          <p:spPr bwMode="auto">
            <a:xfrm>
              <a:off x="3744" y="3888"/>
              <a:ext cx="48" cy="4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106" name="Group 69"/>
            <p:cNvGrpSpPr>
              <a:grpSpLocks/>
            </p:cNvGrpSpPr>
            <p:nvPr/>
          </p:nvGrpSpPr>
          <p:grpSpPr bwMode="auto">
            <a:xfrm rot="-5400000">
              <a:off x="3696" y="3872"/>
              <a:ext cx="144" cy="48"/>
              <a:chOff x="3824" y="3888"/>
              <a:chExt cx="144" cy="48"/>
            </a:xfrm>
          </p:grpSpPr>
          <p:sp>
            <p:nvSpPr>
              <p:cNvPr id="107" name="Oval 70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08" name="Oval 71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sp>
        <p:nvSpPr>
          <p:cNvPr id="114" name="Text Box 68"/>
          <p:cNvSpPr txBox="1">
            <a:spLocks noChangeArrowheads="1"/>
          </p:cNvSpPr>
          <p:nvPr/>
        </p:nvSpPr>
        <p:spPr bwMode="auto">
          <a:xfrm>
            <a:off x="7274719" y="2771632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1027D2"/>
                </a:solidFill>
                <a:effectLst/>
                <a:uLnTx/>
                <a:uFillTx/>
                <a:latin typeface="+mj-lt"/>
              </a:rPr>
              <a:t>lineal</a:t>
            </a:r>
          </a:p>
        </p:txBody>
      </p:sp>
      <p:grpSp>
        <p:nvGrpSpPr>
          <p:cNvPr id="115" name="Group 83"/>
          <p:cNvGrpSpPr>
            <a:grpSpLocks/>
          </p:cNvGrpSpPr>
          <p:nvPr/>
        </p:nvGrpSpPr>
        <p:grpSpPr bwMode="auto">
          <a:xfrm>
            <a:off x="7494245" y="3296301"/>
            <a:ext cx="1092200" cy="1711326"/>
            <a:chOff x="4672" y="3189"/>
            <a:chExt cx="688" cy="1078"/>
          </a:xfrm>
        </p:grpSpPr>
        <p:sp>
          <p:nvSpPr>
            <p:cNvPr id="116" name="Text Box 51"/>
            <p:cNvSpPr txBox="1">
              <a:spLocks noChangeArrowheads="1"/>
            </p:cNvSpPr>
            <p:nvPr/>
          </p:nvSpPr>
          <p:spPr bwMode="auto">
            <a:xfrm>
              <a:off x="4974" y="3189"/>
              <a:ext cx="1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I</a:t>
              </a:r>
            </a:p>
          </p:txBody>
        </p:sp>
        <p:sp>
          <p:nvSpPr>
            <p:cNvPr id="117" name="Line 53"/>
            <p:cNvSpPr>
              <a:spLocks noChangeShapeType="1"/>
            </p:cNvSpPr>
            <p:nvPr/>
          </p:nvSpPr>
          <p:spPr bwMode="auto">
            <a:xfrm flipV="1">
              <a:off x="5064" y="3424"/>
              <a:ext cx="0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8" name="Line 54"/>
            <p:cNvSpPr>
              <a:spLocks noChangeShapeType="1"/>
            </p:cNvSpPr>
            <p:nvPr/>
          </p:nvSpPr>
          <p:spPr bwMode="auto">
            <a:xfrm flipV="1">
              <a:off x="5064" y="3824"/>
              <a:ext cx="0" cy="1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19" name="Line 55"/>
            <p:cNvSpPr>
              <a:spLocks noChangeShapeType="1"/>
            </p:cNvSpPr>
            <p:nvPr/>
          </p:nvSpPr>
          <p:spPr bwMode="auto">
            <a:xfrm rot="16200000" flipV="1">
              <a:off x="4840" y="3632"/>
              <a:ext cx="0" cy="192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120" name="Group 56"/>
            <p:cNvGrpSpPr>
              <a:grpSpLocks/>
            </p:cNvGrpSpPr>
            <p:nvPr/>
          </p:nvGrpSpPr>
          <p:grpSpPr bwMode="auto">
            <a:xfrm rot="-7634997">
              <a:off x="5264" y="3552"/>
              <a:ext cx="144" cy="48"/>
              <a:chOff x="3824" y="3888"/>
              <a:chExt cx="144" cy="48"/>
            </a:xfrm>
          </p:grpSpPr>
          <p:sp>
            <p:nvSpPr>
              <p:cNvPr id="131" name="Oval 57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32" name="Oval 58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grpSp>
          <p:nvGrpSpPr>
            <p:cNvPr id="121" name="Group 59"/>
            <p:cNvGrpSpPr>
              <a:grpSpLocks/>
            </p:cNvGrpSpPr>
            <p:nvPr/>
          </p:nvGrpSpPr>
          <p:grpSpPr bwMode="auto">
            <a:xfrm rot="-3354668">
              <a:off x="5264" y="3792"/>
              <a:ext cx="144" cy="48"/>
              <a:chOff x="3824" y="3888"/>
              <a:chExt cx="144" cy="48"/>
            </a:xfrm>
          </p:grpSpPr>
          <p:sp>
            <p:nvSpPr>
              <p:cNvPr id="129" name="Oval 60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30" name="Oval 61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sp>
          <p:nvSpPr>
            <p:cNvPr id="122" name="Line 62"/>
            <p:cNvSpPr>
              <a:spLocks noChangeShapeType="1"/>
            </p:cNvSpPr>
            <p:nvPr/>
          </p:nvSpPr>
          <p:spPr bwMode="auto">
            <a:xfrm flipV="1">
              <a:off x="5168" y="3600"/>
              <a:ext cx="144" cy="9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23" name="Line 63"/>
            <p:cNvSpPr>
              <a:spLocks noChangeShapeType="1"/>
            </p:cNvSpPr>
            <p:nvPr/>
          </p:nvSpPr>
          <p:spPr bwMode="auto">
            <a:xfrm>
              <a:off x="5176" y="3720"/>
              <a:ext cx="144" cy="96"/>
            </a:xfrm>
            <a:prstGeom prst="line">
              <a:avLst/>
            </a:prstGeom>
            <a:noFill/>
            <a:ln w="28575" cap="rnd">
              <a:solidFill>
                <a:srgbClr val="00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124" name="Group 73"/>
            <p:cNvGrpSpPr>
              <a:grpSpLocks/>
            </p:cNvGrpSpPr>
            <p:nvPr/>
          </p:nvGrpSpPr>
          <p:grpSpPr bwMode="auto">
            <a:xfrm rot="-5400000">
              <a:off x="4624" y="3696"/>
              <a:ext cx="144" cy="48"/>
              <a:chOff x="3824" y="3888"/>
              <a:chExt cx="144" cy="48"/>
            </a:xfrm>
          </p:grpSpPr>
          <p:sp>
            <p:nvSpPr>
              <p:cNvPr id="127" name="Oval 74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128" name="Oval 75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sp>
          <p:nvSpPr>
            <p:cNvPr id="125" name="Text Box 76"/>
            <p:cNvSpPr txBox="1">
              <a:spLocks noChangeArrowheads="1"/>
            </p:cNvSpPr>
            <p:nvPr/>
          </p:nvSpPr>
          <p:spPr bwMode="auto">
            <a:xfrm>
              <a:off x="4976" y="3584"/>
              <a:ext cx="1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I</a:t>
              </a:r>
            </a:p>
          </p:txBody>
        </p:sp>
        <p:sp>
          <p:nvSpPr>
            <p:cNvPr id="126" name="Text Box 77"/>
            <p:cNvSpPr txBox="1">
              <a:spLocks noChangeArrowheads="1"/>
            </p:cNvSpPr>
            <p:nvPr/>
          </p:nvSpPr>
          <p:spPr bwMode="auto">
            <a:xfrm>
              <a:off x="4976" y="3976"/>
              <a:ext cx="1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I</a:t>
              </a:r>
            </a:p>
          </p:txBody>
        </p:sp>
      </p:grpSp>
      <p:grpSp>
        <p:nvGrpSpPr>
          <p:cNvPr id="133" name="Group 28"/>
          <p:cNvGrpSpPr>
            <a:grpSpLocks/>
          </p:cNvGrpSpPr>
          <p:nvPr/>
        </p:nvGrpSpPr>
        <p:grpSpPr bwMode="auto">
          <a:xfrm>
            <a:off x="416083" y="3821286"/>
            <a:ext cx="4374355" cy="2586038"/>
            <a:chOff x="2707" y="2379"/>
            <a:chExt cx="2411" cy="1629"/>
          </a:xfrm>
        </p:grpSpPr>
        <p:sp>
          <p:nvSpPr>
            <p:cNvPr id="134" name="Text Box 22"/>
            <p:cNvSpPr txBox="1">
              <a:spLocks noChangeArrowheads="1"/>
            </p:cNvSpPr>
            <p:nvPr/>
          </p:nvSpPr>
          <p:spPr bwMode="auto">
            <a:xfrm>
              <a:off x="3707" y="2379"/>
              <a:ext cx="521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2200" b="1" dirty="0">
                  <a:latin typeface="+mj-lt"/>
                </a:rPr>
                <a:t>AX</a:t>
              </a:r>
              <a:r>
                <a:rPr lang="en-US" altLang="es-CO" sz="2200" b="1" baseline="-25000" dirty="0">
                  <a:latin typeface="+mj-lt"/>
                </a:rPr>
                <a:t>2</a:t>
              </a:r>
              <a:r>
                <a:rPr lang="en-US" altLang="es-CO" sz="2200" b="1" dirty="0">
                  <a:latin typeface="+mj-lt"/>
                </a:rPr>
                <a:t>E</a:t>
              </a:r>
              <a:r>
                <a:rPr lang="en-US" altLang="es-CO" sz="2200" b="1" baseline="-25000" dirty="0">
                  <a:latin typeface="+mj-lt"/>
                </a:rPr>
                <a:t>3</a:t>
              </a:r>
              <a:endParaRPr lang="en-US" altLang="es-CO" sz="2200" b="1" dirty="0">
                <a:latin typeface="+mj-lt"/>
              </a:endParaRPr>
            </a:p>
          </p:txBody>
        </p:sp>
        <p:pic>
          <p:nvPicPr>
            <p:cNvPr id="135" name="Picture 2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7" y="2664"/>
              <a:ext cx="1258" cy="13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Text Box 15"/>
            <p:cNvSpPr txBox="1">
              <a:spLocks noChangeArrowheads="1"/>
            </p:cNvSpPr>
            <p:nvPr/>
          </p:nvSpPr>
          <p:spPr bwMode="auto">
            <a:xfrm>
              <a:off x="4206" y="2979"/>
              <a:ext cx="91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s-CO" sz="2000" b="1" dirty="0" err="1" smtClean="0">
                  <a:latin typeface="+mj-lt"/>
                </a:rPr>
                <a:t>Ejemplos</a:t>
              </a:r>
              <a:r>
                <a:rPr lang="en-US" altLang="es-CO" sz="2000" b="1" dirty="0">
                  <a:latin typeface="+mj-lt"/>
                </a:rPr>
                <a:t>:</a:t>
              </a:r>
            </a:p>
            <a:p>
              <a:pPr>
                <a:spcBef>
                  <a:spcPct val="0"/>
                </a:spcBef>
              </a:pPr>
              <a:r>
                <a:rPr lang="en-US" altLang="es-CO" sz="2000" dirty="0">
                  <a:latin typeface="+mj-lt"/>
                </a:rPr>
                <a:t>XeF</a:t>
              </a:r>
              <a:r>
                <a:rPr lang="en-US" altLang="es-CO" sz="2000" baseline="-25000" dirty="0">
                  <a:latin typeface="+mj-lt"/>
                </a:rPr>
                <a:t>2</a:t>
              </a:r>
              <a:r>
                <a:rPr lang="en-US" altLang="es-CO" sz="2000" dirty="0">
                  <a:latin typeface="+mj-lt"/>
                </a:rPr>
                <a:t>,</a:t>
              </a:r>
              <a:r>
                <a:rPr lang="en-US" altLang="es-CO" sz="2000" baseline="-25000" dirty="0">
                  <a:latin typeface="+mj-lt"/>
                </a:rPr>
                <a:t> </a:t>
              </a:r>
              <a:r>
                <a:rPr lang="en-US" altLang="es-CO" sz="2000" dirty="0">
                  <a:latin typeface="+mj-lt"/>
                </a:rPr>
                <a:t>I</a:t>
              </a:r>
              <a:r>
                <a:rPr lang="en-US" altLang="es-CO" sz="2000" baseline="-25000" dirty="0">
                  <a:latin typeface="+mj-lt"/>
                </a:rPr>
                <a:t>3</a:t>
              </a:r>
              <a:r>
                <a:rPr lang="en-US" altLang="es-CO" sz="2000" b="1" baseline="30000" dirty="0">
                  <a:latin typeface="+mj-lt"/>
                </a:rPr>
                <a:t>–</a:t>
              </a:r>
              <a:r>
                <a:rPr lang="en-US" altLang="es-CO" sz="2000" b="1" dirty="0">
                  <a:latin typeface="+mj-lt"/>
                </a:rPr>
                <a:t>,</a:t>
              </a:r>
              <a:r>
                <a:rPr lang="en-US" altLang="es-CO" sz="2000" b="1" baseline="30000" dirty="0">
                  <a:latin typeface="+mj-lt"/>
                </a:rPr>
                <a:t> </a:t>
              </a:r>
              <a:r>
                <a:rPr lang="en-US" altLang="es-CO" sz="2000" dirty="0">
                  <a:latin typeface="+mj-lt"/>
                </a:rPr>
                <a:t>IF</a:t>
              </a:r>
              <a:r>
                <a:rPr lang="en-US" altLang="es-CO" sz="2000" baseline="-25000" dirty="0">
                  <a:latin typeface="+mj-lt"/>
                </a:rPr>
                <a:t>2</a:t>
              </a:r>
              <a:r>
                <a:rPr lang="en-US" altLang="es-CO" sz="2000" b="1" baseline="30000" dirty="0">
                  <a:latin typeface="+mj-lt"/>
                </a:rPr>
                <a:t>–</a:t>
              </a:r>
              <a:endParaRPr lang="en-US" altLang="es-CO" sz="20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293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utoUpdateAnimBg="0"/>
      <p:bldP spid="96" grpId="0" autoUpdateAnimBg="0"/>
      <p:bldP spid="97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>
                <a:latin typeface="+mj-lt"/>
              </a:rPr>
              <a:pPr/>
              <a:t>71</a:t>
            </a:fld>
            <a:endParaRPr lang="en-US" altLang="es-CO">
              <a:latin typeface="+mj-lt"/>
            </a:endParaRPr>
          </a:p>
        </p:txBody>
      </p:sp>
      <p:sp>
        <p:nvSpPr>
          <p:cNvPr id="3" name="Text Box 1033"/>
          <p:cNvSpPr txBox="1">
            <a:spLocks noChangeArrowheads="1"/>
          </p:cNvSpPr>
          <p:nvPr/>
        </p:nvSpPr>
        <p:spPr bwMode="auto">
          <a:xfrm>
            <a:off x="324173" y="1419225"/>
            <a:ext cx="885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Clase</a:t>
            </a:r>
          </a:p>
        </p:txBody>
      </p:sp>
      <p:sp>
        <p:nvSpPr>
          <p:cNvPr id="4" name="Line 1034"/>
          <p:cNvSpPr>
            <a:spLocks noChangeShapeType="1"/>
          </p:cNvSpPr>
          <p:nvPr/>
        </p:nvSpPr>
        <p:spPr bwMode="auto">
          <a:xfrm>
            <a:off x="384175" y="1830388"/>
            <a:ext cx="762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Text Box 1036"/>
          <p:cNvSpPr txBox="1">
            <a:spLocks noChangeArrowheads="1"/>
          </p:cNvSpPr>
          <p:nvPr/>
        </p:nvSpPr>
        <p:spPr bwMode="auto">
          <a:xfrm>
            <a:off x="1281113" y="809625"/>
            <a:ext cx="20193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# de átomos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pegados al átomo central   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CO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Line 1037"/>
          <p:cNvSpPr>
            <a:spLocks noChangeShapeType="1"/>
          </p:cNvSpPr>
          <p:nvPr/>
        </p:nvSpPr>
        <p:spPr bwMode="auto">
          <a:xfrm>
            <a:off x="1547813" y="1830388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Text Box 1039"/>
          <p:cNvSpPr txBox="1">
            <a:spLocks noChangeArrowheads="1"/>
          </p:cNvSpPr>
          <p:nvPr/>
        </p:nvSpPr>
        <p:spPr bwMode="auto">
          <a:xfrm>
            <a:off x="3276600" y="533400"/>
            <a:ext cx="18430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# de pares </a:t>
            </a: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libres</a:t>
            </a: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en</a:t>
            </a: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el </a:t>
            </a: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átomo</a:t>
            </a: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central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CO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Line 1040"/>
          <p:cNvSpPr>
            <a:spLocks noChangeShapeType="1"/>
          </p:cNvSpPr>
          <p:nvPr/>
        </p:nvSpPr>
        <p:spPr bwMode="auto">
          <a:xfrm>
            <a:off x="3444875" y="1830388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Text Box 1042"/>
          <p:cNvSpPr txBox="1">
            <a:spLocks noChangeArrowheads="1"/>
          </p:cNvSpPr>
          <p:nvPr/>
        </p:nvSpPr>
        <p:spPr bwMode="auto">
          <a:xfrm>
            <a:off x="5029200" y="685800"/>
            <a:ext cx="23193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Arreglo de los pares de electrones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CO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Line 1043"/>
          <p:cNvSpPr>
            <a:spLocks noChangeShapeType="1"/>
          </p:cNvSpPr>
          <p:nvPr/>
        </p:nvSpPr>
        <p:spPr bwMode="auto">
          <a:xfrm>
            <a:off x="5510213" y="1830388"/>
            <a:ext cx="1447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Text Box 1045"/>
          <p:cNvSpPr txBox="1">
            <a:spLocks noChangeArrowheads="1"/>
          </p:cNvSpPr>
          <p:nvPr/>
        </p:nvSpPr>
        <p:spPr bwMode="auto">
          <a:xfrm>
            <a:off x="7218363" y="990600"/>
            <a:ext cx="1925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Geometría molecular</a:t>
            </a:r>
            <a:endParaRPr kumimoji="0" lang="en-US" altLang="es-CO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Line 1046"/>
          <p:cNvSpPr>
            <a:spLocks noChangeShapeType="1"/>
          </p:cNvSpPr>
          <p:nvPr/>
        </p:nvSpPr>
        <p:spPr bwMode="auto">
          <a:xfrm>
            <a:off x="7578725" y="1830388"/>
            <a:ext cx="1143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3" name="Group 1111"/>
          <p:cNvGrpSpPr>
            <a:grpSpLocks/>
          </p:cNvGrpSpPr>
          <p:nvPr/>
        </p:nvGrpSpPr>
        <p:grpSpPr bwMode="auto">
          <a:xfrm>
            <a:off x="406400" y="1981202"/>
            <a:ext cx="8585200" cy="769939"/>
            <a:chOff x="256" y="1248"/>
            <a:chExt cx="5408" cy="485"/>
          </a:xfrm>
        </p:grpSpPr>
        <p:sp>
          <p:nvSpPr>
            <p:cNvPr id="14" name="Text Box 1066"/>
            <p:cNvSpPr txBox="1">
              <a:spLocks noChangeArrowheads="1"/>
            </p:cNvSpPr>
            <p:nvPr/>
          </p:nvSpPr>
          <p:spPr bwMode="auto">
            <a:xfrm>
              <a:off x="256" y="1249"/>
              <a:ext cx="4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AX</a:t>
              </a:r>
              <a:r>
                <a:rPr kumimoji="0" lang="en-US" altLang="es-CO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6</a:t>
              </a:r>
              <a:endPara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" name="Text Box 1067"/>
            <p:cNvSpPr txBox="1">
              <a:spLocks noChangeArrowheads="1"/>
            </p:cNvSpPr>
            <p:nvPr/>
          </p:nvSpPr>
          <p:spPr bwMode="auto">
            <a:xfrm>
              <a:off x="1296" y="124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6</a:t>
              </a:r>
            </a:p>
          </p:txBody>
        </p:sp>
        <p:sp>
          <p:nvSpPr>
            <p:cNvPr id="16" name="Text Box 1068"/>
            <p:cNvSpPr txBox="1">
              <a:spLocks noChangeArrowheads="1"/>
            </p:cNvSpPr>
            <p:nvPr/>
          </p:nvSpPr>
          <p:spPr bwMode="auto">
            <a:xfrm>
              <a:off x="2488" y="124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0</a:t>
              </a:r>
            </a:p>
          </p:txBody>
        </p:sp>
        <p:sp>
          <p:nvSpPr>
            <p:cNvPr id="17" name="Text Box 1070"/>
            <p:cNvSpPr txBox="1">
              <a:spLocks noChangeArrowheads="1"/>
            </p:cNvSpPr>
            <p:nvPr/>
          </p:nvSpPr>
          <p:spPr bwMode="auto">
            <a:xfrm>
              <a:off x="4560" y="1248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octahédrico</a:t>
              </a:r>
            </a:p>
          </p:txBody>
        </p:sp>
        <p:sp>
          <p:nvSpPr>
            <p:cNvPr id="18" name="Text Box 1073"/>
            <p:cNvSpPr txBox="1">
              <a:spLocks noChangeArrowheads="1"/>
            </p:cNvSpPr>
            <p:nvPr/>
          </p:nvSpPr>
          <p:spPr bwMode="auto">
            <a:xfrm>
              <a:off x="3312" y="1248"/>
              <a:ext cx="1104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octahédrico</a:t>
              </a:r>
            </a:p>
          </p:txBody>
        </p:sp>
      </p:grpSp>
      <p:grpSp>
        <p:nvGrpSpPr>
          <p:cNvPr id="48" name="Group 21"/>
          <p:cNvGrpSpPr>
            <a:grpSpLocks/>
          </p:cNvGrpSpPr>
          <p:nvPr/>
        </p:nvGrpSpPr>
        <p:grpSpPr bwMode="auto">
          <a:xfrm>
            <a:off x="257705" y="3284984"/>
            <a:ext cx="4814781" cy="3357564"/>
            <a:chOff x="2445" y="691"/>
            <a:chExt cx="2325" cy="2115"/>
          </a:xfrm>
        </p:grpSpPr>
        <p:sp>
          <p:nvSpPr>
            <p:cNvPr id="49" name="Text Box 12"/>
            <p:cNvSpPr txBox="1">
              <a:spLocks noChangeArrowheads="1"/>
            </p:cNvSpPr>
            <p:nvPr/>
          </p:nvSpPr>
          <p:spPr bwMode="auto">
            <a:xfrm>
              <a:off x="3906" y="1576"/>
              <a:ext cx="864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s-CO" sz="2000" b="1" dirty="0" err="1" smtClean="0">
                  <a:latin typeface="+mj-lt"/>
                </a:rPr>
                <a:t>Ejemplos</a:t>
              </a:r>
              <a:r>
                <a:rPr lang="en-US" altLang="es-CO" sz="2000" b="1" dirty="0">
                  <a:latin typeface="+mj-lt"/>
                </a:rPr>
                <a:t>:</a:t>
              </a:r>
            </a:p>
            <a:p>
              <a:pPr>
                <a:spcBef>
                  <a:spcPct val="0"/>
                </a:spcBef>
              </a:pPr>
              <a:r>
                <a:rPr lang="en-US" altLang="es-CO" sz="2000" dirty="0">
                  <a:latin typeface="+mj-lt"/>
                </a:rPr>
                <a:t>SF</a:t>
              </a:r>
              <a:r>
                <a:rPr lang="en-US" altLang="es-CO" sz="2000" baseline="-25000" dirty="0">
                  <a:latin typeface="+mj-lt"/>
                </a:rPr>
                <a:t>6</a:t>
              </a:r>
              <a:r>
                <a:rPr lang="en-US" altLang="es-CO" sz="2000" dirty="0">
                  <a:latin typeface="+mj-lt"/>
                </a:rPr>
                <a:t>,</a:t>
              </a:r>
              <a:r>
                <a:rPr lang="en-US" altLang="es-CO" sz="2000" baseline="-25000" dirty="0">
                  <a:latin typeface="+mj-lt"/>
                </a:rPr>
                <a:t> </a:t>
              </a:r>
              <a:r>
                <a:rPr lang="en-US" altLang="es-CO" sz="2000" dirty="0">
                  <a:latin typeface="+mj-lt"/>
                </a:rPr>
                <a:t>IOF</a:t>
              </a:r>
              <a:r>
                <a:rPr lang="en-US" altLang="es-CO" sz="2000" baseline="-25000" dirty="0">
                  <a:latin typeface="+mj-lt"/>
                </a:rPr>
                <a:t>5</a:t>
              </a:r>
              <a:endParaRPr lang="en-US" altLang="es-CO" sz="2000" dirty="0">
                <a:latin typeface="+mj-lt"/>
              </a:endParaRPr>
            </a:p>
          </p:txBody>
        </p:sp>
        <p:pic>
          <p:nvPicPr>
            <p:cNvPr id="50" name="Picture 1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45" y="892"/>
              <a:ext cx="1346" cy="1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 Box 14"/>
            <p:cNvSpPr txBox="1">
              <a:spLocks noChangeArrowheads="1"/>
            </p:cNvSpPr>
            <p:nvPr/>
          </p:nvSpPr>
          <p:spPr bwMode="auto">
            <a:xfrm>
              <a:off x="3442" y="691"/>
              <a:ext cx="33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2200" b="1" dirty="0">
                  <a:latin typeface="+mj-lt"/>
                </a:rPr>
                <a:t>AX</a:t>
              </a:r>
              <a:r>
                <a:rPr lang="en-US" altLang="es-CO" sz="2200" b="1" baseline="-25000" dirty="0">
                  <a:latin typeface="+mj-lt"/>
                </a:rPr>
                <a:t>6</a:t>
              </a:r>
              <a:endParaRPr lang="en-US" altLang="es-CO" sz="2200" b="1" dirty="0">
                <a:latin typeface="+mj-lt"/>
              </a:endParaRPr>
            </a:p>
          </p:txBody>
        </p:sp>
      </p:grpSp>
      <p:pic>
        <p:nvPicPr>
          <p:cNvPr id="54" name="Picture 53" descr="cha56011_t1001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448417"/>
            <a:ext cx="1495425" cy="152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" name="Group 55"/>
          <p:cNvGrpSpPr>
            <a:grpSpLocks/>
          </p:cNvGrpSpPr>
          <p:nvPr/>
        </p:nvGrpSpPr>
        <p:grpSpPr bwMode="auto">
          <a:xfrm>
            <a:off x="5072062" y="2423017"/>
            <a:ext cx="2095500" cy="1689100"/>
            <a:chOff x="3240" y="3256"/>
            <a:chExt cx="1320" cy="1064"/>
          </a:xfrm>
        </p:grpSpPr>
        <p:pic>
          <p:nvPicPr>
            <p:cNvPr id="57" name="Picture 51" descr="cha56011_t1001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" y="3256"/>
              <a:ext cx="1248" cy="9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8" name="Rectangle 54"/>
            <p:cNvSpPr>
              <a:spLocks noChangeArrowheads="1"/>
            </p:cNvSpPr>
            <p:nvPr/>
          </p:nvSpPr>
          <p:spPr bwMode="auto">
            <a:xfrm>
              <a:off x="4416" y="4080"/>
              <a:ext cx="144" cy="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CO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054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>
                <a:latin typeface="+mj-lt"/>
              </a:rPr>
              <a:pPr/>
              <a:t>72</a:t>
            </a:fld>
            <a:endParaRPr lang="en-US" altLang="es-CO">
              <a:latin typeface="+mj-lt"/>
            </a:endParaRPr>
          </a:p>
        </p:txBody>
      </p:sp>
      <p:sp>
        <p:nvSpPr>
          <p:cNvPr id="48" name="Text Box 1033"/>
          <p:cNvSpPr txBox="1">
            <a:spLocks noChangeArrowheads="1"/>
          </p:cNvSpPr>
          <p:nvPr/>
        </p:nvSpPr>
        <p:spPr bwMode="auto">
          <a:xfrm>
            <a:off x="324173" y="1419225"/>
            <a:ext cx="885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Clase</a:t>
            </a:r>
          </a:p>
        </p:txBody>
      </p:sp>
      <p:sp>
        <p:nvSpPr>
          <p:cNvPr id="49" name="Line 1034"/>
          <p:cNvSpPr>
            <a:spLocks noChangeShapeType="1"/>
          </p:cNvSpPr>
          <p:nvPr/>
        </p:nvSpPr>
        <p:spPr bwMode="auto">
          <a:xfrm>
            <a:off x="384175" y="1830388"/>
            <a:ext cx="762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0" name="Text Box 1036"/>
          <p:cNvSpPr txBox="1">
            <a:spLocks noChangeArrowheads="1"/>
          </p:cNvSpPr>
          <p:nvPr/>
        </p:nvSpPr>
        <p:spPr bwMode="auto">
          <a:xfrm>
            <a:off x="1281112" y="809625"/>
            <a:ext cx="2027237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# de átomos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pegados al átomo central      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CO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1" name="Line 1037"/>
          <p:cNvSpPr>
            <a:spLocks noChangeShapeType="1"/>
          </p:cNvSpPr>
          <p:nvPr/>
        </p:nvSpPr>
        <p:spPr bwMode="auto">
          <a:xfrm>
            <a:off x="1547813" y="1830388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2" name="Text Box 1039"/>
          <p:cNvSpPr txBox="1">
            <a:spLocks noChangeArrowheads="1"/>
          </p:cNvSpPr>
          <p:nvPr/>
        </p:nvSpPr>
        <p:spPr bwMode="auto">
          <a:xfrm>
            <a:off x="3276600" y="533400"/>
            <a:ext cx="1812046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# de pares </a:t>
            </a: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libres</a:t>
            </a: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en</a:t>
            </a: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el </a:t>
            </a: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átomo</a:t>
            </a: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central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CO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3" name="Line 1040"/>
          <p:cNvSpPr>
            <a:spLocks noChangeShapeType="1"/>
          </p:cNvSpPr>
          <p:nvPr/>
        </p:nvSpPr>
        <p:spPr bwMode="auto">
          <a:xfrm>
            <a:off x="3444875" y="1830388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4" name="Text Box 1042"/>
          <p:cNvSpPr txBox="1">
            <a:spLocks noChangeArrowheads="1"/>
          </p:cNvSpPr>
          <p:nvPr/>
        </p:nvSpPr>
        <p:spPr bwMode="auto">
          <a:xfrm>
            <a:off x="5029200" y="685800"/>
            <a:ext cx="23193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Arreglo de los pares de electrones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CO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5" name="Line 1043"/>
          <p:cNvSpPr>
            <a:spLocks noChangeShapeType="1"/>
          </p:cNvSpPr>
          <p:nvPr/>
        </p:nvSpPr>
        <p:spPr bwMode="auto">
          <a:xfrm>
            <a:off x="5510213" y="1830388"/>
            <a:ext cx="1447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6" name="Text Box 1045"/>
          <p:cNvSpPr txBox="1">
            <a:spLocks noChangeArrowheads="1"/>
          </p:cNvSpPr>
          <p:nvPr/>
        </p:nvSpPr>
        <p:spPr bwMode="auto">
          <a:xfrm>
            <a:off x="7218363" y="990600"/>
            <a:ext cx="1925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Geometría molecular</a:t>
            </a:r>
            <a:endParaRPr kumimoji="0" lang="en-US" altLang="es-CO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7" name="Line 1046"/>
          <p:cNvSpPr>
            <a:spLocks noChangeShapeType="1"/>
          </p:cNvSpPr>
          <p:nvPr/>
        </p:nvSpPr>
        <p:spPr bwMode="auto">
          <a:xfrm>
            <a:off x="7578725" y="1830388"/>
            <a:ext cx="1143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58" name="Group 1111"/>
          <p:cNvGrpSpPr>
            <a:grpSpLocks/>
          </p:cNvGrpSpPr>
          <p:nvPr/>
        </p:nvGrpSpPr>
        <p:grpSpPr bwMode="auto">
          <a:xfrm>
            <a:off x="406400" y="1981202"/>
            <a:ext cx="8585200" cy="769939"/>
            <a:chOff x="256" y="1248"/>
            <a:chExt cx="5408" cy="485"/>
          </a:xfrm>
        </p:grpSpPr>
        <p:sp>
          <p:nvSpPr>
            <p:cNvPr id="59" name="Text Box 1066"/>
            <p:cNvSpPr txBox="1">
              <a:spLocks noChangeArrowheads="1"/>
            </p:cNvSpPr>
            <p:nvPr/>
          </p:nvSpPr>
          <p:spPr bwMode="auto">
            <a:xfrm>
              <a:off x="256" y="1249"/>
              <a:ext cx="4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AX</a:t>
              </a:r>
              <a:r>
                <a:rPr kumimoji="0" lang="en-US" altLang="es-CO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6</a:t>
              </a:r>
              <a:endPara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0" name="Text Box 1067"/>
            <p:cNvSpPr txBox="1">
              <a:spLocks noChangeArrowheads="1"/>
            </p:cNvSpPr>
            <p:nvPr/>
          </p:nvSpPr>
          <p:spPr bwMode="auto">
            <a:xfrm>
              <a:off x="1296" y="124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6</a:t>
              </a:r>
            </a:p>
          </p:txBody>
        </p:sp>
        <p:sp>
          <p:nvSpPr>
            <p:cNvPr id="61" name="Text Box 1068"/>
            <p:cNvSpPr txBox="1">
              <a:spLocks noChangeArrowheads="1"/>
            </p:cNvSpPr>
            <p:nvPr/>
          </p:nvSpPr>
          <p:spPr bwMode="auto">
            <a:xfrm>
              <a:off x="2488" y="124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0</a:t>
              </a:r>
            </a:p>
          </p:txBody>
        </p:sp>
        <p:sp>
          <p:nvSpPr>
            <p:cNvPr id="62" name="Text Box 1070"/>
            <p:cNvSpPr txBox="1">
              <a:spLocks noChangeArrowheads="1"/>
            </p:cNvSpPr>
            <p:nvPr/>
          </p:nvSpPr>
          <p:spPr bwMode="auto">
            <a:xfrm>
              <a:off x="4560" y="1248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octahédrico</a:t>
              </a:r>
              <a:endPara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63" name="Text Box 1073"/>
            <p:cNvSpPr txBox="1">
              <a:spLocks noChangeArrowheads="1"/>
            </p:cNvSpPr>
            <p:nvPr/>
          </p:nvSpPr>
          <p:spPr bwMode="auto">
            <a:xfrm>
              <a:off x="3312" y="1248"/>
              <a:ext cx="1104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2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octahédrico</a:t>
              </a:r>
            </a:p>
          </p:txBody>
        </p:sp>
      </p:grpSp>
      <p:sp>
        <p:nvSpPr>
          <p:cNvPr id="64" name="Text Box 1076"/>
          <p:cNvSpPr txBox="1">
            <a:spLocks noChangeArrowheads="1"/>
          </p:cNvSpPr>
          <p:nvPr/>
        </p:nvSpPr>
        <p:spPr bwMode="auto">
          <a:xfrm>
            <a:off x="406400" y="2667000"/>
            <a:ext cx="87876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AX</a:t>
            </a:r>
            <a:r>
              <a:rPr kumimoji="0" lang="en-US" altLang="es-CO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5</a:t>
            </a: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</a:t>
            </a:r>
          </a:p>
        </p:txBody>
      </p:sp>
      <p:sp>
        <p:nvSpPr>
          <p:cNvPr id="65" name="Text Box 1077"/>
          <p:cNvSpPr txBox="1">
            <a:spLocks noChangeArrowheads="1"/>
          </p:cNvSpPr>
          <p:nvPr/>
        </p:nvSpPr>
        <p:spPr bwMode="auto">
          <a:xfrm>
            <a:off x="2057400" y="2667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5</a:t>
            </a:r>
          </a:p>
        </p:txBody>
      </p:sp>
      <p:sp>
        <p:nvSpPr>
          <p:cNvPr id="66" name="Text Box 1078"/>
          <p:cNvSpPr txBox="1">
            <a:spLocks noChangeArrowheads="1"/>
          </p:cNvSpPr>
          <p:nvPr/>
        </p:nvSpPr>
        <p:spPr bwMode="auto">
          <a:xfrm>
            <a:off x="3949700" y="2667000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1</a:t>
            </a:r>
          </a:p>
        </p:txBody>
      </p:sp>
      <p:grpSp>
        <p:nvGrpSpPr>
          <p:cNvPr id="67" name="Group 1107"/>
          <p:cNvGrpSpPr>
            <a:grpSpLocks/>
          </p:cNvGrpSpPr>
          <p:nvPr/>
        </p:nvGrpSpPr>
        <p:grpSpPr bwMode="auto">
          <a:xfrm>
            <a:off x="5257800" y="2665413"/>
            <a:ext cx="1752600" cy="2058987"/>
            <a:chOff x="3312" y="1679"/>
            <a:chExt cx="1104" cy="1297"/>
          </a:xfrm>
        </p:grpSpPr>
        <p:pic>
          <p:nvPicPr>
            <p:cNvPr id="68" name="Picture 1071" descr="cha56011_t1001i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2" y="2000"/>
              <a:ext cx="942" cy="9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9" name="Text Box 1080"/>
            <p:cNvSpPr txBox="1">
              <a:spLocks noChangeArrowheads="1"/>
            </p:cNvSpPr>
            <p:nvPr/>
          </p:nvSpPr>
          <p:spPr bwMode="auto">
            <a:xfrm>
              <a:off x="3312" y="1679"/>
              <a:ext cx="1104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2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octahédrico</a:t>
              </a:r>
            </a:p>
          </p:txBody>
        </p:sp>
        <p:grpSp>
          <p:nvGrpSpPr>
            <p:cNvPr id="70" name="Group 1081"/>
            <p:cNvGrpSpPr>
              <a:grpSpLocks/>
            </p:cNvGrpSpPr>
            <p:nvPr/>
          </p:nvGrpSpPr>
          <p:grpSpPr bwMode="auto">
            <a:xfrm rot="-10800000">
              <a:off x="3792" y="2880"/>
              <a:ext cx="144" cy="48"/>
              <a:chOff x="3824" y="3888"/>
              <a:chExt cx="144" cy="48"/>
            </a:xfrm>
          </p:grpSpPr>
          <p:sp>
            <p:nvSpPr>
              <p:cNvPr id="72" name="Oval 1082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73" name="Oval 1083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sp>
          <p:nvSpPr>
            <p:cNvPr id="71" name="Rectangle 1086"/>
            <p:cNvSpPr>
              <a:spLocks noChangeArrowheads="1"/>
            </p:cNvSpPr>
            <p:nvPr/>
          </p:nvSpPr>
          <p:spPr bwMode="auto">
            <a:xfrm>
              <a:off x="3840" y="2880"/>
              <a:ext cx="48" cy="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74" name="Group 1110"/>
          <p:cNvGrpSpPr>
            <a:grpSpLocks/>
          </p:cNvGrpSpPr>
          <p:nvPr/>
        </p:nvGrpSpPr>
        <p:grpSpPr bwMode="auto">
          <a:xfrm>
            <a:off x="7239000" y="2513013"/>
            <a:ext cx="1752600" cy="2795587"/>
            <a:chOff x="4560" y="1583"/>
            <a:chExt cx="1104" cy="1761"/>
          </a:xfrm>
        </p:grpSpPr>
        <p:sp>
          <p:nvSpPr>
            <p:cNvPr id="75" name="Text Box 1079"/>
            <p:cNvSpPr txBox="1">
              <a:spLocks noChangeArrowheads="1"/>
            </p:cNvSpPr>
            <p:nvPr/>
          </p:nvSpPr>
          <p:spPr bwMode="auto">
            <a:xfrm>
              <a:off x="4560" y="1583"/>
              <a:ext cx="1104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027D2"/>
                  </a:solidFill>
                  <a:effectLst/>
                  <a:uLnTx/>
                  <a:uFillTx/>
                  <a:latin typeface="+mj-lt"/>
                </a:rPr>
                <a:t>piramidal</a:t>
              </a:r>
              <a:r>
                <a:rPr kumimoji="0" lang="en-US" altLang="es-CO" sz="2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7D2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en-US" altLang="es-CO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027D2"/>
                  </a:solidFill>
                  <a:effectLst/>
                  <a:uLnTx/>
                  <a:uFillTx/>
                  <a:latin typeface="+mj-lt"/>
                </a:rPr>
                <a:t>cuadrada</a:t>
              </a:r>
              <a:endParaRPr kumimoji="0" lang="en-US" altLang="es-CO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027D2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76" name="Group 1109"/>
            <p:cNvGrpSpPr>
              <a:grpSpLocks/>
            </p:cNvGrpSpPr>
            <p:nvPr/>
          </p:nvGrpSpPr>
          <p:grpSpPr bwMode="auto">
            <a:xfrm>
              <a:off x="4704" y="2064"/>
              <a:ext cx="706" cy="1280"/>
              <a:chOff x="1104" y="2848"/>
              <a:chExt cx="706" cy="1280"/>
            </a:xfrm>
          </p:grpSpPr>
          <p:sp>
            <p:nvSpPr>
              <p:cNvPr id="77" name="Text Box 1087"/>
              <p:cNvSpPr txBox="1">
                <a:spLocks noChangeArrowheads="1"/>
              </p:cNvSpPr>
              <p:nvPr/>
            </p:nvSpPr>
            <p:spPr bwMode="auto">
              <a:xfrm>
                <a:off x="1334" y="3433"/>
                <a:ext cx="28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Br</a:t>
                </a:r>
              </a:p>
            </p:txBody>
          </p:sp>
          <p:sp>
            <p:nvSpPr>
              <p:cNvPr id="78" name="Text Box 1088"/>
              <p:cNvSpPr txBox="1">
                <a:spLocks noChangeArrowheads="1"/>
              </p:cNvSpPr>
              <p:nvPr/>
            </p:nvSpPr>
            <p:spPr bwMode="auto">
              <a:xfrm>
                <a:off x="1152" y="3104"/>
                <a:ext cx="21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F</a:t>
                </a:r>
              </a:p>
            </p:txBody>
          </p:sp>
          <p:sp>
            <p:nvSpPr>
              <p:cNvPr id="79" name="Line 1089"/>
              <p:cNvSpPr>
                <a:spLocks noChangeShapeType="1"/>
              </p:cNvSpPr>
              <p:nvPr/>
            </p:nvSpPr>
            <p:spPr bwMode="auto">
              <a:xfrm>
                <a:off x="1296" y="331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80" name="Line 1094"/>
              <p:cNvSpPr>
                <a:spLocks noChangeShapeType="1"/>
              </p:cNvSpPr>
              <p:nvPr/>
            </p:nvSpPr>
            <p:spPr bwMode="auto">
              <a:xfrm>
                <a:off x="1544" y="3696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81" name="Group 1097"/>
              <p:cNvGrpSpPr>
                <a:grpSpLocks/>
              </p:cNvGrpSpPr>
              <p:nvPr/>
            </p:nvGrpSpPr>
            <p:grpSpPr bwMode="auto">
              <a:xfrm flipH="1">
                <a:off x="1296" y="3312"/>
                <a:ext cx="344" cy="528"/>
                <a:chOff x="2056" y="3408"/>
                <a:chExt cx="344" cy="528"/>
              </a:xfrm>
            </p:grpSpPr>
            <p:sp>
              <p:nvSpPr>
                <p:cNvPr id="91" name="Line 1095"/>
                <p:cNvSpPr>
                  <a:spLocks noChangeShapeType="1"/>
                </p:cNvSpPr>
                <p:nvPr/>
              </p:nvSpPr>
              <p:spPr bwMode="auto">
                <a:xfrm>
                  <a:off x="2056" y="3408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92" name="Line 1096"/>
                <p:cNvSpPr>
                  <a:spLocks noChangeShapeType="1"/>
                </p:cNvSpPr>
                <p:nvPr/>
              </p:nvSpPr>
              <p:spPr bwMode="auto">
                <a:xfrm>
                  <a:off x="2304" y="3792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sp>
            <p:nvSpPr>
              <p:cNvPr id="82" name="Text Box 1098"/>
              <p:cNvSpPr txBox="1">
                <a:spLocks noChangeArrowheads="1"/>
              </p:cNvSpPr>
              <p:nvPr/>
            </p:nvSpPr>
            <p:spPr bwMode="auto">
              <a:xfrm>
                <a:off x="1599" y="3104"/>
                <a:ext cx="21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F</a:t>
                </a:r>
              </a:p>
            </p:txBody>
          </p:sp>
          <p:sp>
            <p:nvSpPr>
              <p:cNvPr id="83" name="Text Box 1099"/>
              <p:cNvSpPr txBox="1">
                <a:spLocks noChangeArrowheads="1"/>
              </p:cNvSpPr>
              <p:nvPr/>
            </p:nvSpPr>
            <p:spPr bwMode="auto">
              <a:xfrm>
                <a:off x="1600" y="3720"/>
                <a:ext cx="21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F</a:t>
                </a:r>
              </a:p>
            </p:txBody>
          </p:sp>
          <p:sp>
            <p:nvSpPr>
              <p:cNvPr id="84" name="Text Box 1100"/>
              <p:cNvSpPr txBox="1">
                <a:spLocks noChangeArrowheads="1"/>
              </p:cNvSpPr>
              <p:nvPr/>
            </p:nvSpPr>
            <p:spPr bwMode="auto">
              <a:xfrm>
                <a:off x="1104" y="3720"/>
                <a:ext cx="21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F</a:t>
                </a:r>
              </a:p>
            </p:txBody>
          </p:sp>
          <p:sp>
            <p:nvSpPr>
              <p:cNvPr id="85" name="Line 1101"/>
              <p:cNvSpPr>
                <a:spLocks noChangeShapeType="1"/>
              </p:cNvSpPr>
              <p:nvPr/>
            </p:nvSpPr>
            <p:spPr bwMode="auto">
              <a:xfrm flipV="1">
                <a:off x="1480" y="3120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86" name="Text Box 1102"/>
              <p:cNvSpPr txBox="1">
                <a:spLocks noChangeArrowheads="1"/>
              </p:cNvSpPr>
              <p:nvPr/>
            </p:nvSpPr>
            <p:spPr bwMode="auto">
              <a:xfrm>
                <a:off x="1375" y="2848"/>
                <a:ext cx="21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F</a:t>
                </a:r>
              </a:p>
            </p:txBody>
          </p:sp>
          <p:grpSp>
            <p:nvGrpSpPr>
              <p:cNvPr id="87" name="Group 1103"/>
              <p:cNvGrpSpPr>
                <a:grpSpLocks/>
              </p:cNvGrpSpPr>
              <p:nvPr/>
            </p:nvGrpSpPr>
            <p:grpSpPr bwMode="auto">
              <a:xfrm rot="-10800000">
                <a:off x="1408" y="4080"/>
                <a:ext cx="144" cy="48"/>
                <a:chOff x="3824" y="3888"/>
                <a:chExt cx="144" cy="48"/>
              </a:xfrm>
            </p:grpSpPr>
            <p:sp>
              <p:nvSpPr>
                <p:cNvPr id="89" name="Oval 1104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90" name="Oval 1105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sp>
            <p:nvSpPr>
              <p:cNvPr id="88" name="Line 1108"/>
              <p:cNvSpPr>
                <a:spLocks noChangeShapeType="1"/>
              </p:cNvSpPr>
              <p:nvPr/>
            </p:nvSpPr>
            <p:spPr bwMode="auto">
              <a:xfrm flipV="1">
                <a:off x="1480" y="3696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</p:grpSp>
      <p:grpSp>
        <p:nvGrpSpPr>
          <p:cNvPr id="93" name="Group 23"/>
          <p:cNvGrpSpPr>
            <a:grpSpLocks/>
          </p:cNvGrpSpPr>
          <p:nvPr/>
        </p:nvGrpSpPr>
        <p:grpSpPr bwMode="auto">
          <a:xfrm>
            <a:off x="917287" y="3400425"/>
            <a:ext cx="3708400" cy="3127375"/>
            <a:chOff x="592" y="2014"/>
            <a:chExt cx="2336" cy="1970"/>
          </a:xfrm>
        </p:grpSpPr>
        <p:pic>
          <p:nvPicPr>
            <p:cNvPr id="94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" y="2400"/>
              <a:ext cx="1394" cy="15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5" name="Text Box 18"/>
            <p:cNvSpPr txBox="1">
              <a:spLocks noChangeArrowheads="1"/>
            </p:cNvSpPr>
            <p:nvPr/>
          </p:nvSpPr>
          <p:spPr bwMode="auto">
            <a:xfrm>
              <a:off x="1037" y="2014"/>
              <a:ext cx="54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2200" b="1" dirty="0">
                  <a:latin typeface="+mj-lt"/>
                </a:rPr>
                <a:t>AX</a:t>
              </a:r>
              <a:r>
                <a:rPr lang="en-US" altLang="es-CO" sz="2200" b="1" baseline="-25000" dirty="0">
                  <a:latin typeface="+mj-lt"/>
                </a:rPr>
                <a:t>5</a:t>
              </a:r>
              <a:r>
                <a:rPr lang="en-US" altLang="es-CO" sz="2200" b="1" dirty="0">
                  <a:latin typeface="+mj-lt"/>
                </a:rPr>
                <a:t>E</a:t>
              </a:r>
            </a:p>
          </p:txBody>
        </p:sp>
        <p:sp>
          <p:nvSpPr>
            <p:cNvPr id="96" name="Text Box 13"/>
            <p:cNvSpPr txBox="1">
              <a:spLocks noChangeArrowheads="1"/>
            </p:cNvSpPr>
            <p:nvPr/>
          </p:nvSpPr>
          <p:spPr bwMode="auto">
            <a:xfrm>
              <a:off x="1920" y="3264"/>
              <a:ext cx="1008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s-CO" sz="2000" b="1" dirty="0" err="1" smtClean="0">
                  <a:latin typeface="+mj-lt"/>
                </a:rPr>
                <a:t>Ejemplos</a:t>
              </a:r>
              <a:r>
                <a:rPr lang="en-US" altLang="es-CO" sz="2000" b="1" dirty="0">
                  <a:latin typeface="+mj-lt"/>
                </a:rPr>
                <a:t>:</a:t>
              </a:r>
            </a:p>
            <a:p>
              <a:pPr>
                <a:spcBef>
                  <a:spcPct val="0"/>
                </a:spcBef>
              </a:pPr>
              <a:r>
                <a:rPr lang="en-US" altLang="es-CO" sz="2000" dirty="0">
                  <a:latin typeface="+mj-lt"/>
                </a:rPr>
                <a:t>BrF</a:t>
              </a:r>
              <a:r>
                <a:rPr lang="en-US" altLang="es-CO" sz="2000" baseline="-25000" dirty="0">
                  <a:latin typeface="+mj-lt"/>
                </a:rPr>
                <a:t>5</a:t>
              </a:r>
              <a:r>
                <a:rPr lang="en-US" altLang="es-CO" sz="2000" dirty="0">
                  <a:latin typeface="+mj-lt"/>
                </a:rPr>
                <a:t>, TeF</a:t>
              </a:r>
              <a:r>
                <a:rPr lang="en-US" altLang="es-CO" sz="2000" baseline="-25000" dirty="0">
                  <a:latin typeface="+mj-lt"/>
                </a:rPr>
                <a:t>5</a:t>
              </a:r>
              <a:r>
                <a:rPr lang="en-US" altLang="es-CO" sz="2000" b="1" baseline="30000" dirty="0">
                  <a:latin typeface="+mj-lt"/>
                </a:rPr>
                <a:t>–</a:t>
              </a:r>
              <a:r>
                <a:rPr lang="en-US" altLang="es-CO" sz="2000" b="1" dirty="0">
                  <a:latin typeface="+mj-lt"/>
                </a:rPr>
                <a:t>, </a:t>
              </a:r>
            </a:p>
            <a:p>
              <a:pPr>
                <a:spcBef>
                  <a:spcPct val="0"/>
                </a:spcBef>
              </a:pPr>
              <a:r>
                <a:rPr lang="en-US" altLang="es-CO" sz="2000" dirty="0">
                  <a:latin typeface="+mj-lt"/>
                </a:rPr>
                <a:t>XeOF</a:t>
              </a:r>
              <a:r>
                <a:rPr lang="en-US" altLang="es-CO" sz="2000" baseline="-25000" dirty="0">
                  <a:latin typeface="+mj-lt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408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utoUpdateAnimBg="0"/>
      <p:bldP spid="65" grpId="0" autoUpdateAnimBg="0"/>
      <p:bldP spid="66" grpId="0" autoUpdateAnimBg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>
                <a:latin typeface="+mj-lt"/>
              </a:rPr>
              <a:pPr/>
              <a:t>73</a:t>
            </a:fld>
            <a:endParaRPr lang="en-US" altLang="es-CO">
              <a:latin typeface="+mj-lt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324173" y="1419225"/>
            <a:ext cx="88517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Clase</a:t>
            </a:r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384175" y="1830388"/>
            <a:ext cx="762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81113" y="809625"/>
            <a:ext cx="1978348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# de átomos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pegados al átomo central</a:t>
            </a:r>
            <a:r>
              <a:rPr kumimoji="0" lang="es-ES_tradnl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endParaRPr kumimoji="0" lang="en-US" altLang="es-CO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547813" y="1830388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3352800" y="533400"/>
            <a:ext cx="1766888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# de pares </a:t>
            </a: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libres</a:t>
            </a: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en</a:t>
            </a: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el </a:t>
            </a:r>
            <a:r>
              <a:rPr kumimoji="0" lang="en-US" altLang="es-CO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átomo</a:t>
            </a:r>
            <a:r>
              <a: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central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CO" sz="2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3444875" y="1830388"/>
            <a:ext cx="1371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5029200" y="685800"/>
            <a:ext cx="23193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Arreglo de los pares de electrones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s-CO" sz="20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0" name="Line 14"/>
          <p:cNvSpPr>
            <a:spLocks noChangeShapeType="1"/>
          </p:cNvSpPr>
          <p:nvPr/>
        </p:nvSpPr>
        <p:spPr bwMode="auto">
          <a:xfrm>
            <a:off x="5510213" y="1830388"/>
            <a:ext cx="1447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7218363" y="1066800"/>
            <a:ext cx="19256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altLang="es-CO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Geometría molecular</a:t>
            </a:r>
            <a:endParaRPr kumimoji="0" lang="en-US" altLang="es-CO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2" name="Line 17"/>
          <p:cNvSpPr>
            <a:spLocks noChangeShapeType="1"/>
          </p:cNvSpPr>
          <p:nvPr/>
        </p:nvSpPr>
        <p:spPr bwMode="auto">
          <a:xfrm>
            <a:off x="7578725" y="1830388"/>
            <a:ext cx="11430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13" name="Group 20"/>
          <p:cNvGrpSpPr>
            <a:grpSpLocks/>
          </p:cNvGrpSpPr>
          <p:nvPr/>
        </p:nvGrpSpPr>
        <p:grpSpPr bwMode="auto">
          <a:xfrm>
            <a:off x="406400" y="1981202"/>
            <a:ext cx="8585200" cy="463551"/>
            <a:chOff x="256" y="1248"/>
            <a:chExt cx="5408" cy="292"/>
          </a:xfrm>
        </p:grpSpPr>
        <p:sp>
          <p:nvSpPr>
            <p:cNvPr id="14" name="Text Box 21"/>
            <p:cNvSpPr txBox="1">
              <a:spLocks noChangeArrowheads="1"/>
            </p:cNvSpPr>
            <p:nvPr/>
          </p:nvSpPr>
          <p:spPr bwMode="auto">
            <a:xfrm>
              <a:off x="256" y="1249"/>
              <a:ext cx="4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AX</a:t>
              </a:r>
              <a:r>
                <a:rPr kumimoji="0" lang="en-US" altLang="es-CO" sz="2400" b="0" i="0" u="none" strike="noStrike" kern="0" cap="none" spc="0" normalizeH="0" baseline="-2500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6</a:t>
              </a:r>
              <a:endPara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5" name="Text Box 22"/>
            <p:cNvSpPr txBox="1">
              <a:spLocks noChangeArrowheads="1"/>
            </p:cNvSpPr>
            <p:nvPr/>
          </p:nvSpPr>
          <p:spPr bwMode="auto">
            <a:xfrm>
              <a:off x="1296" y="124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6</a:t>
              </a:r>
            </a:p>
          </p:txBody>
        </p:sp>
        <p:sp>
          <p:nvSpPr>
            <p:cNvPr id="16" name="Text Box 23"/>
            <p:cNvSpPr txBox="1">
              <a:spLocks noChangeArrowheads="1"/>
            </p:cNvSpPr>
            <p:nvPr/>
          </p:nvSpPr>
          <p:spPr bwMode="auto">
            <a:xfrm>
              <a:off x="2488" y="1249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0</a:t>
              </a:r>
            </a:p>
          </p:txBody>
        </p:sp>
        <p:sp>
          <p:nvSpPr>
            <p:cNvPr id="17" name="Text Box 24"/>
            <p:cNvSpPr txBox="1">
              <a:spLocks noChangeArrowheads="1"/>
            </p:cNvSpPr>
            <p:nvPr/>
          </p:nvSpPr>
          <p:spPr bwMode="auto">
            <a:xfrm>
              <a:off x="4560" y="1248"/>
              <a:ext cx="110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0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octaédrico</a:t>
              </a:r>
              <a:endParaRPr kumimoji="0" lang="en-US" altLang="es-CO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8" name="Text Box 25"/>
            <p:cNvSpPr txBox="1">
              <a:spLocks noChangeArrowheads="1"/>
            </p:cNvSpPr>
            <p:nvPr/>
          </p:nvSpPr>
          <p:spPr bwMode="auto">
            <a:xfrm>
              <a:off x="3312" y="1248"/>
              <a:ext cx="110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j-lt"/>
                </a:rPr>
                <a:t>octaédrico</a:t>
              </a:r>
              <a:endParaRPr kumimoji="0" lang="en-US" altLang="es-CO" sz="2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j-lt"/>
              </a:endParaRPr>
            </a:p>
          </p:txBody>
        </p:sp>
      </p:grpSp>
      <p:sp>
        <p:nvSpPr>
          <p:cNvPr id="25" name="Text Box 60"/>
          <p:cNvSpPr txBox="1">
            <a:spLocks noChangeArrowheads="1"/>
          </p:cNvSpPr>
          <p:nvPr/>
        </p:nvSpPr>
        <p:spPr bwMode="auto">
          <a:xfrm>
            <a:off x="406400" y="2503488"/>
            <a:ext cx="10278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AX</a:t>
            </a:r>
            <a:r>
              <a:rPr kumimoji="0" lang="en-US" altLang="es-CO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4</a:t>
            </a:r>
            <a:r>
              <a:rPr kumimoji="0" lang="en-US" altLang="es-CO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E</a:t>
            </a:r>
            <a:r>
              <a:rPr kumimoji="0" lang="en-US" altLang="es-CO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2</a:t>
            </a:r>
            <a:endParaRPr kumimoji="0" lang="en-US" altLang="es-CO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6" name="Text Box 61"/>
          <p:cNvSpPr txBox="1">
            <a:spLocks noChangeArrowheads="1"/>
          </p:cNvSpPr>
          <p:nvPr/>
        </p:nvSpPr>
        <p:spPr bwMode="auto">
          <a:xfrm>
            <a:off x="2057400" y="25034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4</a:t>
            </a:r>
          </a:p>
        </p:txBody>
      </p:sp>
      <p:sp>
        <p:nvSpPr>
          <p:cNvPr id="27" name="Text Box 62"/>
          <p:cNvSpPr txBox="1">
            <a:spLocks noChangeArrowheads="1"/>
          </p:cNvSpPr>
          <p:nvPr/>
        </p:nvSpPr>
        <p:spPr bwMode="auto">
          <a:xfrm>
            <a:off x="3949700" y="25034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2</a:t>
            </a:r>
          </a:p>
        </p:txBody>
      </p:sp>
      <p:grpSp>
        <p:nvGrpSpPr>
          <p:cNvPr id="28" name="Group 69"/>
          <p:cNvGrpSpPr>
            <a:grpSpLocks/>
          </p:cNvGrpSpPr>
          <p:nvPr/>
        </p:nvGrpSpPr>
        <p:grpSpPr bwMode="auto">
          <a:xfrm>
            <a:off x="5269244" y="3759925"/>
            <a:ext cx="1752600" cy="2057400"/>
            <a:chOff x="3312" y="2170"/>
            <a:chExt cx="1104" cy="1296"/>
          </a:xfrm>
        </p:grpSpPr>
        <p:grpSp>
          <p:nvGrpSpPr>
            <p:cNvPr id="29" name="Group 59"/>
            <p:cNvGrpSpPr>
              <a:grpSpLocks/>
            </p:cNvGrpSpPr>
            <p:nvPr/>
          </p:nvGrpSpPr>
          <p:grpSpPr bwMode="auto">
            <a:xfrm>
              <a:off x="3392" y="2496"/>
              <a:ext cx="942" cy="970"/>
              <a:chOff x="3392" y="3022"/>
              <a:chExt cx="942" cy="970"/>
            </a:xfrm>
          </p:grpSpPr>
          <p:pic>
            <p:nvPicPr>
              <p:cNvPr id="31" name="Picture 30" descr="cha56011_t1001i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92" y="3022"/>
                <a:ext cx="942" cy="9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2" name="Group 32"/>
              <p:cNvGrpSpPr>
                <a:grpSpLocks/>
              </p:cNvGrpSpPr>
              <p:nvPr/>
            </p:nvGrpSpPr>
            <p:grpSpPr bwMode="auto">
              <a:xfrm rot="-10800000">
                <a:off x="3792" y="3896"/>
                <a:ext cx="144" cy="48"/>
                <a:chOff x="3824" y="3888"/>
                <a:chExt cx="144" cy="48"/>
              </a:xfrm>
            </p:grpSpPr>
            <p:sp>
              <p:nvSpPr>
                <p:cNvPr id="38" name="Oval 33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39" name="Oval 34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sp>
            <p:nvSpPr>
              <p:cNvPr id="33" name="Rectangle 35"/>
              <p:cNvSpPr>
                <a:spLocks noChangeArrowheads="1"/>
              </p:cNvSpPr>
              <p:nvPr/>
            </p:nvSpPr>
            <p:spPr bwMode="auto">
              <a:xfrm>
                <a:off x="3840" y="3896"/>
                <a:ext cx="48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34" name="Group 55"/>
              <p:cNvGrpSpPr>
                <a:grpSpLocks/>
              </p:cNvGrpSpPr>
              <p:nvPr/>
            </p:nvGrpSpPr>
            <p:grpSpPr bwMode="auto">
              <a:xfrm rot="-10800000">
                <a:off x="3792" y="3024"/>
                <a:ext cx="144" cy="48"/>
                <a:chOff x="3824" y="3888"/>
                <a:chExt cx="144" cy="48"/>
              </a:xfrm>
            </p:grpSpPr>
            <p:sp>
              <p:nvSpPr>
                <p:cNvPr id="36" name="Oval 56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37" name="Oval 57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sp>
            <p:nvSpPr>
              <p:cNvPr id="35" name="Rectangle 58"/>
              <p:cNvSpPr>
                <a:spLocks noChangeArrowheads="1"/>
              </p:cNvSpPr>
              <p:nvPr/>
            </p:nvSpPr>
            <p:spPr bwMode="auto">
              <a:xfrm>
                <a:off x="3840" y="3024"/>
                <a:ext cx="48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p:grpSp>
        <p:sp>
          <p:nvSpPr>
            <p:cNvPr id="30" name="Text Box 63"/>
            <p:cNvSpPr txBox="1">
              <a:spLocks noChangeArrowheads="1"/>
            </p:cNvSpPr>
            <p:nvPr/>
          </p:nvSpPr>
          <p:spPr bwMode="auto">
            <a:xfrm>
              <a:off x="3312" y="2170"/>
              <a:ext cx="1104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octaédrico</a:t>
              </a:r>
              <a:endParaRPr kumimoji="0" lang="en-US" altLang="es-CO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</p:grpSp>
      <p:grpSp>
        <p:nvGrpSpPr>
          <p:cNvPr id="40" name="Group 73"/>
          <p:cNvGrpSpPr>
            <a:grpSpLocks/>
          </p:cNvGrpSpPr>
          <p:nvPr/>
        </p:nvGrpSpPr>
        <p:grpSpPr bwMode="auto">
          <a:xfrm>
            <a:off x="7304881" y="3284659"/>
            <a:ext cx="1752600" cy="2562225"/>
            <a:chOff x="4560" y="2074"/>
            <a:chExt cx="1104" cy="1614"/>
          </a:xfrm>
        </p:grpSpPr>
        <p:sp>
          <p:nvSpPr>
            <p:cNvPr id="41" name="Text Box 64"/>
            <p:cNvSpPr txBox="1">
              <a:spLocks noChangeArrowheads="1"/>
            </p:cNvSpPr>
            <p:nvPr/>
          </p:nvSpPr>
          <p:spPr bwMode="auto">
            <a:xfrm>
              <a:off x="4560" y="2074"/>
              <a:ext cx="1104" cy="5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027D2"/>
                  </a:solidFill>
                  <a:effectLst/>
                  <a:uLnTx/>
                  <a:uFillTx/>
                  <a:latin typeface="+mj-lt"/>
                </a:rPr>
                <a:t>cuadrada</a:t>
              </a:r>
              <a:r>
                <a:rPr kumimoji="0" lang="en-US" altLang="es-CO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1027D2"/>
                  </a:solidFill>
                  <a:effectLst/>
                  <a:uLnTx/>
                  <a:uFillTx/>
                  <a:latin typeface="+mj-lt"/>
                </a:rPr>
                <a:t> </a:t>
              </a:r>
              <a:r>
                <a:rPr kumimoji="0" lang="en-US" altLang="es-CO" sz="22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1027D2"/>
                  </a:solidFill>
                  <a:effectLst/>
                  <a:uLnTx/>
                  <a:uFillTx/>
                  <a:latin typeface="+mj-lt"/>
                </a:rPr>
                <a:t>plana</a:t>
              </a:r>
              <a:endParaRPr kumimoji="0" lang="en-US" altLang="es-CO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1027D2"/>
                </a:solidFill>
                <a:effectLst/>
                <a:uLnTx/>
                <a:uFillTx/>
                <a:latin typeface="+mj-lt"/>
              </a:endParaRPr>
            </a:p>
          </p:txBody>
        </p:sp>
        <p:grpSp>
          <p:nvGrpSpPr>
            <p:cNvPr id="42" name="Group 72"/>
            <p:cNvGrpSpPr>
              <a:grpSpLocks/>
            </p:cNvGrpSpPr>
            <p:nvPr/>
          </p:nvGrpSpPr>
          <p:grpSpPr bwMode="auto">
            <a:xfrm>
              <a:off x="4704" y="2592"/>
              <a:ext cx="706" cy="1096"/>
              <a:chOff x="4704" y="2592"/>
              <a:chExt cx="706" cy="1096"/>
            </a:xfrm>
          </p:grpSpPr>
          <p:sp>
            <p:nvSpPr>
              <p:cNvPr id="43" name="Text Box 39"/>
              <p:cNvSpPr txBox="1">
                <a:spLocks noChangeArrowheads="1"/>
              </p:cNvSpPr>
              <p:nvPr/>
            </p:nvSpPr>
            <p:spPr bwMode="auto">
              <a:xfrm>
                <a:off x="4934" y="2993"/>
                <a:ext cx="361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Xe</a:t>
                </a:r>
              </a:p>
            </p:txBody>
          </p:sp>
          <p:sp>
            <p:nvSpPr>
              <p:cNvPr id="44" name="Text Box 40"/>
              <p:cNvSpPr txBox="1">
                <a:spLocks noChangeArrowheads="1"/>
              </p:cNvSpPr>
              <p:nvPr/>
            </p:nvSpPr>
            <p:spPr bwMode="auto">
              <a:xfrm>
                <a:off x="4752" y="2664"/>
                <a:ext cx="21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F</a:t>
                </a:r>
              </a:p>
            </p:txBody>
          </p:sp>
          <p:sp>
            <p:nvSpPr>
              <p:cNvPr id="45" name="Line 41"/>
              <p:cNvSpPr>
                <a:spLocks noChangeShapeType="1"/>
              </p:cNvSpPr>
              <p:nvPr/>
            </p:nvSpPr>
            <p:spPr bwMode="auto">
              <a:xfrm>
                <a:off x="4896" y="2872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sp>
            <p:nvSpPr>
              <p:cNvPr id="46" name="Line 42"/>
              <p:cNvSpPr>
                <a:spLocks noChangeShapeType="1"/>
              </p:cNvSpPr>
              <p:nvPr/>
            </p:nvSpPr>
            <p:spPr bwMode="auto">
              <a:xfrm>
                <a:off x="5144" y="3256"/>
                <a:ext cx="96" cy="144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47" name="Group 43"/>
              <p:cNvGrpSpPr>
                <a:grpSpLocks/>
              </p:cNvGrpSpPr>
              <p:nvPr/>
            </p:nvGrpSpPr>
            <p:grpSpPr bwMode="auto">
              <a:xfrm flipH="1">
                <a:off x="4896" y="2872"/>
                <a:ext cx="344" cy="528"/>
                <a:chOff x="2056" y="3408"/>
                <a:chExt cx="344" cy="528"/>
              </a:xfrm>
            </p:grpSpPr>
            <p:sp>
              <p:nvSpPr>
                <p:cNvPr id="59" name="Line 44"/>
                <p:cNvSpPr>
                  <a:spLocks noChangeShapeType="1"/>
                </p:cNvSpPr>
                <p:nvPr/>
              </p:nvSpPr>
              <p:spPr bwMode="auto">
                <a:xfrm>
                  <a:off x="2056" y="3408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60" name="Line 45"/>
                <p:cNvSpPr>
                  <a:spLocks noChangeShapeType="1"/>
                </p:cNvSpPr>
                <p:nvPr/>
              </p:nvSpPr>
              <p:spPr bwMode="auto">
                <a:xfrm>
                  <a:off x="2304" y="3792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sp>
            <p:nvSpPr>
              <p:cNvPr id="48" name="Text Box 46"/>
              <p:cNvSpPr txBox="1">
                <a:spLocks noChangeArrowheads="1"/>
              </p:cNvSpPr>
              <p:nvPr/>
            </p:nvSpPr>
            <p:spPr bwMode="auto">
              <a:xfrm>
                <a:off x="5199" y="2664"/>
                <a:ext cx="21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F</a:t>
                </a:r>
              </a:p>
            </p:txBody>
          </p:sp>
          <p:sp>
            <p:nvSpPr>
              <p:cNvPr id="49" name="Text Box 47"/>
              <p:cNvSpPr txBox="1">
                <a:spLocks noChangeArrowheads="1"/>
              </p:cNvSpPr>
              <p:nvPr/>
            </p:nvSpPr>
            <p:spPr bwMode="auto">
              <a:xfrm>
                <a:off x="5200" y="3280"/>
                <a:ext cx="21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F</a:t>
                </a:r>
              </a:p>
            </p:txBody>
          </p:sp>
          <p:sp>
            <p:nvSpPr>
              <p:cNvPr id="50" name="Text Box 48"/>
              <p:cNvSpPr txBox="1">
                <a:spLocks noChangeArrowheads="1"/>
              </p:cNvSpPr>
              <p:nvPr/>
            </p:nvSpPr>
            <p:spPr bwMode="auto">
              <a:xfrm>
                <a:off x="4704" y="3280"/>
                <a:ext cx="210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F</a:t>
                </a:r>
              </a:p>
            </p:txBody>
          </p:sp>
          <p:sp>
            <p:nvSpPr>
              <p:cNvPr id="51" name="Line 49"/>
              <p:cNvSpPr>
                <a:spLocks noChangeShapeType="1"/>
              </p:cNvSpPr>
              <p:nvPr/>
            </p:nvSpPr>
            <p:spPr bwMode="auto">
              <a:xfrm flipV="1">
                <a:off x="5080" y="2680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52" name="Group 51"/>
              <p:cNvGrpSpPr>
                <a:grpSpLocks/>
              </p:cNvGrpSpPr>
              <p:nvPr/>
            </p:nvGrpSpPr>
            <p:grpSpPr bwMode="auto">
              <a:xfrm rot="-10800000">
                <a:off x="5008" y="3640"/>
                <a:ext cx="144" cy="48"/>
                <a:chOff x="3824" y="3888"/>
                <a:chExt cx="144" cy="48"/>
              </a:xfrm>
            </p:grpSpPr>
            <p:sp>
              <p:nvSpPr>
                <p:cNvPr id="57" name="Oval 52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58" name="Oval 53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  <p:sp>
            <p:nvSpPr>
              <p:cNvPr id="53" name="Line 54"/>
              <p:cNvSpPr>
                <a:spLocks noChangeShapeType="1"/>
              </p:cNvSpPr>
              <p:nvPr/>
            </p:nvSpPr>
            <p:spPr bwMode="auto">
              <a:xfrm flipV="1">
                <a:off x="5080" y="3256"/>
                <a:ext cx="0" cy="33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  <p:grpSp>
            <p:nvGrpSpPr>
              <p:cNvPr id="54" name="Group 65"/>
              <p:cNvGrpSpPr>
                <a:grpSpLocks/>
              </p:cNvGrpSpPr>
              <p:nvPr/>
            </p:nvGrpSpPr>
            <p:grpSpPr bwMode="auto">
              <a:xfrm rot="-10800000">
                <a:off x="5008" y="2592"/>
                <a:ext cx="144" cy="48"/>
                <a:chOff x="3824" y="3888"/>
                <a:chExt cx="144" cy="48"/>
              </a:xfrm>
            </p:grpSpPr>
            <p:sp>
              <p:nvSpPr>
                <p:cNvPr id="55" name="Oval 66"/>
                <p:cNvSpPr>
                  <a:spLocks noChangeArrowheads="1"/>
                </p:cNvSpPr>
                <p:nvPr/>
              </p:nvSpPr>
              <p:spPr bwMode="auto">
                <a:xfrm rot="5400000">
                  <a:off x="3920" y="38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  <p:sp>
              <p:nvSpPr>
                <p:cNvPr id="56" name="Oval 67"/>
                <p:cNvSpPr>
                  <a:spLocks noChangeArrowheads="1"/>
                </p:cNvSpPr>
                <p:nvPr/>
              </p:nvSpPr>
              <p:spPr bwMode="auto">
                <a:xfrm rot="5400000">
                  <a:off x="3824" y="3888"/>
                  <a:ext cx="48" cy="48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endParaRPr>
                </a:p>
              </p:txBody>
            </p:sp>
          </p:grpSp>
        </p:grpSp>
      </p:grpSp>
      <p:grpSp>
        <p:nvGrpSpPr>
          <p:cNvPr id="61" name="Group 24"/>
          <p:cNvGrpSpPr>
            <a:grpSpLocks/>
          </p:cNvGrpSpPr>
          <p:nvPr/>
        </p:nvGrpSpPr>
        <p:grpSpPr bwMode="auto">
          <a:xfrm>
            <a:off x="1366838" y="3572964"/>
            <a:ext cx="3298825" cy="2909888"/>
            <a:chOff x="3250" y="2055"/>
            <a:chExt cx="2078" cy="1833"/>
          </a:xfrm>
        </p:grpSpPr>
        <p:pic>
          <p:nvPicPr>
            <p:cNvPr id="62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0" y="2448"/>
              <a:ext cx="1282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 Box 17"/>
            <p:cNvSpPr txBox="1">
              <a:spLocks noChangeArrowheads="1"/>
            </p:cNvSpPr>
            <p:nvPr/>
          </p:nvSpPr>
          <p:spPr bwMode="auto">
            <a:xfrm>
              <a:off x="3657" y="2055"/>
              <a:ext cx="61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2200" b="1" dirty="0">
                  <a:latin typeface="+mj-lt"/>
                </a:rPr>
                <a:t>AX</a:t>
              </a:r>
              <a:r>
                <a:rPr lang="en-US" altLang="es-CO" sz="2200" b="1" baseline="-25000" dirty="0">
                  <a:latin typeface="+mj-lt"/>
                </a:rPr>
                <a:t>4</a:t>
              </a:r>
              <a:r>
                <a:rPr lang="en-US" altLang="es-CO" sz="2200" b="1" dirty="0">
                  <a:latin typeface="+mj-lt"/>
                </a:rPr>
                <a:t>E</a:t>
              </a:r>
              <a:r>
                <a:rPr lang="en-US" altLang="es-CO" sz="2200" b="1" baseline="-25000" dirty="0">
                  <a:latin typeface="+mj-lt"/>
                </a:rPr>
                <a:t>2</a:t>
              </a:r>
              <a:endParaRPr lang="en-US" altLang="es-CO" sz="2200" b="1" dirty="0">
                <a:latin typeface="+mj-lt"/>
              </a:endParaRPr>
            </a:p>
          </p:txBody>
        </p:sp>
        <p:sp>
          <p:nvSpPr>
            <p:cNvPr id="64" name="Text Box 14"/>
            <p:cNvSpPr txBox="1">
              <a:spLocks noChangeArrowheads="1"/>
            </p:cNvSpPr>
            <p:nvPr/>
          </p:nvSpPr>
          <p:spPr bwMode="auto">
            <a:xfrm>
              <a:off x="4416" y="3312"/>
              <a:ext cx="91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s-CO" sz="2000" b="1" dirty="0" err="1" smtClean="0">
                  <a:latin typeface="+mj-lt"/>
                </a:rPr>
                <a:t>Ejemplos</a:t>
              </a:r>
              <a:r>
                <a:rPr lang="en-US" altLang="es-CO" sz="2000" b="1" dirty="0" smtClean="0">
                  <a:latin typeface="+mj-lt"/>
                </a:rPr>
                <a:t>:</a:t>
              </a:r>
              <a:endParaRPr lang="en-US" altLang="es-CO" sz="2000" b="1" dirty="0">
                <a:latin typeface="+mj-lt"/>
              </a:endParaRPr>
            </a:p>
            <a:p>
              <a:pPr>
                <a:spcBef>
                  <a:spcPct val="0"/>
                </a:spcBef>
              </a:pPr>
              <a:r>
                <a:rPr lang="en-US" altLang="es-CO" sz="2000" dirty="0">
                  <a:latin typeface="+mj-lt"/>
                </a:rPr>
                <a:t>XeF</a:t>
              </a:r>
              <a:r>
                <a:rPr lang="en-US" altLang="es-CO" sz="2000" baseline="-25000" dirty="0">
                  <a:latin typeface="+mj-lt"/>
                </a:rPr>
                <a:t>4</a:t>
              </a:r>
              <a:r>
                <a:rPr lang="en-US" altLang="es-CO" sz="2000" dirty="0">
                  <a:latin typeface="+mj-lt"/>
                </a:rPr>
                <a:t>, ICl</a:t>
              </a:r>
              <a:r>
                <a:rPr lang="en-US" altLang="es-CO" sz="2000" baseline="-25000" dirty="0">
                  <a:latin typeface="+mj-lt"/>
                </a:rPr>
                <a:t>4</a:t>
              </a:r>
              <a:r>
                <a:rPr lang="en-US" altLang="es-CO" sz="2000" b="1" baseline="30000" dirty="0">
                  <a:latin typeface="+mj-lt"/>
                </a:rPr>
                <a:t>–</a:t>
              </a:r>
              <a:endParaRPr lang="en-US" altLang="es-CO" sz="2000" b="1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056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26" grpId="0" autoUpdateAnimBg="0"/>
      <p:bldP spid="27" grpId="0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/>
              <a:pPr/>
              <a:t>74</a:t>
            </a:fld>
            <a:endParaRPr lang="en-US" altLang="es-CO"/>
          </a:p>
        </p:txBody>
      </p:sp>
      <p:pic>
        <p:nvPicPr>
          <p:cNvPr id="3" name="Picture 6" descr="siL40183_10_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6" y="1445737"/>
            <a:ext cx="79248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8276" y="476672"/>
            <a:ext cx="754219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n-US" altLang="es-CO" sz="2200" b="1" dirty="0" err="1" smtClean="0">
                <a:latin typeface="+mj-lt"/>
              </a:rPr>
              <a:t>Resumen</a:t>
            </a:r>
            <a:r>
              <a:rPr lang="en-US" altLang="es-CO" sz="2200" b="1" dirty="0" smtClean="0">
                <a:latin typeface="+mj-lt"/>
              </a:rPr>
              <a:t>: </a:t>
            </a:r>
            <a:r>
              <a:rPr lang="en-US" altLang="es-CO" sz="2200" b="1" dirty="0" err="1" smtClean="0">
                <a:latin typeface="+mj-lt"/>
              </a:rPr>
              <a:t>Formas</a:t>
            </a:r>
            <a:r>
              <a:rPr lang="en-US" altLang="es-CO" sz="2200" b="1" dirty="0" smtClean="0">
                <a:latin typeface="+mj-lt"/>
              </a:rPr>
              <a:t> de las </a:t>
            </a:r>
            <a:r>
              <a:rPr lang="en-US" altLang="es-CO" sz="2200" b="1" dirty="0" err="1" smtClean="0">
                <a:latin typeface="+mj-lt"/>
              </a:rPr>
              <a:t>moleculas</a:t>
            </a:r>
            <a:r>
              <a:rPr lang="en-US" altLang="es-CO" sz="2200" b="1" dirty="0" smtClean="0">
                <a:latin typeface="+mj-lt"/>
              </a:rPr>
              <a:t> para </a:t>
            </a:r>
            <a:r>
              <a:rPr lang="en-US" altLang="es-CO" sz="2200" b="1" dirty="0" err="1" smtClean="0">
                <a:latin typeface="+mj-lt"/>
              </a:rPr>
              <a:t>los</a:t>
            </a:r>
            <a:r>
              <a:rPr lang="en-US" altLang="es-CO" sz="2200" b="1" dirty="0" smtClean="0">
                <a:latin typeface="+mj-lt"/>
              </a:rPr>
              <a:t> </a:t>
            </a:r>
            <a:r>
              <a:rPr lang="en-US" altLang="es-CO" sz="2200" b="1" dirty="0" err="1" smtClean="0">
                <a:latin typeface="+mj-lt"/>
              </a:rPr>
              <a:t>atomos</a:t>
            </a:r>
            <a:r>
              <a:rPr lang="en-US" altLang="es-CO" sz="2200" b="1" dirty="0" smtClean="0">
                <a:latin typeface="+mj-lt"/>
              </a:rPr>
              <a:t> </a:t>
            </a:r>
            <a:r>
              <a:rPr lang="en-US" altLang="es-CO" sz="2200" b="1" dirty="0" err="1" smtClean="0">
                <a:latin typeface="+mj-lt"/>
              </a:rPr>
              <a:t>centrales</a:t>
            </a:r>
            <a:r>
              <a:rPr lang="en-US" altLang="es-CO" sz="2200" b="1" dirty="0" smtClean="0">
                <a:latin typeface="+mj-lt"/>
              </a:rPr>
              <a:t> del </a:t>
            </a:r>
            <a:r>
              <a:rPr lang="en-US" altLang="es-CO" sz="2200" b="1" dirty="0" err="1" smtClean="0">
                <a:latin typeface="+mj-lt"/>
              </a:rPr>
              <a:t>periodo</a:t>
            </a:r>
            <a:r>
              <a:rPr lang="en-US" altLang="es-CO" sz="2200" b="1" dirty="0" smtClean="0">
                <a:latin typeface="+mj-lt"/>
              </a:rPr>
              <a:t> 2 y </a:t>
            </a:r>
            <a:r>
              <a:rPr lang="en-US" altLang="es-CO" sz="2200" b="1" dirty="0" err="1" smtClean="0">
                <a:latin typeface="+mj-lt"/>
              </a:rPr>
              <a:t>en</a:t>
            </a:r>
            <a:r>
              <a:rPr lang="en-US" altLang="es-CO" sz="2200" b="1" dirty="0" smtClean="0">
                <a:latin typeface="+mj-lt"/>
              </a:rPr>
              <a:t> </a:t>
            </a:r>
            <a:r>
              <a:rPr lang="en-US" altLang="es-CO" sz="2200" b="1" dirty="0" err="1" smtClean="0">
                <a:latin typeface="+mj-lt"/>
              </a:rPr>
              <a:t>periodos</a:t>
            </a:r>
            <a:r>
              <a:rPr lang="en-US" altLang="es-CO" sz="2200" b="1" dirty="0" smtClean="0">
                <a:latin typeface="+mj-lt"/>
              </a:rPr>
              <a:t> </a:t>
            </a:r>
            <a:r>
              <a:rPr lang="en-US" altLang="es-CO" sz="2200" b="1" dirty="0" err="1" smtClean="0">
                <a:latin typeface="+mj-lt"/>
              </a:rPr>
              <a:t>superiores</a:t>
            </a:r>
            <a:r>
              <a:rPr lang="en-US" altLang="es-CO" sz="2200" b="1" dirty="0" smtClean="0">
                <a:latin typeface="+mj-lt"/>
              </a:rPr>
              <a:t>.</a:t>
            </a:r>
            <a:endParaRPr lang="en-US" altLang="es-CO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1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/>
              <a:pPr/>
              <a:t>75</a:t>
            </a:fld>
            <a:endParaRPr lang="en-US" altLang="es-CO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8276" y="620688"/>
            <a:ext cx="72541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n-US" altLang="es-CO" sz="2000" b="1" dirty="0" err="1" smtClean="0">
                <a:latin typeface="+mj-lt"/>
              </a:rPr>
              <a:t>Resumen</a:t>
            </a:r>
            <a:r>
              <a:rPr lang="en-US" altLang="es-CO" sz="2000" b="1" dirty="0" smtClean="0">
                <a:latin typeface="+mj-lt"/>
              </a:rPr>
              <a:t>: </a:t>
            </a:r>
            <a:r>
              <a:rPr lang="en-US" altLang="es-CO" sz="2000" b="1" dirty="0" err="1" smtClean="0">
                <a:latin typeface="+mj-lt"/>
              </a:rPr>
              <a:t>Formas</a:t>
            </a:r>
            <a:r>
              <a:rPr lang="en-US" altLang="es-CO" sz="2000" b="1" dirty="0" smtClean="0">
                <a:latin typeface="+mj-lt"/>
              </a:rPr>
              <a:t> de las </a:t>
            </a:r>
            <a:r>
              <a:rPr lang="en-US" altLang="es-CO" sz="2000" b="1" dirty="0" err="1" smtClean="0">
                <a:latin typeface="+mj-lt"/>
              </a:rPr>
              <a:t>moleculas</a:t>
            </a:r>
            <a:r>
              <a:rPr lang="en-US" altLang="es-CO" sz="2000" b="1" dirty="0" smtClean="0">
                <a:latin typeface="+mj-lt"/>
              </a:rPr>
              <a:t> que </a:t>
            </a:r>
            <a:r>
              <a:rPr lang="en-US" altLang="es-CO" sz="2000" b="1" dirty="0" err="1" smtClean="0">
                <a:latin typeface="+mj-lt"/>
              </a:rPr>
              <a:t>poseen</a:t>
            </a:r>
            <a:r>
              <a:rPr lang="en-US" altLang="es-CO" sz="2000" b="1" dirty="0" smtClean="0">
                <a:latin typeface="+mj-lt"/>
              </a:rPr>
              <a:t> de 2 a 4 </a:t>
            </a:r>
            <a:r>
              <a:rPr lang="en-US" altLang="es-CO" sz="2000" b="1" dirty="0" err="1" smtClean="0">
                <a:latin typeface="+mj-lt"/>
              </a:rPr>
              <a:t>atomos</a:t>
            </a:r>
            <a:r>
              <a:rPr lang="en-US" altLang="es-CO" sz="2000" b="1" dirty="0" smtClean="0">
                <a:latin typeface="+mj-lt"/>
              </a:rPr>
              <a:t> </a:t>
            </a:r>
            <a:r>
              <a:rPr lang="en-US" altLang="es-CO" sz="2000" b="1" dirty="0" err="1" smtClean="0">
                <a:latin typeface="+mj-lt"/>
              </a:rPr>
              <a:t>enlazantes</a:t>
            </a:r>
            <a:r>
              <a:rPr lang="en-US" altLang="es-CO" sz="2000" b="1" dirty="0" smtClean="0">
                <a:latin typeface="+mj-lt"/>
              </a:rPr>
              <a:t> al </a:t>
            </a:r>
            <a:r>
              <a:rPr lang="en-US" altLang="es-CO" sz="2000" b="1" dirty="0" err="1" smtClean="0">
                <a:latin typeface="+mj-lt"/>
              </a:rPr>
              <a:t>atomo</a:t>
            </a:r>
            <a:r>
              <a:rPr lang="en-US" altLang="es-CO" sz="2000" b="1" dirty="0" smtClean="0">
                <a:latin typeface="+mj-lt"/>
              </a:rPr>
              <a:t> central.</a:t>
            </a:r>
            <a:endParaRPr lang="en-US" altLang="es-CO" sz="2000" b="1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4546"/>
          <a:stretch/>
        </p:blipFill>
        <p:spPr>
          <a:xfrm>
            <a:off x="64783" y="1524149"/>
            <a:ext cx="8980186" cy="487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22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/>
              <a:pPr/>
              <a:t>76</a:t>
            </a:fld>
            <a:endParaRPr lang="en-US" altLang="es-CO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278276" y="620688"/>
            <a:ext cx="739818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n-US" altLang="es-CO" sz="2000" b="1" dirty="0" err="1" smtClean="0">
                <a:latin typeface="+mj-lt"/>
              </a:rPr>
              <a:t>Resumen</a:t>
            </a:r>
            <a:r>
              <a:rPr lang="en-US" altLang="es-CO" sz="2000" b="1" dirty="0" smtClean="0">
                <a:latin typeface="+mj-lt"/>
              </a:rPr>
              <a:t>: </a:t>
            </a:r>
            <a:r>
              <a:rPr lang="en-US" altLang="es-CO" sz="2000" b="1" dirty="0" err="1" smtClean="0">
                <a:latin typeface="+mj-lt"/>
              </a:rPr>
              <a:t>Formas</a:t>
            </a:r>
            <a:r>
              <a:rPr lang="en-US" altLang="es-CO" sz="2000" b="1" dirty="0" smtClean="0">
                <a:latin typeface="+mj-lt"/>
              </a:rPr>
              <a:t> de las </a:t>
            </a:r>
            <a:r>
              <a:rPr lang="en-US" altLang="es-CO" sz="2000" b="1" dirty="0" err="1" smtClean="0">
                <a:latin typeface="+mj-lt"/>
              </a:rPr>
              <a:t>moleculas</a:t>
            </a:r>
            <a:r>
              <a:rPr lang="en-US" altLang="es-CO" sz="2000" b="1" dirty="0" smtClean="0">
                <a:latin typeface="+mj-lt"/>
              </a:rPr>
              <a:t> que </a:t>
            </a:r>
            <a:r>
              <a:rPr lang="en-US" altLang="es-CO" sz="2000" b="1" dirty="0" err="1" smtClean="0">
                <a:latin typeface="+mj-lt"/>
              </a:rPr>
              <a:t>poseen</a:t>
            </a:r>
            <a:r>
              <a:rPr lang="en-US" altLang="es-CO" sz="2000" b="1" dirty="0" smtClean="0">
                <a:latin typeface="+mj-lt"/>
              </a:rPr>
              <a:t> </a:t>
            </a:r>
          </a:p>
          <a:p>
            <a:pPr algn="ctr">
              <a:spcBef>
                <a:spcPct val="10000"/>
              </a:spcBef>
            </a:pPr>
            <a:r>
              <a:rPr lang="en-US" altLang="es-CO" sz="2000" b="1" dirty="0" smtClean="0">
                <a:latin typeface="+mj-lt"/>
              </a:rPr>
              <a:t>5 y 6 </a:t>
            </a:r>
            <a:r>
              <a:rPr lang="en-US" altLang="es-CO" sz="2000" b="1" dirty="0" err="1" smtClean="0">
                <a:latin typeface="+mj-lt"/>
              </a:rPr>
              <a:t>atomos</a:t>
            </a:r>
            <a:r>
              <a:rPr lang="en-US" altLang="es-CO" sz="2000" b="1" dirty="0" smtClean="0">
                <a:latin typeface="+mj-lt"/>
              </a:rPr>
              <a:t> </a:t>
            </a:r>
            <a:r>
              <a:rPr lang="en-US" altLang="es-CO" sz="2000" b="1" dirty="0" err="1" smtClean="0">
                <a:latin typeface="+mj-lt"/>
              </a:rPr>
              <a:t>enlazantes</a:t>
            </a:r>
            <a:r>
              <a:rPr lang="en-US" altLang="es-CO" sz="2000" b="1" dirty="0" smtClean="0">
                <a:latin typeface="+mj-lt"/>
              </a:rPr>
              <a:t> al </a:t>
            </a:r>
            <a:r>
              <a:rPr lang="en-US" altLang="es-CO" sz="2000" b="1" dirty="0" err="1" smtClean="0">
                <a:latin typeface="+mj-lt"/>
              </a:rPr>
              <a:t>atomo</a:t>
            </a:r>
            <a:r>
              <a:rPr lang="en-US" altLang="es-CO" sz="2000" b="1" dirty="0" smtClean="0">
                <a:latin typeface="+mj-lt"/>
              </a:rPr>
              <a:t> central.</a:t>
            </a:r>
            <a:endParaRPr lang="en-US" altLang="es-CO" sz="2000" b="1" dirty="0">
              <a:latin typeface="+mj-lt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34" y="1480543"/>
            <a:ext cx="8986283" cy="5236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1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>
                <a:latin typeface="+mj-lt"/>
              </a:rPr>
              <a:pPr/>
              <a:t>77</a:t>
            </a:fld>
            <a:endParaRPr lang="en-US" altLang="es-CO">
              <a:latin typeface="+mj-lt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347103" y="774670"/>
            <a:ext cx="775822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"/>
              </a:spcBef>
            </a:pPr>
            <a:r>
              <a:rPr lang="en-US" altLang="es-CO" sz="2000" b="1" dirty="0" err="1" smtClean="0">
                <a:latin typeface="+mj-lt"/>
              </a:rPr>
              <a:t>Resumen</a:t>
            </a:r>
            <a:r>
              <a:rPr lang="en-US" altLang="es-CO" sz="2000" b="1" dirty="0" smtClean="0">
                <a:latin typeface="+mj-lt"/>
              </a:rPr>
              <a:t>: </a:t>
            </a:r>
            <a:r>
              <a:rPr lang="en-US" altLang="es-CO" sz="2000" b="1" dirty="0" err="1" smtClean="0">
                <a:latin typeface="+mj-lt"/>
              </a:rPr>
              <a:t>Pasos</a:t>
            </a:r>
            <a:r>
              <a:rPr lang="en-US" altLang="es-CO" sz="2000" b="1" dirty="0" smtClean="0">
                <a:latin typeface="+mj-lt"/>
              </a:rPr>
              <a:t> para </a:t>
            </a:r>
            <a:r>
              <a:rPr lang="en-US" altLang="es-CO" sz="2000" b="1" dirty="0" err="1" smtClean="0">
                <a:latin typeface="+mj-lt"/>
              </a:rPr>
              <a:t>dibujar</a:t>
            </a:r>
            <a:r>
              <a:rPr lang="en-US" altLang="es-CO" sz="2000" b="1" dirty="0" smtClean="0">
                <a:latin typeface="+mj-lt"/>
              </a:rPr>
              <a:t> </a:t>
            </a:r>
            <a:r>
              <a:rPr lang="en-US" altLang="es-CO" sz="2000" b="1" dirty="0" err="1" smtClean="0">
                <a:latin typeface="+mj-lt"/>
              </a:rPr>
              <a:t>una</a:t>
            </a:r>
            <a:r>
              <a:rPr lang="en-US" altLang="es-CO" sz="2000" b="1" dirty="0" smtClean="0">
                <a:latin typeface="+mj-lt"/>
              </a:rPr>
              <a:t> </a:t>
            </a:r>
            <a:r>
              <a:rPr lang="en-US" altLang="es-CO" sz="2000" b="1" dirty="0" err="1" smtClean="0">
                <a:latin typeface="+mj-lt"/>
              </a:rPr>
              <a:t>molécula</a:t>
            </a:r>
            <a:r>
              <a:rPr lang="en-US" altLang="es-CO" sz="2000" b="1" dirty="0" smtClean="0">
                <a:latin typeface="+mj-lt"/>
              </a:rPr>
              <a:t> y </a:t>
            </a:r>
            <a:r>
              <a:rPr lang="en-US" altLang="es-CO" sz="2000" b="1" dirty="0" err="1" smtClean="0">
                <a:latin typeface="+mj-lt"/>
              </a:rPr>
              <a:t>definir</a:t>
            </a:r>
            <a:r>
              <a:rPr lang="en-US" altLang="es-CO" sz="2000" b="1" dirty="0" smtClean="0">
                <a:latin typeface="+mj-lt"/>
              </a:rPr>
              <a:t> </a:t>
            </a:r>
            <a:r>
              <a:rPr lang="en-US" altLang="es-CO" sz="2000" b="1" dirty="0" err="1" smtClean="0">
                <a:latin typeface="+mj-lt"/>
              </a:rPr>
              <a:t>su</a:t>
            </a:r>
            <a:r>
              <a:rPr lang="en-US" altLang="es-CO" sz="2000" b="1" dirty="0" smtClean="0">
                <a:latin typeface="+mj-lt"/>
              </a:rPr>
              <a:t> forma</a:t>
            </a:r>
            <a:endParaRPr lang="en-US" altLang="es-CO" sz="2000" b="1" dirty="0">
              <a:latin typeface="+mj-lt"/>
            </a:endParaRP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381000" y="1302266"/>
            <a:ext cx="1447800" cy="783193"/>
          </a:xfrm>
          <a:prstGeom prst="roundRect">
            <a:avLst>
              <a:gd name="adj" fmla="val 16667"/>
            </a:avLst>
          </a:prstGeom>
          <a:solidFill>
            <a:srgbClr val="99CCFF">
              <a:alpha val="39999"/>
            </a:srgbClr>
          </a:solidFill>
          <a:ln w="28575" algn="ctr">
            <a:solidFill>
              <a:srgbClr val="99CCFF"/>
            </a:solidFill>
            <a:round/>
            <a:headEnd/>
            <a:tailEnd/>
          </a:ln>
        </p:spPr>
        <p:txBody>
          <a:bodyPr lIns="45720" rIns="4572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s-CO" sz="2000" b="1" dirty="0" smtClean="0">
                <a:latin typeface="+mj-lt"/>
              </a:rPr>
              <a:t>Formula molecular</a:t>
            </a:r>
            <a:endParaRPr lang="en-US" altLang="es-CO" sz="2000" b="1" dirty="0">
              <a:latin typeface="+mj-lt"/>
            </a:endParaRPr>
          </a:p>
        </p:txBody>
      </p: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2720109" y="2253241"/>
            <a:ext cx="5524500" cy="1808163"/>
            <a:chOff x="1696" y="1392"/>
            <a:chExt cx="3480" cy="1139"/>
          </a:xfrm>
        </p:grpSpPr>
        <p:sp>
          <p:nvSpPr>
            <p:cNvPr id="6" name="AutoShape 8"/>
            <p:cNvSpPr>
              <a:spLocks noChangeArrowheads="1"/>
            </p:cNvSpPr>
            <p:nvPr/>
          </p:nvSpPr>
          <p:spPr bwMode="auto">
            <a:xfrm rot="5400000">
              <a:off x="1992" y="1608"/>
              <a:ext cx="432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0 w 21600"/>
                <a:gd name="T13" fmla="*/ 2925 h 21600"/>
                <a:gd name="T14" fmla="*/ 18250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>
                <a:latin typeface="+mj-lt"/>
              </a:endParaRPr>
            </a:p>
          </p:txBody>
        </p:sp>
        <p:sp>
          <p:nvSpPr>
            <p:cNvPr id="7" name="Text Box 14"/>
            <p:cNvSpPr txBox="1">
              <a:spLocks noChangeArrowheads="1"/>
            </p:cNvSpPr>
            <p:nvPr/>
          </p:nvSpPr>
          <p:spPr bwMode="auto">
            <a:xfrm>
              <a:off x="2544" y="1392"/>
              <a:ext cx="2632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s-CO" sz="1800" i="1" dirty="0" err="1" smtClean="0">
                  <a:latin typeface="+mj-lt"/>
                </a:rPr>
                <a:t>Haga</a:t>
              </a:r>
              <a:r>
                <a:rPr lang="en-US" altLang="es-CO" sz="1800" i="1" dirty="0" smtClean="0">
                  <a:latin typeface="+mj-lt"/>
                </a:rPr>
                <a:t> el </a:t>
              </a:r>
              <a:r>
                <a:rPr lang="en-US" altLang="es-CO" sz="1800" i="1" dirty="0" err="1" smtClean="0">
                  <a:latin typeface="+mj-lt"/>
                </a:rPr>
                <a:t>conteo</a:t>
              </a:r>
              <a:r>
                <a:rPr lang="en-US" altLang="es-CO" sz="1800" i="1" dirty="0" smtClean="0">
                  <a:latin typeface="+mj-lt"/>
                </a:rPr>
                <a:t> total de </a:t>
              </a:r>
              <a:r>
                <a:rPr lang="en-US" altLang="es-CO" sz="1800" i="1" dirty="0" err="1" smtClean="0">
                  <a:latin typeface="+mj-lt"/>
                </a:rPr>
                <a:t>los</a:t>
              </a:r>
              <a:r>
                <a:rPr lang="en-US" altLang="es-CO" sz="1800" i="1" dirty="0" smtClean="0">
                  <a:latin typeface="+mj-lt"/>
                </a:rPr>
                <a:t> e-s de </a:t>
              </a:r>
              <a:r>
                <a:rPr lang="en-US" altLang="es-CO" sz="1800" i="1" dirty="0" err="1" smtClean="0">
                  <a:latin typeface="+mj-lt"/>
                </a:rPr>
                <a:t>los</a:t>
              </a:r>
              <a:r>
                <a:rPr lang="en-US" altLang="es-CO" sz="1800" i="1" dirty="0" smtClean="0">
                  <a:latin typeface="+mj-lt"/>
                </a:rPr>
                <a:t> </a:t>
              </a:r>
              <a:r>
                <a:rPr lang="en-US" altLang="es-CO" sz="1800" i="1" dirty="0" err="1" smtClean="0">
                  <a:latin typeface="+mj-lt"/>
                </a:rPr>
                <a:t>atomos</a:t>
              </a:r>
              <a:r>
                <a:rPr lang="en-US" altLang="es-CO" sz="1800" i="1" dirty="0" smtClean="0">
                  <a:latin typeface="+mj-lt"/>
                </a:rPr>
                <a:t> </a:t>
              </a:r>
              <a:r>
                <a:rPr lang="en-US" altLang="es-CO" sz="1800" i="1" dirty="0" err="1" smtClean="0">
                  <a:latin typeface="+mj-lt"/>
                </a:rPr>
                <a:t>alrededor</a:t>
              </a:r>
              <a:r>
                <a:rPr lang="en-US" altLang="es-CO" sz="1800" i="1" dirty="0" smtClean="0">
                  <a:latin typeface="+mj-lt"/>
                </a:rPr>
                <a:t> del </a:t>
              </a:r>
              <a:r>
                <a:rPr lang="en-US" altLang="es-CO" sz="1800" i="1" dirty="0" err="1" smtClean="0">
                  <a:latin typeface="+mj-lt"/>
                </a:rPr>
                <a:t>atomo</a:t>
              </a:r>
              <a:r>
                <a:rPr lang="en-US" altLang="es-CO" sz="1800" i="1" dirty="0" smtClean="0">
                  <a:latin typeface="+mj-lt"/>
                </a:rPr>
                <a:t> central y del </a:t>
              </a:r>
              <a:r>
                <a:rPr lang="en-US" altLang="es-CO" sz="1800" i="1" dirty="0" err="1" smtClean="0">
                  <a:latin typeface="+mj-lt"/>
                </a:rPr>
                <a:t>atomo</a:t>
              </a:r>
              <a:r>
                <a:rPr lang="en-US" altLang="es-CO" sz="1800" i="1" dirty="0" smtClean="0">
                  <a:latin typeface="+mj-lt"/>
                </a:rPr>
                <a:t> central</a:t>
              </a:r>
              <a:endParaRPr lang="en-US" altLang="es-CO" sz="1800" i="1" dirty="0">
                <a:latin typeface="+mj-lt"/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1993" y="1392"/>
              <a:ext cx="6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s-CO" sz="2000" b="1" dirty="0" smtClean="0">
                  <a:latin typeface="+mj-lt"/>
                </a:rPr>
                <a:t>Paso 2</a:t>
              </a:r>
              <a:endParaRPr lang="en-US" altLang="es-CO" sz="2000" dirty="0">
                <a:latin typeface="+mj-lt"/>
              </a:endParaRPr>
            </a:p>
          </p:txBody>
        </p:sp>
        <p:sp>
          <p:nvSpPr>
            <p:cNvPr id="9" name="AutoShape 17"/>
            <p:cNvSpPr>
              <a:spLocks noChangeArrowheads="1"/>
            </p:cNvSpPr>
            <p:nvPr/>
          </p:nvSpPr>
          <p:spPr bwMode="auto">
            <a:xfrm>
              <a:off x="1696" y="2038"/>
              <a:ext cx="1162" cy="493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9999"/>
              </a:srgbClr>
            </a:solidFill>
            <a:ln w="28575" algn="ctr">
              <a:solidFill>
                <a:srgbClr val="99CCFF"/>
              </a:solidFill>
              <a:round/>
              <a:headEnd/>
              <a:tailEnd/>
            </a:ln>
          </p:spPr>
          <p:txBody>
            <a:bodyPr lIns="45720" rIns="4572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s-CO" sz="2000" b="1" dirty="0" err="1" smtClean="0">
                  <a:latin typeface="+mj-lt"/>
                </a:rPr>
                <a:t>Arreglo</a:t>
              </a:r>
              <a:r>
                <a:rPr lang="en-US" altLang="es-CO" sz="2000" b="1" dirty="0" smtClean="0">
                  <a:latin typeface="+mj-lt"/>
                </a:rPr>
                <a:t> </a:t>
              </a:r>
              <a:r>
                <a:rPr lang="en-US" altLang="es-CO" sz="2000" b="1" dirty="0" err="1" smtClean="0">
                  <a:latin typeface="+mj-lt"/>
                </a:rPr>
                <a:t>electrones</a:t>
              </a:r>
              <a:endParaRPr lang="en-US" altLang="es-CO" sz="2000" b="1" dirty="0">
                <a:latin typeface="+mj-lt"/>
              </a:endParaRPr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5410200" y="4267201"/>
            <a:ext cx="3733800" cy="2332038"/>
            <a:chOff x="3408" y="2688"/>
            <a:chExt cx="2352" cy="1469"/>
          </a:xfrm>
        </p:grpSpPr>
        <p:sp>
          <p:nvSpPr>
            <p:cNvPr id="11" name="AutoShape 25"/>
            <p:cNvSpPr>
              <a:spLocks noChangeArrowheads="1"/>
            </p:cNvSpPr>
            <p:nvPr/>
          </p:nvSpPr>
          <p:spPr bwMode="auto">
            <a:xfrm rot="5400000">
              <a:off x="3720" y="3096"/>
              <a:ext cx="432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0 w 21600"/>
                <a:gd name="T13" fmla="*/ 2925 h 21600"/>
                <a:gd name="T14" fmla="*/ 18250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>
                <a:latin typeface="+mj-lt"/>
              </a:endParaRPr>
            </a:p>
          </p:txBody>
        </p:sp>
        <p:sp>
          <p:nvSpPr>
            <p:cNvPr id="12" name="AutoShape 28"/>
            <p:cNvSpPr>
              <a:spLocks noChangeArrowheads="1"/>
            </p:cNvSpPr>
            <p:nvPr/>
          </p:nvSpPr>
          <p:spPr bwMode="auto">
            <a:xfrm>
              <a:off x="3408" y="3449"/>
              <a:ext cx="1420" cy="708"/>
            </a:xfrm>
            <a:prstGeom prst="roundRect">
              <a:avLst>
                <a:gd name="adj" fmla="val 16667"/>
              </a:avLst>
            </a:prstGeom>
            <a:solidFill>
              <a:srgbClr val="339966">
                <a:alpha val="20000"/>
              </a:srgbClr>
            </a:solidFill>
            <a:ln w="28575" algn="ctr">
              <a:solidFill>
                <a:srgbClr val="339966"/>
              </a:solidFill>
              <a:round/>
              <a:headEnd/>
              <a:tailEnd/>
            </a:ln>
          </p:spPr>
          <p:txBody>
            <a:bodyPr lIns="45720" rIns="4572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s-CO" sz="2000" b="1" dirty="0" smtClean="0">
                  <a:latin typeface="+mj-lt"/>
                </a:rPr>
                <a:t>Forma molecular</a:t>
              </a:r>
              <a:endParaRPr lang="en-US" altLang="es-CO" sz="2000" b="1" dirty="0">
                <a:latin typeface="+mj-lt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es-CO" sz="2000" b="1" dirty="0">
                  <a:latin typeface="+mj-lt"/>
                </a:rPr>
                <a:t>(</a:t>
              </a:r>
              <a:r>
                <a:rPr lang="en-US" altLang="es-CO" sz="2000" b="1" dirty="0" err="1">
                  <a:latin typeface="+mj-lt"/>
                </a:rPr>
                <a:t>AX</a:t>
              </a:r>
              <a:r>
                <a:rPr lang="en-US" altLang="es-CO" sz="2000" b="1" baseline="-25000" dirty="0" err="1">
                  <a:latin typeface="+mj-lt"/>
                </a:rPr>
                <a:t>m</a:t>
              </a:r>
              <a:r>
                <a:rPr lang="en-US" altLang="es-CO" sz="2000" b="1" dirty="0" err="1">
                  <a:latin typeface="+mj-lt"/>
                </a:rPr>
                <a:t>E</a:t>
              </a:r>
              <a:r>
                <a:rPr lang="en-US" altLang="es-CO" sz="2000" b="1" baseline="-25000" dirty="0" err="1">
                  <a:latin typeface="+mj-lt"/>
                </a:rPr>
                <a:t>n</a:t>
              </a:r>
              <a:r>
                <a:rPr lang="en-US" altLang="es-CO" sz="2000" b="1" dirty="0">
                  <a:latin typeface="+mj-lt"/>
                </a:rPr>
                <a:t>)</a:t>
              </a:r>
            </a:p>
          </p:txBody>
        </p:sp>
        <p:grpSp>
          <p:nvGrpSpPr>
            <p:cNvPr id="13" name="Group 38"/>
            <p:cNvGrpSpPr>
              <a:grpSpLocks/>
            </p:cNvGrpSpPr>
            <p:nvPr/>
          </p:nvGrpSpPr>
          <p:grpSpPr bwMode="auto">
            <a:xfrm>
              <a:off x="3484" y="2688"/>
              <a:ext cx="2276" cy="766"/>
              <a:chOff x="3580" y="2822"/>
              <a:chExt cx="2276" cy="766"/>
            </a:xfrm>
          </p:grpSpPr>
          <p:sp>
            <p:nvSpPr>
              <p:cNvPr id="14" name="Rectangle 31"/>
              <p:cNvSpPr>
                <a:spLocks noChangeArrowheads="1"/>
              </p:cNvSpPr>
              <p:nvPr/>
            </p:nvSpPr>
            <p:spPr bwMode="auto">
              <a:xfrm>
                <a:off x="3580" y="2822"/>
                <a:ext cx="63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s-CO" sz="2000" b="1" dirty="0" smtClean="0">
                    <a:latin typeface="+mj-lt"/>
                  </a:rPr>
                  <a:t>Paso 4</a:t>
                </a:r>
                <a:endParaRPr lang="en-US" altLang="es-CO" sz="2000" dirty="0">
                  <a:latin typeface="+mj-lt"/>
                </a:endParaRPr>
              </a:p>
            </p:txBody>
          </p:sp>
          <p:sp>
            <p:nvSpPr>
              <p:cNvPr id="15" name="Text Box 32"/>
              <p:cNvSpPr txBox="1">
                <a:spLocks noChangeArrowheads="1"/>
              </p:cNvSpPr>
              <p:nvPr/>
            </p:nvSpPr>
            <p:spPr bwMode="auto">
              <a:xfrm>
                <a:off x="4128" y="2832"/>
                <a:ext cx="1728" cy="7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s-CO" sz="1800" i="1" dirty="0" err="1" smtClean="0">
                    <a:latin typeface="+mj-lt"/>
                  </a:rPr>
                  <a:t>Conteo</a:t>
                </a:r>
                <a:r>
                  <a:rPr lang="en-US" altLang="es-CO" sz="1800" i="1" dirty="0" smtClean="0">
                    <a:latin typeface="+mj-lt"/>
                  </a:rPr>
                  <a:t> de </a:t>
                </a:r>
                <a:r>
                  <a:rPr lang="en-US" altLang="es-CO" sz="1800" i="1" dirty="0" err="1" smtClean="0">
                    <a:latin typeface="+mj-lt"/>
                  </a:rPr>
                  <a:t>los</a:t>
                </a:r>
                <a:r>
                  <a:rPr lang="en-US" altLang="es-CO" sz="1800" i="1" dirty="0" smtClean="0">
                    <a:latin typeface="+mj-lt"/>
                  </a:rPr>
                  <a:t> </a:t>
                </a:r>
                <a:r>
                  <a:rPr lang="en-US" altLang="es-CO" sz="1800" i="1" dirty="0" err="1" smtClean="0">
                    <a:latin typeface="+mj-lt"/>
                  </a:rPr>
                  <a:t>electones</a:t>
                </a:r>
                <a:r>
                  <a:rPr lang="en-US" altLang="es-CO" sz="1800" i="1" dirty="0" smtClean="0">
                    <a:latin typeface="+mj-lt"/>
                  </a:rPr>
                  <a:t> </a:t>
                </a:r>
                <a:r>
                  <a:rPr lang="en-US" altLang="es-CO" sz="1800" i="1" dirty="0" err="1" smtClean="0">
                    <a:latin typeface="+mj-lt"/>
                  </a:rPr>
                  <a:t>enlazantes</a:t>
                </a:r>
                <a:r>
                  <a:rPr lang="en-US" altLang="es-CO" sz="1800" i="1" dirty="0" smtClean="0">
                    <a:latin typeface="+mj-lt"/>
                  </a:rPr>
                  <a:t> y no </a:t>
                </a:r>
                <a:r>
                  <a:rPr lang="en-US" altLang="es-CO" sz="1800" i="1" dirty="0" err="1" smtClean="0">
                    <a:latin typeface="+mj-lt"/>
                  </a:rPr>
                  <a:t>enlazantes</a:t>
                </a:r>
                <a:r>
                  <a:rPr lang="en-US" altLang="es-CO" sz="1800" i="1" dirty="0" smtClean="0">
                    <a:latin typeface="+mj-lt"/>
                  </a:rPr>
                  <a:t> y determine forma</a:t>
                </a:r>
                <a:endParaRPr lang="en-US" altLang="es-CO" sz="1800" i="1" dirty="0">
                  <a:latin typeface="+mj-lt"/>
                </a:endParaRPr>
              </a:p>
            </p:txBody>
          </p:sp>
        </p:grpSp>
      </p:grpSp>
      <p:grpSp>
        <p:nvGrpSpPr>
          <p:cNvPr id="16" name="Group 39"/>
          <p:cNvGrpSpPr>
            <a:grpSpLocks/>
          </p:cNvGrpSpPr>
          <p:nvPr/>
        </p:nvGrpSpPr>
        <p:grpSpPr bwMode="auto">
          <a:xfrm>
            <a:off x="1600200" y="1219200"/>
            <a:ext cx="4267200" cy="1857376"/>
            <a:chOff x="1008" y="768"/>
            <a:chExt cx="2688" cy="1170"/>
          </a:xfrm>
        </p:grpSpPr>
        <p:sp>
          <p:nvSpPr>
            <p:cNvPr id="17" name="AutoShape 7"/>
            <p:cNvSpPr>
              <a:spLocks noChangeArrowheads="1"/>
            </p:cNvSpPr>
            <p:nvPr/>
          </p:nvSpPr>
          <p:spPr bwMode="auto">
            <a:xfrm>
              <a:off x="1008" y="1445"/>
              <a:ext cx="950" cy="493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9999"/>
              </a:srgbClr>
            </a:solidFill>
            <a:ln w="28575" algn="ctr">
              <a:solidFill>
                <a:srgbClr val="99CCFF"/>
              </a:solidFill>
              <a:round/>
              <a:headEnd/>
              <a:tailEnd/>
            </a:ln>
          </p:spPr>
          <p:txBody>
            <a:bodyPr lIns="45720" rIns="4572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s-CO" sz="2000" b="1" dirty="0" err="1" smtClean="0">
                  <a:latin typeface="+mj-lt"/>
                </a:rPr>
                <a:t>Estructura</a:t>
              </a:r>
              <a:endParaRPr lang="en-US" altLang="es-CO" sz="2000" b="1" dirty="0" smtClean="0">
                <a:latin typeface="+mj-lt"/>
              </a:endParaRPr>
            </a:p>
            <a:p>
              <a:pPr algn="ctr">
                <a:spcBef>
                  <a:spcPct val="0"/>
                </a:spcBef>
              </a:pPr>
              <a:r>
                <a:rPr lang="en-US" altLang="es-CO" sz="2000" b="1" dirty="0" smtClean="0">
                  <a:latin typeface="+mj-lt"/>
                </a:rPr>
                <a:t>Lewis</a:t>
              </a:r>
              <a:endParaRPr lang="en-US" altLang="es-CO" sz="2000" b="1" dirty="0">
                <a:latin typeface="+mj-lt"/>
              </a:endParaRPr>
            </a:p>
          </p:txBody>
        </p:sp>
        <p:grpSp>
          <p:nvGrpSpPr>
            <p:cNvPr id="18" name="Group 35"/>
            <p:cNvGrpSpPr>
              <a:grpSpLocks/>
            </p:cNvGrpSpPr>
            <p:nvPr/>
          </p:nvGrpSpPr>
          <p:grpSpPr bwMode="auto">
            <a:xfrm>
              <a:off x="1132" y="768"/>
              <a:ext cx="2564" cy="252"/>
              <a:chOff x="1132" y="768"/>
              <a:chExt cx="2564" cy="252"/>
            </a:xfrm>
          </p:grpSpPr>
          <p:sp>
            <p:nvSpPr>
              <p:cNvPr id="20" name="Text Box 10"/>
              <p:cNvSpPr txBox="1">
                <a:spLocks noChangeArrowheads="1"/>
              </p:cNvSpPr>
              <p:nvPr/>
            </p:nvSpPr>
            <p:spPr bwMode="auto">
              <a:xfrm>
                <a:off x="1776" y="777"/>
                <a:ext cx="1920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0"/>
                  </a:spcBef>
                </a:pPr>
                <a:r>
                  <a:rPr lang="en-US" altLang="es-CO" sz="1800" i="1" dirty="0" err="1" smtClean="0">
                    <a:latin typeface="+mj-lt"/>
                  </a:rPr>
                  <a:t>Dibujar</a:t>
                </a:r>
                <a:r>
                  <a:rPr lang="en-US" altLang="es-CO" sz="1800" i="1" dirty="0" smtClean="0">
                    <a:latin typeface="+mj-lt"/>
                  </a:rPr>
                  <a:t> </a:t>
                </a:r>
                <a:r>
                  <a:rPr lang="en-US" altLang="es-CO" sz="1800" i="1" dirty="0" err="1" smtClean="0">
                    <a:latin typeface="+mj-lt"/>
                  </a:rPr>
                  <a:t>estructura</a:t>
                </a:r>
                <a:r>
                  <a:rPr lang="en-US" altLang="es-CO" sz="1800" i="1" dirty="0" smtClean="0">
                    <a:latin typeface="+mj-lt"/>
                  </a:rPr>
                  <a:t> Lewis.</a:t>
                </a:r>
                <a:endParaRPr lang="en-US" altLang="es-CO" sz="1800" i="1" dirty="0">
                  <a:latin typeface="+mj-lt"/>
                </a:endParaRPr>
              </a:p>
            </p:txBody>
          </p:sp>
          <p:sp>
            <p:nvSpPr>
              <p:cNvPr id="21" name="Rectangle 11"/>
              <p:cNvSpPr>
                <a:spLocks noChangeArrowheads="1"/>
              </p:cNvSpPr>
              <p:nvPr/>
            </p:nvSpPr>
            <p:spPr bwMode="auto">
              <a:xfrm>
                <a:off x="1132" y="768"/>
                <a:ext cx="63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5000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</a:pPr>
                <a:r>
                  <a:rPr lang="en-US" altLang="es-CO" sz="2000" b="1" dirty="0" smtClean="0">
                    <a:latin typeface="+mj-lt"/>
                  </a:rPr>
                  <a:t>Paso 1</a:t>
                </a:r>
                <a:endParaRPr lang="en-US" altLang="es-CO" sz="2000" dirty="0">
                  <a:latin typeface="+mj-lt"/>
                </a:endParaRPr>
              </a:p>
            </p:txBody>
          </p:sp>
        </p:grpSp>
        <p:sp>
          <p:nvSpPr>
            <p:cNvPr id="19" name="AutoShape 33"/>
            <p:cNvSpPr>
              <a:spLocks noChangeArrowheads="1"/>
            </p:cNvSpPr>
            <p:nvPr/>
          </p:nvSpPr>
          <p:spPr bwMode="auto">
            <a:xfrm rot="5400000">
              <a:off x="1176" y="984"/>
              <a:ext cx="432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50 w 21600"/>
                <a:gd name="T13" fmla="*/ 2925 h 21600"/>
                <a:gd name="T14" fmla="*/ 18250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>
                <a:latin typeface="+mj-lt"/>
              </a:endParaRPr>
            </a:p>
          </p:txBody>
        </p:sp>
      </p:grpSp>
      <p:grpSp>
        <p:nvGrpSpPr>
          <p:cNvPr id="22" name="Group 44"/>
          <p:cNvGrpSpPr>
            <a:grpSpLocks/>
          </p:cNvGrpSpPr>
          <p:nvPr/>
        </p:nvGrpSpPr>
        <p:grpSpPr bwMode="auto">
          <a:xfrm>
            <a:off x="4343400" y="3352802"/>
            <a:ext cx="4762500" cy="2085976"/>
            <a:chOff x="2736" y="2112"/>
            <a:chExt cx="3000" cy="1314"/>
          </a:xfrm>
        </p:grpSpPr>
        <p:sp>
          <p:nvSpPr>
            <p:cNvPr id="23" name="Text Box 21"/>
            <p:cNvSpPr txBox="1">
              <a:spLocks noChangeArrowheads="1"/>
            </p:cNvSpPr>
            <p:nvPr/>
          </p:nvSpPr>
          <p:spPr bwMode="auto">
            <a:xfrm>
              <a:off x="3552" y="2112"/>
              <a:ext cx="2184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es-CO" sz="1800" i="1" dirty="0" err="1" smtClean="0">
                  <a:latin typeface="+mj-lt"/>
                </a:rPr>
                <a:t>Ajuste</a:t>
              </a:r>
              <a:r>
                <a:rPr lang="en-US" altLang="es-CO" sz="1800" i="1" dirty="0" smtClean="0">
                  <a:latin typeface="+mj-lt"/>
                </a:rPr>
                <a:t> </a:t>
              </a:r>
              <a:r>
                <a:rPr lang="en-US" altLang="es-CO" sz="1800" i="1" dirty="0" err="1" smtClean="0">
                  <a:latin typeface="+mj-lt"/>
                </a:rPr>
                <a:t>si</a:t>
              </a:r>
              <a:r>
                <a:rPr lang="en-US" altLang="es-CO" sz="1800" i="1" dirty="0" smtClean="0">
                  <a:latin typeface="+mj-lt"/>
                </a:rPr>
                <a:t> </a:t>
              </a:r>
              <a:r>
                <a:rPr lang="en-US" altLang="es-CO" sz="1800" i="1" dirty="0" err="1" smtClean="0">
                  <a:latin typeface="+mj-lt"/>
                </a:rPr>
                <a:t>es</a:t>
              </a:r>
              <a:r>
                <a:rPr lang="en-US" altLang="es-CO" sz="1800" i="1" dirty="0" smtClean="0">
                  <a:latin typeface="+mj-lt"/>
                </a:rPr>
                <a:t> </a:t>
              </a:r>
              <a:r>
                <a:rPr lang="en-US" altLang="es-CO" sz="1800" i="1" dirty="0" err="1" smtClean="0">
                  <a:latin typeface="+mj-lt"/>
                </a:rPr>
                <a:t>necesario</a:t>
              </a:r>
              <a:r>
                <a:rPr lang="en-US" altLang="es-CO" sz="1800" i="1" dirty="0" smtClean="0">
                  <a:latin typeface="+mj-lt"/>
                </a:rPr>
                <a:t> enlaces multiples o pares </a:t>
              </a:r>
              <a:r>
                <a:rPr lang="en-US" altLang="es-CO" sz="1800" i="1" dirty="0" err="1" smtClean="0">
                  <a:latin typeface="+mj-lt"/>
                </a:rPr>
                <a:t>libres</a:t>
              </a:r>
              <a:endParaRPr lang="en-US" altLang="es-CO" sz="1800" i="1" dirty="0">
                <a:latin typeface="+mj-lt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955" y="2112"/>
              <a:ext cx="63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s-CO" sz="2000" b="1" dirty="0" smtClean="0">
                  <a:latin typeface="+mj-lt"/>
                </a:rPr>
                <a:t>Paso 3</a:t>
              </a:r>
              <a:endParaRPr lang="en-US" altLang="es-CO" sz="2000" dirty="0">
                <a:latin typeface="+mj-lt"/>
              </a:endParaRPr>
            </a:p>
          </p:txBody>
        </p:sp>
        <p:sp>
          <p:nvSpPr>
            <p:cNvPr id="25" name="AutoShape 24"/>
            <p:cNvSpPr>
              <a:spLocks noChangeArrowheads="1"/>
            </p:cNvSpPr>
            <p:nvPr/>
          </p:nvSpPr>
          <p:spPr bwMode="auto">
            <a:xfrm>
              <a:off x="2736" y="2933"/>
              <a:ext cx="960" cy="493"/>
            </a:xfrm>
            <a:prstGeom prst="roundRect">
              <a:avLst>
                <a:gd name="adj" fmla="val 16667"/>
              </a:avLst>
            </a:prstGeom>
            <a:solidFill>
              <a:srgbClr val="99CCFF">
                <a:alpha val="39999"/>
              </a:srgbClr>
            </a:solidFill>
            <a:ln w="28575" algn="ctr">
              <a:solidFill>
                <a:srgbClr val="99CCFF"/>
              </a:solidFill>
              <a:round/>
              <a:headEnd/>
              <a:tailEnd/>
            </a:ln>
          </p:spPr>
          <p:txBody>
            <a:bodyPr lIns="45720" rIns="45720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es-CO" sz="2000" b="1" dirty="0" smtClean="0">
                  <a:latin typeface="+mj-lt"/>
                </a:rPr>
                <a:t>Angulo de</a:t>
              </a:r>
            </a:p>
            <a:p>
              <a:pPr algn="ctr">
                <a:spcBef>
                  <a:spcPct val="0"/>
                </a:spcBef>
              </a:pPr>
              <a:r>
                <a:rPr lang="en-US" altLang="es-CO" sz="2000" b="1" dirty="0" smtClean="0">
                  <a:latin typeface="+mj-lt"/>
                </a:rPr>
                <a:t>enlace</a:t>
              </a:r>
              <a:endParaRPr lang="en-US" altLang="es-CO" sz="2000" b="1" dirty="0">
                <a:latin typeface="+mj-lt"/>
              </a:endParaRPr>
            </a:p>
          </p:txBody>
        </p:sp>
        <p:sp>
          <p:nvSpPr>
            <p:cNvPr id="26" name="AutoShape 34"/>
            <p:cNvSpPr>
              <a:spLocks noChangeArrowheads="1"/>
            </p:cNvSpPr>
            <p:nvPr/>
          </p:nvSpPr>
          <p:spPr bwMode="auto">
            <a:xfrm rot="5400000">
              <a:off x="2832" y="2400"/>
              <a:ext cx="576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13 w 21600"/>
                <a:gd name="T13" fmla="*/ 2925 h 21600"/>
                <a:gd name="T14" fmla="*/ 18225 w 21600"/>
                <a:gd name="T15" fmla="*/ 92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s-CO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29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7" name="Group 20"/>
          <p:cNvGrpSpPr>
            <a:grpSpLocks/>
          </p:cNvGrpSpPr>
          <p:nvPr/>
        </p:nvGrpSpPr>
        <p:grpSpPr bwMode="auto">
          <a:xfrm>
            <a:off x="1547664" y="762000"/>
            <a:ext cx="7139136" cy="708025"/>
            <a:chOff x="144" y="864"/>
            <a:chExt cx="5472" cy="446"/>
          </a:xfrm>
        </p:grpSpPr>
        <p:sp>
          <p:nvSpPr>
            <p:cNvPr id="23562" name="Text Box 7"/>
            <p:cNvSpPr txBox="1">
              <a:spLocks noChangeArrowheads="1"/>
            </p:cNvSpPr>
            <p:nvPr/>
          </p:nvSpPr>
          <p:spPr bwMode="auto">
            <a:xfrm>
              <a:off x="144" y="864"/>
              <a:ext cx="1248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2000" b="1" dirty="0" smtClean="0">
                  <a:latin typeface="+mj-lt"/>
                </a:rPr>
                <a:t>PROBLEMA:</a:t>
              </a:r>
              <a:endParaRPr lang="en-US" altLang="es-CO" sz="2000" b="1" dirty="0">
                <a:latin typeface="+mj-lt"/>
              </a:endParaRPr>
            </a:p>
          </p:txBody>
        </p:sp>
        <p:sp>
          <p:nvSpPr>
            <p:cNvPr id="23563" name="Text Box 8"/>
            <p:cNvSpPr txBox="1">
              <a:spLocks noChangeArrowheads="1"/>
            </p:cNvSpPr>
            <p:nvPr/>
          </p:nvSpPr>
          <p:spPr bwMode="auto">
            <a:xfrm>
              <a:off x="1296" y="864"/>
              <a:ext cx="4320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2000" dirty="0" err="1" smtClean="0">
                  <a:latin typeface="+mj-lt"/>
                </a:rPr>
                <a:t>Dibuje</a:t>
              </a:r>
              <a:r>
                <a:rPr lang="en-US" altLang="es-CO" sz="2000" dirty="0" smtClean="0">
                  <a:latin typeface="+mj-lt"/>
                </a:rPr>
                <a:t> la forma de la </a:t>
              </a:r>
              <a:r>
                <a:rPr lang="en-US" altLang="es-CO" sz="2000" dirty="0" err="1" smtClean="0">
                  <a:latin typeface="+mj-lt"/>
                </a:rPr>
                <a:t>molecula</a:t>
              </a:r>
              <a:r>
                <a:rPr lang="en-US" altLang="es-CO" sz="2000" dirty="0" smtClean="0">
                  <a:latin typeface="+mj-lt"/>
                </a:rPr>
                <a:t> y </a:t>
              </a:r>
              <a:r>
                <a:rPr lang="en-US" altLang="es-CO" sz="2000" dirty="0" err="1" smtClean="0">
                  <a:latin typeface="+mj-lt"/>
                </a:rPr>
                <a:t>prediga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los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angulos</a:t>
              </a:r>
              <a:r>
                <a:rPr lang="en-US" altLang="es-CO" sz="2000" dirty="0" smtClean="0">
                  <a:latin typeface="+mj-lt"/>
                </a:rPr>
                <a:t> de enlace de </a:t>
              </a:r>
              <a:r>
                <a:rPr lang="en-US" altLang="es-CO" sz="2000" b="1" dirty="0" smtClean="0">
                  <a:latin typeface="+mj-lt"/>
                </a:rPr>
                <a:t>(</a:t>
              </a:r>
              <a:r>
                <a:rPr lang="en-US" altLang="es-CO" sz="2000" b="1" dirty="0">
                  <a:latin typeface="+mj-lt"/>
                </a:rPr>
                <a:t>a)</a:t>
              </a:r>
              <a:r>
                <a:rPr lang="en-US" altLang="es-CO" sz="2000" dirty="0">
                  <a:latin typeface="+mj-lt"/>
                </a:rPr>
                <a:t> PF</a:t>
              </a:r>
              <a:r>
                <a:rPr lang="en-US" altLang="es-CO" sz="2000" baseline="-25000" dirty="0">
                  <a:latin typeface="+mj-lt"/>
                </a:rPr>
                <a:t>3</a:t>
              </a:r>
              <a:r>
                <a:rPr lang="en-US" altLang="es-CO" sz="2000" dirty="0">
                  <a:latin typeface="+mj-lt"/>
                </a:rPr>
                <a:t> </a:t>
              </a:r>
              <a:r>
                <a:rPr lang="en-US" altLang="es-CO" sz="2000" dirty="0" smtClean="0">
                  <a:latin typeface="+mj-lt"/>
                </a:rPr>
                <a:t>y </a:t>
              </a:r>
              <a:r>
                <a:rPr lang="en-US" altLang="es-CO" sz="2000" b="1" dirty="0" smtClean="0">
                  <a:latin typeface="+mj-lt"/>
                </a:rPr>
                <a:t>(b</a:t>
              </a:r>
              <a:r>
                <a:rPr lang="en-US" altLang="es-CO" sz="2000" b="1" dirty="0">
                  <a:latin typeface="+mj-lt"/>
                </a:rPr>
                <a:t>)</a:t>
              </a:r>
              <a:r>
                <a:rPr lang="en-US" altLang="es-CO" sz="2000" b="1" baseline="-25000" dirty="0">
                  <a:latin typeface="+mj-lt"/>
                </a:rPr>
                <a:t> </a:t>
              </a:r>
              <a:r>
                <a:rPr lang="en-US" altLang="es-CO" sz="2000" dirty="0">
                  <a:latin typeface="+mj-lt"/>
                </a:rPr>
                <a:t>COCl</a:t>
              </a:r>
              <a:r>
                <a:rPr lang="en-US" altLang="es-CO" sz="2000" baseline="-25000" dirty="0">
                  <a:latin typeface="+mj-lt"/>
                </a:rPr>
                <a:t>2</a:t>
              </a:r>
              <a:r>
                <a:rPr lang="en-US" altLang="es-CO" sz="2000" dirty="0">
                  <a:latin typeface="+mj-lt"/>
                </a:rPr>
                <a:t>.</a:t>
              </a:r>
            </a:p>
          </p:txBody>
        </p:sp>
      </p:grpSp>
      <p:sp>
        <p:nvSpPr>
          <p:cNvPr id="27662" name="Text Box 5"/>
          <p:cNvSpPr txBox="1">
            <a:spLocks noChangeArrowheads="1"/>
          </p:cNvSpPr>
          <p:nvPr/>
        </p:nvSpPr>
        <p:spPr bwMode="auto">
          <a:xfrm>
            <a:off x="0" y="1743052"/>
            <a:ext cx="198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CO" sz="2000" b="1" dirty="0" smtClean="0">
                <a:latin typeface="+mj-lt"/>
              </a:rPr>
              <a:t>SOLUCION</a:t>
            </a:r>
            <a:r>
              <a:rPr lang="en-US" altLang="es-CO" sz="2000" b="1" dirty="0">
                <a:latin typeface="+mj-lt"/>
              </a:rPr>
              <a:t>:</a:t>
            </a:r>
          </a:p>
        </p:txBody>
      </p:sp>
      <p:sp>
        <p:nvSpPr>
          <p:cNvPr id="27663" name="Text Box 11"/>
          <p:cNvSpPr txBox="1">
            <a:spLocks noChangeArrowheads="1"/>
          </p:cNvSpPr>
          <p:nvPr/>
        </p:nvSpPr>
        <p:spPr bwMode="auto">
          <a:xfrm>
            <a:off x="1547664" y="1752600"/>
            <a:ext cx="75963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CO" sz="2000" b="1" dirty="0">
                <a:latin typeface="+mj-lt"/>
              </a:rPr>
              <a:t>(a)</a:t>
            </a:r>
            <a:r>
              <a:rPr lang="en-US" altLang="es-CO" sz="2000" dirty="0">
                <a:latin typeface="+mj-lt"/>
              </a:rPr>
              <a:t> </a:t>
            </a:r>
            <a:r>
              <a:rPr lang="en-US" altLang="es-CO" sz="2000" dirty="0" smtClean="0">
                <a:latin typeface="+mj-lt"/>
              </a:rPr>
              <a:t>Para PF</a:t>
            </a:r>
            <a:r>
              <a:rPr lang="en-US" altLang="es-CO" sz="2000" baseline="-25000" dirty="0" smtClean="0">
                <a:latin typeface="+mj-lt"/>
              </a:rPr>
              <a:t>3</a:t>
            </a:r>
            <a:r>
              <a:rPr lang="en-US" altLang="es-CO" sz="2000" dirty="0" smtClean="0">
                <a:latin typeface="+mj-lt"/>
              </a:rPr>
              <a:t> hay 26 </a:t>
            </a:r>
            <a:r>
              <a:rPr lang="en-US" altLang="es-CO" sz="2000" dirty="0" err="1" smtClean="0">
                <a:latin typeface="+mj-lt"/>
              </a:rPr>
              <a:t>electrones</a:t>
            </a:r>
            <a:r>
              <a:rPr lang="en-US" altLang="es-CO" sz="2000" dirty="0" smtClean="0">
                <a:latin typeface="+mj-lt"/>
              </a:rPr>
              <a:t> de Valencia (5 del P + 7 x 3 del F), </a:t>
            </a:r>
            <a:r>
              <a:rPr lang="en-US" altLang="es-CO" sz="2000" dirty="0" err="1" smtClean="0">
                <a:latin typeface="+mj-lt"/>
              </a:rPr>
              <a:t>su</a:t>
            </a:r>
            <a:r>
              <a:rPr lang="en-US" altLang="es-CO" sz="2000" dirty="0" smtClean="0">
                <a:latin typeface="+mj-lt"/>
              </a:rPr>
              <a:t> </a:t>
            </a:r>
            <a:r>
              <a:rPr lang="en-US" altLang="es-CO" sz="2000" dirty="0" err="1" smtClean="0">
                <a:latin typeface="+mj-lt"/>
              </a:rPr>
              <a:t>estructura</a:t>
            </a:r>
            <a:r>
              <a:rPr lang="en-US" altLang="es-CO" sz="2000" dirty="0" smtClean="0">
                <a:latin typeface="+mj-lt"/>
              </a:rPr>
              <a:t> </a:t>
            </a:r>
            <a:r>
              <a:rPr lang="en-US" altLang="es-CO" sz="2000" dirty="0">
                <a:latin typeface="+mj-lt"/>
              </a:rPr>
              <a:t>L</a:t>
            </a:r>
            <a:r>
              <a:rPr lang="en-US" altLang="es-CO" sz="2000" dirty="0" smtClean="0">
                <a:latin typeface="+mj-lt"/>
              </a:rPr>
              <a:t>ewis </a:t>
            </a:r>
            <a:r>
              <a:rPr lang="en-US" altLang="es-CO" sz="2000" dirty="0" err="1" smtClean="0">
                <a:latin typeface="+mj-lt"/>
              </a:rPr>
              <a:t>es</a:t>
            </a:r>
            <a:r>
              <a:rPr lang="en-US" altLang="es-CO" sz="2000" dirty="0" smtClean="0">
                <a:latin typeface="+mj-lt"/>
              </a:rPr>
              <a:t> </a:t>
            </a:r>
            <a:r>
              <a:rPr lang="en-US" altLang="es-CO" sz="2000" dirty="0" err="1" smtClean="0">
                <a:latin typeface="+mj-lt"/>
              </a:rPr>
              <a:t>esta</a:t>
            </a:r>
            <a:r>
              <a:rPr lang="en-US" altLang="es-CO" sz="2000" dirty="0" smtClean="0">
                <a:latin typeface="+mj-lt"/>
              </a:rPr>
              <a:t>: </a:t>
            </a:r>
            <a:endParaRPr lang="en-US" altLang="es-CO" sz="2000" dirty="0">
              <a:latin typeface="+mj-lt"/>
            </a:endParaRP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882824" y="4869718"/>
            <a:ext cx="822960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O" sz="2000" dirty="0" smtClean="0">
                <a:latin typeface="+mj-lt"/>
              </a:rPr>
              <a:t>Al </a:t>
            </a:r>
            <a:r>
              <a:rPr lang="en-US" altLang="es-CO" sz="2000" dirty="0" err="1" smtClean="0">
                <a:latin typeface="+mj-lt"/>
              </a:rPr>
              <a:t>organi</a:t>
            </a:r>
            <a:r>
              <a:rPr lang="es-CO" altLang="es-CO" sz="2000" dirty="0" smtClean="0">
                <a:latin typeface="+mj-lt"/>
              </a:rPr>
              <a:t>zar mediante enlaces simples los átomos de F, el P quedará con un par libre, por tanto su forma sería tetraédrica, con un ángulo de enlace ideal de </a:t>
            </a:r>
            <a:r>
              <a:rPr lang="en-US" altLang="es-CO" sz="2000" b="1" dirty="0" smtClean="0">
                <a:latin typeface="+mj-lt"/>
              </a:rPr>
              <a:t>109.5</a:t>
            </a:r>
            <a:r>
              <a:rPr lang="en-US" altLang="es-CO" sz="2000" b="1" dirty="0" smtClean="0">
                <a:latin typeface="+mj-lt"/>
                <a:cs typeface="Arial" panose="020B0604020202020204" pitchFamily="34" charset="0"/>
              </a:rPr>
              <a:t>°, </a:t>
            </a:r>
            <a:r>
              <a:rPr lang="en-US" altLang="es-CO" sz="2000" b="1" dirty="0" err="1" smtClean="0">
                <a:latin typeface="+mj-lt"/>
                <a:cs typeface="Arial" panose="020B0604020202020204" pitchFamily="34" charset="0"/>
              </a:rPr>
              <a:t>pero</a:t>
            </a:r>
            <a:r>
              <a:rPr lang="en-US" altLang="es-CO" sz="2000" b="1" dirty="0" smtClean="0">
                <a:latin typeface="+mj-lt"/>
                <a:cs typeface="Arial" panose="020B0604020202020204" pitchFamily="34" charset="0"/>
              </a:rPr>
              <a:t> al </a:t>
            </a:r>
            <a:r>
              <a:rPr lang="en-US" altLang="es-CO" sz="2000" b="1" dirty="0" err="1" smtClean="0">
                <a:latin typeface="+mj-lt"/>
                <a:cs typeface="Arial" panose="020B0604020202020204" pitchFamily="34" charset="0"/>
              </a:rPr>
              <a:t>existir</a:t>
            </a:r>
            <a:r>
              <a:rPr lang="en-US" altLang="es-CO" sz="2000" b="1" dirty="0" smtClean="0">
                <a:latin typeface="+mj-lt"/>
                <a:cs typeface="Arial" panose="020B0604020202020204" pitchFamily="34" charset="0"/>
              </a:rPr>
              <a:t> el par </a:t>
            </a:r>
            <a:r>
              <a:rPr lang="en-US" altLang="es-CO" sz="2000" b="1" dirty="0" err="1" smtClean="0">
                <a:latin typeface="+mj-lt"/>
                <a:cs typeface="Arial" panose="020B0604020202020204" pitchFamily="34" charset="0"/>
              </a:rPr>
              <a:t>libre</a:t>
            </a:r>
            <a:r>
              <a:rPr lang="en-US" altLang="es-CO" sz="2000" b="1" dirty="0" smtClean="0">
                <a:latin typeface="+mj-lt"/>
                <a:cs typeface="Arial" panose="020B0604020202020204" pitchFamily="34" charset="0"/>
              </a:rPr>
              <a:t>, el </a:t>
            </a:r>
            <a:r>
              <a:rPr lang="en-US" altLang="es-CO" sz="2000" b="1" dirty="0" err="1" smtClean="0">
                <a:latin typeface="+mj-lt"/>
                <a:cs typeface="Arial" panose="020B0604020202020204" pitchFamily="34" charset="0"/>
              </a:rPr>
              <a:t>ángulo</a:t>
            </a:r>
            <a:r>
              <a:rPr lang="en-US" altLang="es-CO" sz="20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b="1" dirty="0" err="1" smtClean="0">
                <a:latin typeface="+mj-lt"/>
                <a:cs typeface="Arial" panose="020B0604020202020204" pitchFamily="34" charset="0"/>
              </a:rPr>
              <a:t>será</a:t>
            </a:r>
            <a:r>
              <a:rPr lang="en-US" altLang="es-CO" sz="2000" b="1" dirty="0" smtClean="0">
                <a:latin typeface="+mj-lt"/>
                <a:cs typeface="Arial" panose="020B0604020202020204" pitchFamily="34" charset="0"/>
              </a:rPr>
              <a:t> inferior a 109.5, </a:t>
            </a:r>
            <a:r>
              <a:rPr lang="en-US" altLang="es-CO" sz="2000" b="1" dirty="0" err="1" smtClean="0">
                <a:latin typeface="+mj-lt"/>
                <a:cs typeface="Arial" panose="020B0604020202020204" pitchFamily="34" charset="0"/>
              </a:rPr>
              <a:t>por</a:t>
            </a:r>
            <a:r>
              <a:rPr lang="en-US" altLang="es-CO" sz="2000" b="1" dirty="0" smtClean="0">
                <a:latin typeface="+mj-lt"/>
                <a:cs typeface="Arial" panose="020B0604020202020204" pitchFamily="34" charset="0"/>
              </a:rPr>
              <a:t> las </a:t>
            </a:r>
            <a:r>
              <a:rPr lang="en-US" altLang="es-CO" sz="2000" b="1" dirty="0" err="1" smtClean="0">
                <a:latin typeface="+mj-lt"/>
                <a:cs typeface="Arial" panose="020B0604020202020204" pitchFamily="34" charset="0"/>
              </a:rPr>
              <a:t>repulsiones</a:t>
            </a:r>
            <a:r>
              <a:rPr lang="en-US" altLang="es-CO" sz="2000" b="1" dirty="0" smtClean="0">
                <a:latin typeface="+mj-lt"/>
                <a:cs typeface="Arial" panose="020B0604020202020204" pitchFamily="34" charset="0"/>
              </a:rPr>
              <a:t> que </a:t>
            </a:r>
            <a:r>
              <a:rPr lang="en-US" altLang="es-CO" sz="2000" b="1" dirty="0" err="1" smtClean="0">
                <a:latin typeface="+mj-lt"/>
                <a:cs typeface="Arial" panose="020B0604020202020204" pitchFamily="34" charset="0"/>
              </a:rPr>
              <a:t>crea</a:t>
            </a:r>
            <a:r>
              <a:rPr lang="en-US" altLang="es-CO" sz="2000" b="1" dirty="0" smtClean="0">
                <a:latin typeface="+mj-lt"/>
                <a:cs typeface="Arial" panose="020B0604020202020204" pitchFamily="34" charset="0"/>
              </a:rPr>
              <a:t> el par </a:t>
            </a:r>
            <a:r>
              <a:rPr lang="en-US" altLang="es-CO" sz="2000" b="1" dirty="0" err="1" smtClean="0">
                <a:latin typeface="+mj-lt"/>
                <a:cs typeface="Arial" panose="020B0604020202020204" pitchFamily="34" charset="0"/>
              </a:rPr>
              <a:t>libre</a:t>
            </a:r>
            <a:r>
              <a:rPr lang="en-US" altLang="es-CO" sz="2000" b="1" dirty="0" smtClean="0">
                <a:latin typeface="+mj-lt"/>
                <a:cs typeface="Arial" panose="020B0604020202020204" pitchFamily="34" charset="0"/>
              </a:rPr>
              <a:t> del </a:t>
            </a:r>
            <a:r>
              <a:rPr lang="en-US" altLang="es-CO" sz="2000" b="1" dirty="0" err="1" smtClean="0">
                <a:latin typeface="+mj-lt"/>
                <a:cs typeface="Arial" panose="020B0604020202020204" pitchFamily="34" charset="0"/>
              </a:rPr>
              <a:t>fosforo</a:t>
            </a:r>
            <a:r>
              <a:rPr lang="en-US" altLang="es-CO" sz="2000" b="1" dirty="0" smtClean="0">
                <a:latin typeface="+mj-lt"/>
                <a:cs typeface="Arial" panose="020B0604020202020204" pitchFamily="34" charset="0"/>
              </a:rPr>
              <a:t>.</a:t>
            </a:r>
            <a:endParaRPr lang="en-US" altLang="es-CO" sz="20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796" y="2743061"/>
            <a:ext cx="1944216" cy="1812577"/>
          </a:xfrm>
          <a:prstGeom prst="rect">
            <a:avLst/>
          </a:prstGeom>
        </p:spPr>
      </p:pic>
      <p:sp>
        <p:nvSpPr>
          <p:cNvPr id="4" name="Marcador de número de diapositiva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>
                <a:latin typeface="+mj-lt"/>
              </a:rPr>
              <a:pPr/>
              <a:t>78</a:t>
            </a:fld>
            <a:endParaRPr lang="en-US" altLang="es-CO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9532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/>
      <p:bldP spid="27663" grpId="0"/>
      <p:bldP spid="2767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11"/>
          <p:cNvSpPr txBox="1">
            <a:spLocks noChangeArrowheads="1"/>
          </p:cNvSpPr>
          <p:nvPr/>
        </p:nvSpPr>
        <p:spPr bwMode="auto">
          <a:xfrm>
            <a:off x="821981" y="344868"/>
            <a:ext cx="8229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CO" sz="2000" dirty="0" smtClean="0">
                <a:latin typeface="+mj-lt"/>
              </a:rPr>
              <a:t>La forma molecular para PF</a:t>
            </a:r>
            <a:r>
              <a:rPr lang="en-US" altLang="es-CO" sz="2000" baseline="-25000" dirty="0" smtClean="0">
                <a:latin typeface="+mj-lt"/>
              </a:rPr>
              <a:t>3</a:t>
            </a:r>
            <a:r>
              <a:rPr lang="en-US" altLang="es-CO" sz="2000" dirty="0" smtClean="0">
                <a:latin typeface="+mj-lt"/>
              </a:rPr>
              <a:t> </a:t>
            </a:r>
            <a:r>
              <a:rPr lang="en-US" altLang="es-CO" sz="2000" dirty="0" err="1" smtClean="0">
                <a:latin typeface="+mj-lt"/>
              </a:rPr>
              <a:t>es</a:t>
            </a:r>
            <a:r>
              <a:rPr lang="en-US" altLang="es-CO" sz="2000" dirty="0" smtClean="0">
                <a:latin typeface="+mj-lt"/>
              </a:rPr>
              <a:t> </a:t>
            </a:r>
            <a:r>
              <a:rPr lang="en-US" altLang="es-CO" sz="2000" b="1" dirty="0">
                <a:latin typeface="+mj-lt"/>
              </a:rPr>
              <a:t>trigonal </a:t>
            </a:r>
            <a:r>
              <a:rPr lang="en-US" altLang="es-CO" sz="2000" b="1" dirty="0" err="1" smtClean="0">
                <a:latin typeface="+mj-lt"/>
              </a:rPr>
              <a:t>piramidal</a:t>
            </a:r>
            <a:r>
              <a:rPr lang="en-US" altLang="es-CO" sz="2000" dirty="0" smtClean="0">
                <a:latin typeface="+mj-lt"/>
              </a:rPr>
              <a:t> </a:t>
            </a:r>
            <a:r>
              <a:rPr lang="en-US" altLang="es-CO" sz="2000" dirty="0">
                <a:latin typeface="+mj-lt"/>
              </a:rPr>
              <a:t>(</a:t>
            </a:r>
            <a:r>
              <a:rPr lang="en-US" altLang="es-CO" sz="2000" b="1" dirty="0">
                <a:latin typeface="+mj-lt"/>
              </a:rPr>
              <a:t>AX</a:t>
            </a:r>
            <a:r>
              <a:rPr lang="en-US" altLang="es-CO" sz="2000" b="1" baseline="-25000" dirty="0">
                <a:latin typeface="+mj-lt"/>
              </a:rPr>
              <a:t>3</a:t>
            </a:r>
            <a:r>
              <a:rPr lang="en-US" altLang="es-CO" sz="2000" b="1" dirty="0">
                <a:latin typeface="+mj-lt"/>
              </a:rPr>
              <a:t>E</a:t>
            </a:r>
            <a:r>
              <a:rPr lang="en-US" altLang="es-CO" sz="2000" dirty="0">
                <a:latin typeface="+mj-lt"/>
              </a:rPr>
              <a:t>).</a:t>
            </a:r>
            <a:endParaRPr lang="en-US" altLang="es-CO" sz="20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97" y="810583"/>
            <a:ext cx="7779094" cy="1840288"/>
          </a:xfrm>
          <a:prstGeom prst="rect">
            <a:avLst/>
          </a:prstGeom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97350" y="2716944"/>
            <a:ext cx="5105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7663" indent="-347663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CO" sz="2000" b="1" dirty="0">
                <a:latin typeface="+mj-lt"/>
              </a:rPr>
              <a:t>(</a:t>
            </a:r>
            <a:r>
              <a:rPr lang="en-US" altLang="es-CO" sz="2000" b="1" dirty="0" smtClean="0">
                <a:latin typeface="+mj-lt"/>
              </a:rPr>
              <a:t>b)</a:t>
            </a:r>
            <a:r>
              <a:rPr lang="en-US" altLang="es-CO" sz="2000" dirty="0" err="1" smtClean="0">
                <a:latin typeface="+mj-lt"/>
              </a:rPr>
              <a:t>En</a:t>
            </a:r>
            <a:r>
              <a:rPr lang="en-US" altLang="es-CO" sz="2000" dirty="0" smtClean="0">
                <a:latin typeface="+mj-lt"/>
              </a:rPr>
              <a:t> COCl</a:t>
            </a:r>
            <a:r>
              <a:rPr lang="en-US" altLang="es-CO" sz="2000" baseline="-25000" dirty="0" smtClean="0">
                <a:latin typeface="+mj-lt"/>
              </a:rPr>
              <a:t>2</a:t>
            </a:r>
            <a:r>
              <a:rPr lang="en-US" altLang="es-CO" sz="2000" dirty="0" smtClean="0">
                <a:latin typeface="+mj-lt"/>
              </a:rPr>
              <a:t> hay 24 </a:t>
            </a:r>
            <a:r>
              <a:rPr lang="en-US" altLang="es-CO" sz="2000" dirty="0" err="1" smtClean="0">
                <a:latin typeface="+mj-lt"/>
              </a:rPr>
              <a:t>electrones</a:t>
            </a:r>
            <a:r>
              <a:rPr lang="en-US" altLang="es-CO" sz="2000" dirty="0" smtClean="0">
                <a:latin typeface="+mj-lt"/>
              </a:rPr>
              <a:t> de Valencia</a:t>
            </a:r>
          </a:p>
          <a:p>
            <a:r>
              <a:rPr lang="en-US" altLang="es-CO" sz="2000" dirty="0" smtClean="0">
                <a:latin typeface="+mj-lt"/>
              </a:rPr>
              <a:t>(4 del C + 6 O + 7 x 2 Cl) </a:t>
            </a:r>
            <a:r>
              <a:rPr lang="en-US" altLang="es-CO" sz="2000" dirty="0">
                <a:latin typeface="+mj-lt"/>
              </a:rPr>
              <a:t>e</a:t>
            </a:r>
            <a:r>
              <a:rPr lang="en-US" altLang="es-CO" sz="2000" baseline="30000" dirty="0">
                <a:latin typeface="+mj-lt"/>
              </a:rPr>
              <a:t>-</a:t>
            </a:r>
            <a:r>
              <a:rPr lang="en-US" altLang="es-CO" sz="2000" dirty="0">
                <a:latin typeface="+mj-lt"/>
              </a:rPr>
              <a:t>. </a:t>
            </a:r>
            <a:endParaRPr lang="en-US" altLang="es-CO" sz="2000" dirty="0" smtClean="0">
              <a:latin typeface="+mj-lt"/>
            </a:endParaRPr>
          </a:p>
          <a:p>
            <a:r>
              <a:rPr lang="en-US" altLang="es-CO" sz="2000" dirty="0" smtClean="0">
                <a:latin typeface="+mj-lt"/>
              </a:rPr>
              <a:t>Su </a:t>
            </a:r>
            <a:r>
              <a:rPr lang="en-US" altLang="es-CO" sz="2000" dirty="0" err="1" smtClean="0">
                <a:latin typeface="+mj-lt"/>
              </a:rPr>
              <a:t>estructura</a:t>
            </a:r>
            <a:r>
              <a:rPr lang="en-US" altLang="es-CO" sz="2000" dirty="0" smtClean="0">
                <a:latin typeface="+mj-lt"/>
              </a:rPr>
              <a:t> de Lewis </a:t>
            </a:r>
            <a:r>
              <a:rPr lang="en-US" altLang="es-CO" sz="2000" dirty="0" err="1" smtClean="0">
                <a:latin typeface="+mj-lt"/>
              </a:rPr>
              <a:t>es</a:t>
            </a:r>
            <a:r>
              <a:rPr lang="en-US" altLang="es-CO" sz="2000" dirty="0" smtClean="0">
                <a:latin typeface="+mj-lt"/>
              </a:rPr>
              <a:t>:</a:t>
            </a:r>
            <a:endParaRPr lang="en-US" altLang="es-CO" sz="2000" dirty="0">
              <a:latin typeface="+mj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2485594"/>
            <a:ext cx="1874610" cy="152218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180" y="5083780"/>
            <a:ext cx="8608298" cy="1774090"/>
          </a:xfrm>
          <a:prstGeom prst="rect">
            <a:avLst/>
          </a:prstGeom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97350" y="4068117"/>
            <a:ext cx="887795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O" sz="2000" dirty="0" smtClean="0">
                <a:latin typeface="+mj-lt"/>
              </a:rPr>
              <a:t>Hay 3 </a:t>
            </a:r>
            <a:r>
              <a:rPr lang="en-US" altLang="es-CO" sz="2000" dirty="0" err="1" smtClean="0">
                <a:latin typeface="+mj-lt"/>
              </a:rPr>
              <a:t>átomos</a:t>
            </a:r>
            <a:r>
              <a:rPr lang="en-US" altLang="es-CO" sz="2000" dirty="0" smtClean="0">
                <a:latin typeface="+mj-lt"/>
              </a:rPr>
              <a:t> </a:t>
            </a:r>
            <a:r>
              <a:rPr lang="en-US" altLang="es-CO" sz="2000" dirty="0" err="1" smtClean="0">
                <a:latin typeface="+mj-lt"/>
              </a:rPr>
              <a:t>enlazandose</a:t>
            </a:r>
            <a:r>
              <a:rPr lang="en-US" altLang="es-CO" sz="2000" dirty="0" smtClean="0">
                <a:latin typeface="+mj-lt"/>
              </a:rPr>
              <a:t> al </a:t>
            </a:r>
            <a:r>
              <a:rPr lang="en-US" altLang="es-CO" sz="2000" dirty="0" err="1" smtClean="0">
                <a:latin typeface="+mj-lt"/>
              </a:rPr>
              <a:t>atomo</a:t>
            </a:r>
            <a:r>
              <a:rPr lang="en-US" altLang="es-CO" sz="2000" dirty="0" smtClean="0">
                <a:latin typeface="+mj-lt"/>
              </a:rPr>
              <a:t> central de C, </a:t>
            </a:r>
            <a:r>
              <a:rPr lang="en-US" altLang="es-CO" sz="2000" dirty="0" err="1" smtClean="0">
                <a:latin typeface="+mj-lt"/>
              </a:rPr>
              <a:t>siendo</a:t>
            </a:r>
            <a:r>
              <a:rPr lang="en-US" altLang="es-CO" sz="2000" dirty="0" smtClean="0">
                <a:latin typeface="+mj-lt"/>
              </a:rPr>
              <a:t> un </a:t>
            </a:r>
            <a:r>
              <a:rPr lang="en-US" altLang="es-CO" sz="2000" b="1" dirty="0" smtClean="0">
                <a:latin typeface="+mj-lt"/>
              </a:rPr>
              <a:t>Sistema trigonal planar</a:t>
            </a:r>
            <a:r>
              <a:rPr lang="en-US" altLang="es-CO" sz="2000" dirty="0" smtClean="0">
                <a:latin typeface="+mj-lt"/>
              </a:rPr>
              <a:t>, con un </a:t>
            </a:r>
            <a:r>
              <a:rPr lang="en-US" altLang="es-CO" sz="2000" dirty="0" err="1" smtClean="0">
                <a:latin typeface="+mj-lt"/>
              </a:rPr>
              <a:t>ángulo</a:t>
            </a:r>
            <a:r>
              <a:rPr lang="en-US" altLang="es-CO" sz="2000" dirty="0" smtClean="0">
                <a:latin typeface="+mj-lt"/>
              </a:rPr>
              <a:t> ideal de 120°, </a:t>
            </a:r>
            <a:r>
              <a:rPr lang="en-US" altLang="es-CO" sz="2000" dirty="0" err="1" smtClean="0">
                <a:latin typeface="+mj-lt"/>
              </a:rPr>
              <a:t>pero</a:t>
            </a:r>
            <a:r>
              <a:rPr lang="en-US" altLang="es-CO" sz="2000" dirty="0" smtClean="0">
                <a:latin typeface="+mj-lt"/>
              </a:rPr>
              <a:t> al </a:t>
            </a:r>
            <a:r>
              <a:rPr lang="en-US" altLang="es-CO" sz="2000" dirty="0" err="1" smtClean="0">
                <a:latin typeface="+mj-lt"/>
              </a:rPr>
              <a:t>haber</a:t>
            </a:r>
            <a:r>
              <a:rPr lang="en-US" altLang="es-CO" sz="2000" dirty="0" smtClean="0">
                <a:latin typeface="+mj-lt"/>
              </a:rPr>
              <a:t> un </a:t>
            </a:r>
            <a:r>
              <a:rPr lang="en-US" altLang="es-CO" sz="2000" dirty="0" err="1" smtClean="0">
                <a:latin typeface="+mj-lt"/>
              </a:rPr>
              <a:t>doble</a:t>
            </a:r>
            <a:r>
              <a:rPr lang="en-US" altLang="es-CO" sz="2000" dirty="0" smtClean="0">
                <a:latin typeface="+mj-lt"/>
              </a:rPr>
              <a:t> enlace y pares </a:t>
            </a:r>
            <a:r>
              <a:rPr lang="en-US" altLang="es-CO" sz="2000" dirty="0" err="1" smtClean="0">
                <a:latin typeface="+mj-lt"/>
              </a:rPr>
              <a:t>libres</a:t>
            </a:r>
            <a:r>
              <a:rPr lang="en-US" altLang="es-CO" sz="2000" dirty="0" smtClean="0">
                <a:latin typeface="+mj-lt"/>
              </a:rPr>
              <a:t>, el </a:t>
            </a:r>
            <a:r>
              <a:rPr lang="en-US" altLang="es-CO" sz="2000" dirty="0" err="1" smtClean="0">
                <a:latin typeface="+mj-lt"/>
              </a:rPr>
              <a:t>ángulo</a:t>
            </a:r>
            <a:r>
              <a:rPr lang="en-US" altLang="es-CO" sz="2000" dirty="0" smtClean="0">
                <a:latin typeface="+mj-lt"/>
              </a:rPr>
              <a:t> entre Cl-C-Cl </a:t>
            </a:r>
            <a:r>
              <a:rPr lang="en-US" altLang="es-CO" sz="2000" dirty="0" err="1" smtClean="0">
                <a:latin typeface="+mj-lt"/>
              </a:rPr>
              <a:t>será</a:t>
            </a:r>
            <a:r>
              <a:rPr lang="en-US" altLang="es-CO" sz="2000" dirty="0" smtClean="0">
                <a:latin typeface="+mj-lt"/>
              </a:rPr>
              <a:t> inferior y/o superior a </a:t>
            </a:r>
            <a:r>
              <a:rPr lang="en-US" altLang="es-CO" sz="2000" b="1" dirty="0" smtClean="0">
                <a:latin typeface="+mj-lt"/>
              </a:rPr>
              <a:t>120</a:t>
            </a:r>
            <a:r>
              <a:rPr lang="en-US" altLang="es-CO" sz="2000" b="1" dirty="0" smtClean="0">
                <a:latin typeface="+mj-lt"/>
                <a:cs typeface="Arial" panose="020B0604020202020204" pitchFamily="34" charset="0"/>
              </a:rPr>
              <a:t>° </a:t>
            </a:r>
            <a:endParaRPr lang="en-US" altLang="es-CO" sz="2000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>
                <a:latin typeface="+mj-lt"/>
              </a:rPr>
              <a:pPr/>
              <a:t>79</a:t>
            </a:fld>
            <a:endParaRPr lang="en-US" altLang="es-CO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416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Electrones de valencia vs número de oxidación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3364" y="1934700"/>
            <a:ext cx="7634808" cy="37776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CO" sz="2400" b="1" dirty="0" smtClean="0"/>
              <a:t>Electrones de valencia: </a:t>
            </a:r>
            <a:r>
              <a:rPr lang="es-CO" sz="2400" dirty="0" smtClean="0"/>
              <a:t>disponibles en el último nivel de energía de un átomo que son susceptibles a combinarse con otros para establecer enlaces.</a:t>
            </a:r>
          </a:p>
          <a:p>
            <a:pPr marL="0" indent="0" algn="just">
              <a:buNone/>
            </a:pPr>
            <a:endParaRPr lang="es-CO" sz="2400" dirty="0"/>
          </a:p>
          <a:p>
            <a:pPr marL="0" indent="0" algn="just">
              <a:buNone/>
            </a:pPr>
            <a:endParaRPr lang="es-CO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B87B-AB23-4EC8-BFA5-87AA5F6A4FE0}" type="slidenum">
              <a:rPr lang="es-ES_tradnl" altLang="en-US" smtClean="0"/>
              <a:pPr/>
              <a:t>8</a:t>
            </a:fld>
            <a:endParaRPr lang="es-ES_tradnl" altLang="en-US"/>
          </a:p>
        </p:txBody>
      </p:sp>
      <p:pic>
        <p:nvPicPr>
          <p:cNvPr id="76804" name="Picture 4" descr="http://apuntesquimica.weebly.com/uploads/2/8/8/5/28855687/55897166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62349"/>
            <a:ext cx="5381625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463345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ext Box 3"/>
          <p:cNvSpPr txBox="1">
            <a:spLocks noChangeArrowheads="1"/>
          </p:cNvSpPr>
          <p:nvPr/>
        </p:nvSpPr>
        <p:spPr bwMode="auto">
          <a:xfrm>
            <a:off x="3657600" y="533400"/>
            <a:ext cx="4724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CO" sz="2000" b="1" dirty="0"/>
              <a:t>Examining Shapes with Five or Six Electron Groups</a:t>
            </a:r>
          </a:p>
        </p:txBody>
      </p:sp>
      <p:grpSp>
        <p:nvGrpSpPr>
          <p:cNvPr id="26630" name="Group 19"/>
          <p:cNvGrpSpPr>
            <a:grpSpLocks/>
          </p:cNvGrpSpPr>
          <p:nvPr/>
        </p:nvGrpSpPr>
        <p:grpSpPr bwMode="auto">
          <a:xfrm>
            <a:off x="304800" y="1295400"/>
            <a:ext cx="8305800" cy="701675"/>
            <a:chOff x="336" y="816"/>
            <a:chExt cx="5232" cy="442"/>
          </a:xfrm>
        </p:grpSpPr>
        <p:sp>
          <p:nvSpPr>
            <p:cNvPr id="26637" name="Text Box 7"/>
            <p:cNvSpPr txBox="1">
              <a:spLocks noChangeArrowheads="1"/>
            </p:cNvSpPr>
            <p:nvPr/>
          </p:nvSpPr>
          <p:spPr bwMode="auto">
            <a:xfrm>
              <a:off x="336" y="816"/>
              <a:ext cx="10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2000" b="1"/>
                <a:t>PROBLEM:</a:t>
              </a:r>
            </a:p>
          </p:txBody>
        </p:sp>
        <p:sp>
          <p:nvSpPr>
            <p:cNvPr id="26638" name="Text Box 8"/>
            <p:cNvSpPr txBox="1">
              <a:spLocks noChangeArrowheads="1"/>
            </p:cNvSpPr>
            <p:nvPr/>
          </p:nvSpPr>
          <p:spPr bwMode="auto">
            <a:xfrm>
              <a:off x="1296" y="816"/>
              <a:ext cx="4272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2000" dirty="0"/>
                <a:t>Draw the molecular shapes and predict the bond angles (relative to the ideal bond angles) of </a:t>
              </a:r>
              <a:r>
                <a:rPr lang="en-US" altLang="es-CO" sz="2000" b="1" dirty="0"/>
                <a:t>(a)</a:t>
              </a:r>
              <a:r>
                <a:rPr lang="en-US" altLang="es-CO" sz="2000" dirty="0"/>
                <a:t> SbF</a:t>
              </a:r>
              <a:r>
                <a:rPr lang="en-US" altLang="es-CO" sz="2000" baseline="-25000" dirty="0"/>
                <a:t>5</a:t>
              </a:r>
              <a:r>
                <a:rPr lang="en-US" altLang="es-CO" sz="2000" dirty="0"/>
                <a:t> and </a:t>
              </a:r>
              <a:r>
                <a:rPr lang="en-US" altLang="es-CO" sz="2000" b="1" dirty="0"/>
                <a:t>(b)</a:t>
              </a:r>
              <a:r>
                <a:rPr lang="en-US" altLang="es-CO" sz="2000" dirty="0"/>
                <a:t> BrF</a:t>
              </a:r>
              <a:r>
                <a:rPr lang="en-US" altLang="es-CO" sz="2000" baseline="-25000" dirty="0"/>
                <a:t>5</a:t>
              </a:r>
              <a:r>
                <a:rPr lang="en-US" altLang="es-CO" sz="2000" dirty="0"/>
                <a:t>.</a:t>
              </a:r>
            </a:p>
          </p:txBody>
        </p:sp>
      </p:grpSp>
      <p:sp>
        <p:nvSpPr>
          <p:cNvPr id="29708" name="Text Box 5"/>
          <p:cNvSpPr txBox="1">
            <a:spLocks noChangeArrowheads="1"/>
          </p:cNvSpPr>
          <p:nvPr/>
        </p:nvSpPr>
        <p:spPr bwMode="auto">
          <a:xfrm>
            <a:off x="304800" y="2133600"/>
            <a:ext cx="160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CO" sz="2000" b="1"/>
              <a:t>SOLUTION:</a:t>
            </a:r>
          </a:p>
        </p:txBody>
      </p:sp>
      <p:sp>
        <p:nvSpPr>
          <p:cNvPr id="29709" name="Text Box 11"/>
          <p:cNvSpPr txBox="1">
            <a:spLocks noChangeArrowheads="1"/>
          </p:cNvSpPr>
          <p:nvPr/>
        </p:nvSpPr>
        <p:spPr bwMode="auto">
          <a:xfrm>
            <a:off x="304800" y="2590800"/>
            <a:ext cx="3505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CO" sz="2000" b="1"/>
              <a:t>(a)</a:t>
            </a:r>
            <a:r>
              <a:rPr lang="en-US" altLang="es-CO" sz="2000"/>
              <a:t>  SbF</a:t>
            </a:r>
            <a:r>
              <a:rPr lang="en-US" altLang="es-CO" sz="2000" baseline="-25000"/>
              <a:t>5</a:t>
            </a:r>
            <a:r>
              <a:rPr lang="en-US" altLang="es-CO" sz="2000"/>
              <a:t> has 40 valence e</a:t>
            </a:r>
            <a:r>
              <a:rPr lang="en-US" altLang="es-CO" sz="2000" baseline="30000"/>
              <a:t>-</a:t>
            </a:r>
            <a:r>
              <a:rPr lang="en-US" altLang="es-CO" sz="2000"/>
              <a:t>. The Lewis structure is</a:t>
            </a:r>
            <a:endParaRPr lang="en-US" altLang="es-CO" sz="2000" b="1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304800" y="3787914"/>
            <a:ext cx="8382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CO" sz="2000"/>
              <a:t>There are five electron groups around Sb, giving a trigonal bipyramidal electron-group arrangement. </a:t>
            </a:r>
            <a:r>
              <a:rPr lang="en-US" altLang="es-CO" sz="2000" b="1"/>
              <a:t>The ideal bond angles are 120</a:t>
            </a:r>
            <a:r>
              <a:rPr lang="en-US" altLang="es-CO" sz="2000" b="1">
                <a:cs typeface="Arial" panose="020B0604020202020204" pitchFamily="34" charset="0"/>
              </a:rPr>
              <a:t>° between equatorial groups and 90° between axial groups.</a:t>
            </a:r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3563888" y="5029200"/>
            <a:ext cx="4364038" cy="1724025"/>
            <a:chOff x="3505200" y="4800600"/>
            <a:chExt cx="4364038" cy="1724025"/>
          </a:xfrm>
        </p:grpSpPr>
        <p:pic>
          <p:nvPicPr>
            <p:cNvPr id="26635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4800600"/>
              <a:ext cx="1203177" cy="146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Rectangle 9"/>
            <p:cNvSpPr>
              <a:spLocks noChangeArrowheads="1"/>
            </p:cNvSpPr>
            <p:nvPr/>
          </p:nvSpPr>
          <p:spPr bwMode="auto">
            <a:xfrm>
              <a:off x="3505200" y="6400800"/>
              <a:ext cx="4364038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800"/>
                <a:t> Copyright © The McGraw-Hill Companies, Inc. Permission required for reproduction or display. </a:t>
              </a: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2086413"/>
            <a:ext cx="1678555" cy="15771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91297" y="4910299"/>
            <a:ext cx="1670449" cy="1810669"/>
          </a:xfrm>
          <a:prstGeom prst="rect">
            <a:avLst/>
          </a:prstGeom>
        </p:spPr>
      </p:pic>
      <p:sp>
        <p:nvSpPr>
          <p:cNvPr id="7" name="Marcador de número de diapositiva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/>
              <a:pPr/>
              <a:t>80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517926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8" grpId="0"/>
      <p:bldP spid="29709" grpId="0"/>
      <p:bldP spid="2971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Text Box 15"/>
          <p:cNvSpPr txBox="1">
            <a:spLocks noChangeArrowheads="1"/>
          </p:cNvSpPr>
          <p:nvPr/>
        </p:nvSpPr>
        <p:spPr bwMode="auto">
          <a:xfrm>
            <a:off x="381000" y="1143000"/>
            <a:ext cx="3276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63550" indent="-4635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CO" sz="2000" b="1" dirty="0"/>
              <a:t>(b)</a:t>
            </a:r>
            <a:r>
              <a:rPr lang="en-US" altLang="es-CO" sz="2000" dirty="0"/>
              <a:t>  BrF</a:t>
            </a:r>
            <a:r>
              <a:rPr lang="en-US" altLang="es-CO" sz="2000" baseline="-25000" dirty="0"/>
              <a:t>5</a:t>
            </a:r>
            <a:r>
              <a:rPr lang="en-US" altLang="es-CO" sz="2000" dirty="0"/>
              <a:t> has 42 valence e</a:t>
            </a:r>
            <a:r>
              <a:rPr lang="en-US" altLang="es-CO" sz="2000" baseline="30000" dirty="0"/>
              <a:t>-</a:t>
            </a:r>
            <a:r>
              <a:rPr lang="en-US" altLang="es-CO" sz="2000" dirty="0"/>
              <a:t>. The Lewis structure is</a:t>
            </a:r>
            <a:endParaRPr lang="en-US" altLang="es-CO" sz="2000" b="1" dirty="0"/>
          </a:p>
        </p:txBody>
      </p:sp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381000" y="2667000"/>
            <a:ext cx="82296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CO" sz="2000"/>
              <a:t>There are six electron groups around Br, giving an octahedral electron-group arrangement. </a:t>
            </a:r>
            <a:r>
              <a:rPr lang="en-US" altLang="es-CO" sz="2000" b="1"/>
              <a:t>The ideal bond angles are 90</a:t>
            </a:r>
            <a:r>
              <a:rPr lang="en-US" altLang="es-CO" sz="2000" b="1">
                <a:cs typeface="Arial" panose="020B0604020202020204" pitchFamily="34" charset="0"/>
              </a:rPr>
              <a:t>°</a:t>
            </a:r>
            <a:r>
              <a:rPr lang="en-US" altLang="es-CO" sz="2000">
                <a:cs typeface="Arial" panose="020B0604020202020204" pitchFamily="34" charset="0"/>
              </a:rPr>
              <a:t>. There is one lone pair, so the bond angles will be </a:t>
            </a:r>
            <a:r>
              <a:rPr lang="en-US" altLang="es-CO" sz="2000" b="1">
                <a:cs typeface="Arial" panose="020B0604020202020204" pitchFamily="34" charset="0"/>
              </a:rPr>
              <a:t>less than 90°</a:t>
            </a:r>
            <a:r>
              <a:rPr lang="en-US" altLang="es-CO" sz="2000">
                <a:cs typeface="Arial" panose="020B0604020202020204" pitchFamily="34" charset="0"/>
              </a:rPr>
              <a:t> and the molecular shape is </a:t>
            </a:r>
            <a:r>
              <a:rPr lang="en-US" altLang="es-CO" sz="2000" b="1">
                <a:cs typeface="Arial" panose="020B0604020202020204" pitchFamily="34" charset="0"/>
              </a:rPr>
              <a:t>square pyramidal</a:t>
            </a:r>
            <a:r>
              <a:rPr lang="en-US" altLang="es-CO" sz="2000">
                <a:cs typeface="Arial" panose="020B0604020202020204" pitchFamily="34" charset="0"/>
              </a:rPr>
              <a:t>.</a:t>
            </a:r>
            <a:endParaRPr lang="en-US" altLang="es-CO" sz="2000" b="1">
              <a:cs typeface="Arial" panose="020B0604020202020204" pitchFamily="34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962400" y="4191000"/>
            <a:ext cx="4364038" cy="2105025"/>
            <a:chOff x="3962400" y="4191000"/>
            <a:chExt cx="4364038" cy="2105025"/>
          </a:xfrm>
        </p:grpSpPr>
        <p:pic>
          <p:nvPicPr>
            <p:cNvPr id="27656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9675" y="4191000"/>
              <a:ext cx="1700213" cy="187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9"/>
            <p:cNvSpPr>
              <a:spLocks noChangeArrowheads="1"/>
            </p:cNvSpPr>
            <p:nvPr/>
          </p:nvSpPr>
          <p:spPr bwMode="auto">
            <a:xfrm>
              <a:off x="3962400" y="6172200"/>
              <a:ext cx="4364038" cy="123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800"/>
                <a:t> Copyright © The McGraw-Hill Companies, Inc. Permission required for reproduction or display. </a:t>
              </a:r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1986" y="719379"/>
            <a:ext cx="2084865" cy="17884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4365104"/>
            <a:ext cx="2016224" cy="2138173"/>
          </a:xfrm>
          <a:prstGeom prst="rect">
            <a:avLst/>
          </a:prstGeom>
        </p:spPr>
      </p:pic>
      <p:sp>
        <p:nvSpPr>
          <p:cNvPr id="8" name="Marcador de número de diapositiv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/>
              <a:pPr/>
              <a:t>81</a:t>
            </a:fld>
            <a:endParaRPr lang="en-US" altLang="es-CO"/>
          </a:p>
        </p:txBody>
      </p:sp>
    </p:spTree>
    <p:extLst>
      <p:ext uri="{BB962C8B-B14F-4D97-AF65-F5344CB8AC3E}">
        <p14:creationId xmlns:p14="http://schemas.microsoft.com/office/powerpoint/2010/main" val="1364338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  <p:bldP spid="12187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3"/>
          <p:cNvSpPr txBox="1">
            <a:spLocks noChangeArrowheads="1"/>
          </p:cNvSpPr>
          <p:nvPr/>
        </p:nvSpPr>
        <p:spPr bwMode="auto">
          <a:xfrm>
            <a:off x="1324503" y="725315"/>
            <a:ext cx="77955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CO" sz="2000" b="1" dirty="0" err="1" smtClean="0">
                <a:latin typeface="+mj-lt"/>
              </a:rPr>
              <a:t>Prediciendo</a:t>
            </a:r>
            <a:r>
              <a:rPr lang="en-US" altLang="es-CO" sz="2000" b="1" dirty="0" smtClean="0">
                <a:latin typeface="+mj-lt"/>
              </a:rPr>
              <a:t> la forma de </a:t>
            </a:r>
            <a:r>
              <a:rPr lang="en-US" altLang="es-CO" sz="2000" b="1" dirty="0" err="1" smtClean="0">
                <a:latin typeface="+mj-lt"/>
              </a:rPr>
              <a:t>una</a:t>
            </a:r>
            <a:r>
              <a:rPr lang="en-US" altLang="es-CO" sz="2000" b="1" dirty="0" smtClean="0">
                <a:latin typeface="+mj-lt"/>
              </a:rPr>
              <a:t> </a:t>
            </a:r>
            <a:r>
              <a:rPr lang="en-US" altLang="es-CO" sz="2000" b="1" dirty="0" err="1" smtClean="0">
                <a:latin typeface="+mj-lt"/>
              </a:rPr>
              <a:t>molecula</a:t>
            </a:r>
            <a:r>
              <a:rPr lang="en-US" altLang="es-CO" sz="2000" b="1" dirty="0" smtClean="0">
                <a:latin typeface="+mj-lt"/>
              </a:rPr>
              <a:t> con mas de un </a:t>
            </a:r>
            <a:r>
              <a:rPr lang="en-US" altLang="es-CO" sz="2000" b="1" dirty="0" err="1" smtClean="0">
                <a:latin typeface="+mj-lt"/>
              </a:rPr>
              <a:t>átomo</a:t>
            </a:r>
            <a:r>
              <a:rPr lang="en-US" altLang="es-CO" sz="2000" b="1" dirty="0" smtClean="0">
                <a:latin typeface="+mj-lt"/>
              </a:rPr>
              <a:t> central</a:t>
            </a:r>
            <a:endParaRPr lang="en-US" altLang="es-CO" sz="2000" b="1" dirty="0">
              <a:latin typeface="+mj-lt"/>
            </a:endParaRPr>
          </a:p>
        </p:txBody>
      </p:sp>
      <p:grpSp>
        <p:nvGrpSpPr>
          <p:cNvPr id="28678" name="Group 31"/>
          <p:cNvGrpSpPr>
            <a:grpSpLocks/>
          </p:cNvGrpSpPr>
          <p:nvPr/>
        </p:nvGrpSpPr>
        <p:grpSpPr bwMode="auto">
          <a:xfrm>
            <a:off x="457200" y="1447800"/>
            <a:ext cx="8153400" cy="708025"/>
            <a:chOff x="384" y="912"/>
            <a:chExt cx="5136" cy="446"/>
          </a:xfrm>
        </p:grpSpPr>
        <p:sp>
          <p:nvSpPr>
            <p:cNvPr id="28684" name="Text Box 7"/>
            <p:cNvSpPr txBox="1">
              <a:spLocks noChangeArrowheads="1"/>
            </p:cNvSpPr>
            <p:nvPr/>
          </p:nvSpPr>
          <p:spPr bwMode="auto">
            <a:xfrm>
              <a:off x="384" y="912"/>
              <a:ext cx="100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2000" b="1" dirty="0" smtClean="0">
                  <a:latin typeface="+mj-lt"/>
                </a:rPr>
                <a:t>PROBLEMA:</a:t>
              </a:r>
              <a:endParaRPr lang="en-US" altLang="es-CO" sz="2000" b="1" dirty="0">
                <a:latin typeface="+mj-lt"/>
              </a:endParaRPr>
            </a:p>
          </p:txBody>
        </p:sp>
        <p:sp>
          <p:nvSpPr>
            <p:cNvPr id="28685" name="Text Box 8"/>
            <p:cNvSpPr txBox="1">
              <a:spLocks noChangeArrowheads="1"/>
            </p:cNvSpPr>
            <p:nvPr/>
          </p:nvSpPr>
          <p:spPr bwMode="auto">
            <a:xfrm>
              <a:off x="1344" y="912"/>
              <a:ext cx="4176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2000" dirty="0">
                  <a:latin typeface="+mj-lt"/>
                </a:rPr>
                <a:t>Determine </a:t>
              </a:r>
              <a:r>
                <a:rPr lang="en-US" altLang="es-CO" sz="2000" dirty="0" smtClean="0">
                  <a:latin typeface="+mj-lt"/>
                </a:rPr>
                <a:t>la forma </a:t>
              </a:r>
              <a:r>
                <a:rPr lang="en-US" altLang="es-CO" sz="2000" dirty="0" err="1" smtClean="0">
                  <a:latin typeface="+mj-lt"/>
                </a:rPr>
                <a:t>en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cada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átomo</a:t>
              </a:r>
              <a:r>
                <a:rPr lang="en-US" altLang="es-CO" sz="2000" dirty="0" smtClean="0">
                  <a:latin typeface="+mj-lt"/>
                </a:rPr>
                <a:t> central </a:t>
              </a:r>
              <a:r>
                <a:rPr lang="en-US" altLang="es-CO" sz="2000" dirty="0" err="1" smtClean="0">
                  <a:latin typeface="+mj-lt"/>
                </a:rPr>
                <a:t>en</a:t>
              </a:r>
              <a:r>
                <a:rPr lang="en-US" altLang="es-CO" sz="2000" dirty="0" smtClean="0">
                  <a:latin typeface="+mj-lt"/>
                </a:rPr>
                <a:t> la </a:t>
              </a:r>
              <a:r>
                <a:rPr lang="en-US" altLang="es-CO" sz="2000" dirty="0" err="1" smtClean="0">
                  <a:latin typeface="+mj-lt"/>
                </a:rPr>
                <a:t>acetona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>
                  <a:latin typeface="+mj-lt"/>
                </a:rPr>
                <a:t>(CH</a:t>
              </a:r>
              <a:r>
                <a:rPr lang="en-US" altLang="es-CO" sz="2000" baseline="-25000" dirty="0">
                  <a:latin typeface="+mj-lt"/>
                </a:rPr>
                <a:t>3</a:t>
              </a:r>
              <a:r>
                <a:rPr lang="en-US" altLang="es-CO" sz="2000" dirty="0">
                  <a:latin typeface="+mj-lt"/>
                </a:rPr>
                <a:t>)</a:t>
              </a:r>
              <a:r>
                <a:rPr lang="en-US" altLang="es-CO" sz="2000" baseline="-25000" dirty="0">
                  <a:latin typeface="+mj-lt"/>
                </a:rPr>
                <a:t>2</a:t>
              </a:r>
              <a:r>
                <a:rPr lang="en-US" altLang="es-CO" sz="2000" dirty="0">
                  <a:latin typeface="+mj-lt"/>
                </a:rPr>
                <a:t>CO.</a:t>
              </a:r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457200" y="2209800"/>
            <a:ext cx="8153400" cy="1323975"/>
            <a:chOff x="288" y="1344"/>
            <a:chExt cx="5136" cy="834"/>
          </a:xfrm>
        </p:grpSpPr>
        <p:sp>
          <p:nvSpPr>
            <p:cNvPr id="28682" name="Text Box 4"/>
            <p:cNvSpPr txBox="1">
              <a:spLocks noChangeArrowheads="1"/>
            </p:cNvSpPr>
            <p:nvPr/>
          </p:nvSpPr>
          <p:spPr bwMode="auto">
            <a:xfrm>
              <a:off x="288" y="1344"/>
              <a:ext cx="62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2000" b="1">
                  <a:latin typeface="+mj-lt"/>
                </a:rPr>
                <a:t>PLAN:</a:t>
              </a:r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864" y="1344"/>
              <a:ext cx="4560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/>
              <a:r>
                <a:rPr lang="en-US" altLang="es-CO" sz="2000" dirty="0" smtClean="0">
                  <a:latin typeface="+mj-lt"/>
                </a:rPr>
                <a:t>Hay 3 </a:t>
              </a:r>
              <a:r>
                <a:rPr lang="en-US" altLang="es-CO" sz="2000" dirty="0" err="1" smtClean="0">
                  <a:latin typeface="+mj-lt"/>
                </a:rPr>
                <a:t>atomos</a:t>
              </a:r>
              <a:r>
                <a:rPr lang="en-US" altLang="es-CO" sz="2000" dirty="0" smtClean="0">
                  <a:latin typeface="+mj-lt"/>
                </a:rPr>
                <a:t> de C, dos de </a:t>
              </a:r>
              <a:r>
                <a:rPr lang="en-US" altLang="es-CO" sz="2000" dirty="0" err="1" smtClean="0">
                  <a:latin typeface="+mj-lt"/>
                </a:rPr>
                <a:t>ellos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rodeados</a:t>
              </a:r>
              <a:r>
                <a:rPr lang="en-US" altLang="es-CO" sz="2000" dirty="0" smtClean="0">
                  <a:latin typeface="+mj-lt"/>
                </a:rPr>
                <a:t> de H y </a:t>
              </a:r>
              <a:r>
                <a:rPr lang="en-US" altLang="es-CO" sz="2000" dirty="0" err="1" smtClean="0">
                  <a:latin typeface="+mj-lt"/>
                </a:rPr>
                <a:t>uno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unido</a:t>
              </a:r>
              <a:r>
                <a:rPr lang="en-US" altLang="es-CO" sz="2000" dirty="0" smtClean="0">
                  <a:latin typeface="+mj-lt"/>
                </a:rPr>
                <a:t> a un O </a:t>
              </a:r>
              <a:r>
                <a:rPr lang="en-US" altLang="es-CO" sz="2000" dirty="0" err="1" smtClean="0">
                  <a:latin typeface="+mj-lt"/>
                </a:rPr>
                <a:t>mediante</a:t>
              </a:r>
              <a:r>
                <a:rPr lang="en-US" altLang="es-CO" sz="2000" dirty="0" smtClean="0">
                  <a:latin typeface="+mj-lt"/>
                </a:rPr>
                <a:t> enlace </a:t>
              </a:r>
              <a:r>
                <a:rPr lang="en-US" altLang="es-CO" sz="2000" dirty="0" err="1" smtClean="0">
                  <a:latin typeface="+mj-lt"/>
                </a:rPr>
                <a:t>doble</a:t>
              </a:r>
              <a:r>
                <a:rPr lang="en-US" altLang="es-CO" sz="2000" dirty="0" smtClean="0">
                  <a:latin typeface="+mj-lt"/>
                </a:rPr>
                <a:t>, se </a:t>
              </a:r>
              <a:r>
                <a:rPr lang="en-US" altLang="es-CO" sz="2000" dirty="0" err="1" smtClean="0">
                  <a:latin typeface="+mj-lt"/>
                </a:rPr>
                <a:t>debe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determinar</a:t>
              </a:r>
              <a:r>
                <a:rPr lang="en-US" altLang="es-CO" sz="2000" dirty="0" smtClean="0">
                  <a:latin typeface="+mj-lt"/>
                </a:rPr>
                <a:t> la forma de </a:t>
              </a:r>
              <a:r>
                <a:rPr lang="en-US" altLang="es-CO" sz="2000" dirty="0" err="1" smtClean="0">
                  <a:latin typeface="+mj-lt"/>
                </a:rPr>
                <a:t>cada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atomo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independientemente</a:t>
              </a:r>
              <a:r>
                <a:rPr lang="en-US" altLang="es-CO" sz="2000" dirty="0" smtClean="0">
                  <a:latin typeface="+mj-lt"/>
                  <a:cs typeface="Arial" panose="020B0604020202020204" pitchFamily="34" charset="0"/>
                </a:rPr>
                <a:t>.</a:t>
              </a:r>
              <a:endParaRPr lang="en-US" altLang="es-CO" sz="2000" dirty="0">
                <a:latin typeface="+mj-lt"/>
                <a:cs typeface="Arial" panose="020B0604020202020204" pitchFamily="34" charset="0"/>
              </a:endParaRPr>
            </a:p>
          </p:txBody>
        </p:sp>
      </p:grpSp>
      <p:sp>
        <p:nvSpPr>
          <p:cNvPr id="31777" name="Text Box 33"/>
          <p:cNvSpPr txBox="1">
            <a:spLocks noChangeArrowheads="1"/>
          </p:cNvSpPr>
          <p:nvPr/>
        </p:nvSpPr>
        <p:spPr bwMode="auto">
          <a:xfrm>
            <a:off x="107504" y="3883139"/>
            <a:ext cx="44598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CO" sz="2000" i="1" dirty="0" smtClean="0">
                <a:latin typeface="+mj-lt"/>
              </a:rPr>
              <a:t>Paso 1</a:t>
            </a:r>
            <a:r>
              <a:rPr lang="en-US" altLang="es-CO" sz="2000" dirty="0" smtClean="0">
                <a:latin typeface="+mj-lt"/>
              </a:rPr>
              <a:t>: </a:t>
            </a:r>
            <a:r>
              <a:rPr lang="en-US" altLang="es-CO" sz="2000" dirty="0" err="1" smtClean="0">
                <a:latin typeface="+mj-lt"/>
              </a:rPr>
              <a:t>Dibujar</a:t>
            </a:r>
            <a:r>
              <a:rPr lang="en-US" altLang="es-CO" sz="2000" dirty="0" smtClean="0">
                <a:latin typeface="+mj-lt"/>
              </a:rPr>
              <a:t> </a:t>
            </a:r>
            <a:r>
              <a:rPr lang="en-US" altLang="es-CO" sz="2000" dirty="0" err="1" smtClean="0">
                <a:latin typeface="+mj-lt"/>
              </a:rPr>
              <a:t>estructura</a:t>
            </a:r>
            <a:r>
              <a:rPr lang="en-US" altLang="es-CO" sz="2000" dirty="0" smtClean="0">
                <a:latin typeface="+mj-lt"/>
              </a:rPr>
              <a:t> de Lewis</a:t>
            </a:r>
            <a:endParaRPr lang="en-US" altLang="es-CO" sz="2000" i="1" dirty="0">
              <a:latin typeface="+mj-lt"/>
            </a:endParaRPr>
          </a:p>
        </p:txBody>
      </p:sp>
      <p:sp>
        <p:nvSpPr>
          <p:cNvPr id="31779" name="Text Box 35"/>
          <p:cNvSpPr txBox="1">
            <a:spLocks noChangeArrowheads="1"/>
          </p:cNvSpPr>
          <p:nvPr/>
        </p:nvSpPr>
        <p:spPr bwMode="auto">
          <a:xfrm>
            <a:off x="381000" y="4966205"/>
            <a:ext cx="836709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857250" indent="-857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O" sz="2000" i="1" dirty="0" smtClean="0">
                <a:latin typeface="+mj-lt"/>
              </a:rPr>
              <a:t>Paso 2</a:t>
            </a:r>
            <a:r>
              <a:rPr lang="en-US" altLang="es-CO" sz="2000" dirty="0" smtClean="0">
                <a:latin typeface="+mj-lt"/>
              </a:rPr>
              <a:t>: </a:t>
            </a:r>
            <a:r>
              <a:rPr lang="en-US" altLang="es-CO" sz="2000" dirty="0" err="1" smtClean="0">
                <a:latin typeface="+mj-lt"/>
              </a:rPr>
              <a:t>Cada</a:t>
            </a:r>
            <a:r>
              <a:rPr lang="en-US" altLang="es-CO" sz="2000" dirty="0" smtClean="0">
                <a:latin typeface="+mj-lt"/>
              </a:rPr>
              <a:t> </a:t>
            </a:r>
            <a:r>
              <a:rPr lang="en-US" altLang="es-CO" sz="2000" dirty="0" err="1" smtClean="0">
                <a:latin typeface="+mj-lt"/>
              </a:rPr>
              <a:t>grupo</a:t>
            </a:r>
            <a:r>
              <a:rPr lang="en-US" altLang="es-CO" sz="2000" dirty="0" smtClean="0">
                <a:latin typeface="+mj-lt"/>
              </a:rPr>
              <a:t> CH</a:t>
            </a:r>
            <a:r>
              <a:rPr lang="en-US" altLang="es-CO" sz="2000" baseline="-25000" dirty="0" smtClean="0">
                <a:latin typeface="+mj-lt"/>
              </a:rPr>
              <a:t>3</a:t>
            </a:r>
            <a:r>
              <a:rPr lang="en-US" altLang="es-CO" sz="2000" dirty="0">
                <a:latin typeface="+mj-lt"/>
                <a:cs typeface="Arial" panose="020B0604020202020204" pitchFamily="34" charset="0"/>
              </a:rPr>
              <a:t>–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tiene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4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atomos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unidos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al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atomo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central de C,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por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eso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el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arreglo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deberia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ser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i="1" dirty="0" smtClean="0">
                <a:latin typeface="+mj-lt"/>
                <a:cs typeface="Arial" panose="020B0604020202020204" pitchFamily="34" charset="0"/>
              </a:rPr>
              <a:t>tetrahedral.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En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el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átomo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de C al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medio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unido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al O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mediante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enlace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doble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, se nota que hay 3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atomos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unidos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al C y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en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este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el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arreglo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deberá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ser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i="1" dirty="0">
                <a:latin typeface="+mj-lt"/>
                <a:cs typeface="Arial" panose="020B0604020202020204" pitchFamily="34" charset="0"/>
              </a:rPr>
              <a:t>trigonal planar</a:t>
            </a:r>
            <a:r>
              <a:rPr lang="en-US" altLang="es-CO" sz="2000" dirty="0">
                <a:latin typeface="+mj-lt"/>
                <a:cs typeface="Arial" panose="020B0604020202020204" pitchFamily="34" charset="0"/>
              </a:rPr>
              <a:t> </a:t>
            </a:r>
            <a:endParaRPr lang="en-US" altLang="es-CO" sz="2000" i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9970" y="3254778"/>
            <a:ext cx="2884232" cy="1711427"/>
          </a:xfrm>
          <a:prstGeom prst="rect">
            <a:avLst/>
          </a:prstGeom>
        </p:spPr>
      </p:pic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>
                <a:latin typeface="+mj-lt"/>
              </a:rPr>
              <a:pPr/>
              <a:t>82</a:t>
            </a:fld>
            <a:endParaRPr lang="en-US" altLang="es-CO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9510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13"/>
          <p:cNvSpPr txBox="1">
            <a:spLocks noChangeArrowheads="1"/>
          </p:cNvSpPr>
          <p:nvPr/>
        </p:nvSpPr>
        <p:spPr bwMode="auto">
          <a:xfrm>
            <a:off x="311402" y="1527555"/>
            <a:ext cx="8229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857250" indent="-8572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O" sz="2000" i="1" dirty="0" smtClean="0">
                <a:latin typeface="+mj-lt"/>
              </a:rPr>
              <a:t>Paso </a:t>
            </a:r>
            <a:r>
              <a:rPr lang="en-US" altLang="es-CO" sz="2000" i="1" dirty="0">
                <a:latin typeface="+mj-lt"/>
              </a:rPr>
              <a:t>3</a:t>
            </a:r>
            <a:r>
              <a:rPr lang="en-US" altLang="es-CO" sz="2000" dirty="0">
                <a:latin typeface="+mj-lt"/>
              </a:rPr>
              <a:t>: </a:t>
            </a:r>
            <a:r>
              <a:rPr lang="en-US" altLang="es-CO" sz="2000" dirty="0" smtClean="0">
                <a:latin typeface="+mj-lt"/>
              </a:rPr>
              <a:t>El </a:t>
            </a:r>
            <a:r>
              <a:rPr lang="en-US" altLang="es-CO" sz="2000" dirty="0" err="1" smtClean="0">
                <a:latin typeface="+mj-lt"/>
              </a:rPr>
              <a:t>angulo</a:t>
            </a:r>
            <a:r>
              <a:rPr lang="en-US" altLang="es-CO" sz="2000" dirty="0" smtClean="0">
                <a:latin typeface="+mj-lt"/>
              </a:rPr>
              <a:t> </a:t>
            </a:r>
            <a:r>
              <a:rPr lang="en-US" altLang="es-CO" sz="2000" dirty="0">
                <a:latin typeface="+mj-lt"/>
              </a:rPr>
              <a:t>H-C-H </a:t>
            </a:r>
            <a:r>
              <a:rPr lang="en-US" altLang="es-CO" sz="2000" dirty="0" smtClean="0">
                <a:latin typeface="+mj-lt"/>
              </a:rPr>
              <a:t>para </a:t>
            </a:r>
            <a:r>
              <a:rPr lang="en-US" altLang="es-CO" sz="2000" dirty="0" err="1" smtClean="0">
                <a:latin typeface="+mj-lt"/>
              </a:rPr>
              <a:t>cada</a:t>
            </a:r>
            <a:r>
              <a:rPr lang="en-US" altLang="es-CO" sz="2000" dirty="0" smtClean="0">
                <a:latin typeface="+mj-lt"/>
              </a:rPr>
              <a:t> </a:t>
            </a:r>
            <a:r>
              <a:rPr lang="en-US" altLang="es-CO" sz="2000" dirty="0" err="1" smtClean="0">
                <a:latin typeface="+mj-lt"/>
              </a:rPr>
              <a:t>grupo</a:t>
            </a:r>
            <a:r>
              <a:rPr lang="en-US" altLang="es-CO" sz="2000" dirty="0" smtClean="0">
                <a:latin typeface="+mj-lt"/>
              </a:rPr>
              <a:t> CH</a:t>
            </a:r>
            <a:r>
              <a:rPr lang="en-US" altLang="es-CO" sz="2000" baseline="-25000" dirty="0" smtClean="0">
                <a:latin typeface="+mj-lt"/>
              </a:rPr>
              <a:t>3</a:t>
            </a:r>
            <a:r>
              <a:rPr lang="en-US" altLang="es-CO" sz="2000" dirty="0">
                <a:latin typeface="+mj-lt"/>
                <a:cs typeface="Arial" panose="020B0604020202020204" pitchFamily="34" charset="0"/>
              </a:rPr>
              <a:t>–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deberia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ser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cercano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a  </a:t>
            </a:r>
            <a:r>
              <a:rPr lang="en-US" altLang="es-CO" sz="2000" dirty="0">
                <a:latin typeface="+mj-lt"/>
                <a:cs typeface="Arial" panose="020B0604020202020204" pitchFamily="34" charset="0"/>
              </a:rPr>
              <a:t>109.5°.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Mientras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que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en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el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grupo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>
                <a:latin typeface="+mj-lt"/>
                <a:cs typeface="Arial" panose="020B0604020202020204" pitchFamily="34" charset="0"/>
              </a:rPr>
              <a:t>C=O 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el enlace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doble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causa que el enlace entre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los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3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atomos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de C se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reduzca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y sea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menor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a 120</a:t>
            </a:r>
            <a:r>
              <a:rPr lang="en-US" altLang="es-CO" sz="2000" dirty="0">
                <a:latin typeface="+mj-lt"/>
                <a:cs typeface="Arial" panose="020B0604020202020204" pitchFamily="34" charset="0"/>
              </a:rPr>
              <a:t>°.</a:t>
            </a:r>
            <a:endParaRPr lang="en-US" altLang="es-CO" sz="2000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23918" name="Text Box 14"/>
          <p:cNvSpPr txBox="1">
            <a:spLocks noChangeArrowheads="1"/>
          </p:cNvSpPr>
          <p:nvPr/>
        </p:nvSpPr>
        <p:spPr bwMode="auto">
          <a:xfrm>
            <a:off x="304800" y="3016643"/>
            <a:ext cx="8534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914400" indent="-9144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CO" sz="2000" i="1" dirty="0" smtClean="0">
                <a:latin typeface="+mj-lt"/>
              </a:rPr>
              <a:t>Paso 4</a:t>
            </a:r>
            <a:r>
              <a:rPr lang="en-US" altLang="es-CO" sz="2000" dirty="0" smtClean="0">
                <a:latin typeface="+mj-lt"/>
              </a:rPr>
              <a:t>: La forma </a:t>
            </a:r>
            <a:r>
              <a:rPr lang="en-US" altLang="es-CO" sz="2000" dirty="0" err="1" smtClean="0">
                <a:latin typeface="+mj-lt"/>
              </a:rPr>
              <a:t>en</a:t>
            </a:r>
            <a:r>
              <a:rPr lang="en-US" altLang="es-CO" sz="2000" dirty="0" smtClean="0">
                <a:latin typeface="+mj-lt"/>
              </a:rPr>
              <a:t> </a:t>
            </a:r>
            <a:r>
              <a:rPr lang="en-US" altLang="es-CO" sz="2000" dirty="0" err="1" smtClean="0">
                <a:latin typeface="+mj-lt"/>
              </a:rPr>
              <a:t>los</a:t>
            </a:r>
            <a:r>
              <a:rPr lang="en-US" altLang="es-CO" sz="2000" dirty="0" smtClean="0">
                <a:latin typeface="+mj-lt"/>
              </a:rPr>
              <a:t> C de </a:t>
            </a:r>
            <a:r>
              <a:rPr lang="en-US" altLang="es-CO" sz="2000" dirty="0" err="1" smtClean="0">
                <a:latin typeface="+mj-lt"/>
              </a:rPr>
              <a:t>los</a:t>
            </a:r>
            <a:r>
              <a:rPr lang="en-US" altLang="es-CO" sz="2000" dirty="0" smtClean="0">
                <a:latin typeface="+mj-lt"/>
              </a:rPr>
              <a:t> </a:t>
            </a:r>
            <a:r>
              <a:rPr lang="en-US" altLang="es-CO" sz="2000" dirty="0" err="1" smtClean="0">
                <a:latin typeface="+mj-lt"/>
              </a:rPr>
              <a:t>grupos</a:t>
            </a:r>
            <a:r>
              <a:rPr lang="en-US" altLang="es-CO" sz="2000" dirty="0" smtClean="0">
                <a:latin typeface="+mj-lt"/>
              </a:rPr>
              <a:t> CH</a:t>
            </a:r>
            <a:r>
              <a:rPr lang="en-US" altLang="es-CO" sz="2000" baseline="-25000" dirty="0" smtClean="0">
                <a:latin typeface="+mj-lt"/>
              </a:rPr>
              <a:t>3</a:t>
            </a:r>
            <a:r>
              <a:rPr lang="en-US" altLang="es-CO" sz="2000" dirty="0">
                <a:latin typeface="+mj-lt"/>
                <a:cs typeface="Arial" panose="020B0604020202020204" pitchFamily="34" charset="0"/>
              </a:rPr>
              <a:t>–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será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b="1" dirty="0" err="1" smtClean="0">
                <a:latin typeface="+mj-lt"/>
                <a:cs typeface="Arial" panose="020B0604020202020204" pitchFamily="34" charset="0"/>
              </a:rPr>
              <a:t>tetraédrica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>
                <a:latin typeface="+mj-lt"/>
                <a:cs typeface="Arial" panose="020B0604020202020204" pitchFamily="34" charset="0"/>
              </a:rPr>
              <a:t>(</a:t>
            </a:r>
            <a:r>
              <a:rPr lang="en-US" altLang="es-CO" sz="2000" b="1" dirty="0">
                <a:latin typeface="+mj-lt"/>
                <a:cs typeface="Arial" panose="020B0604020202020204" pitchFamily="34" charset="0"/>
              </a:rPr>
              <a:t>AX</a:t>
            </a:r>
            <a:r>
              <a:rPr lang="en-US" altLang="es-CO" sz="2000" b="1" baseline="-25000" dirty="0">
                <a:latin typeface="+mj-lt"/>
                <a:cs typeface="Arial" panose="020B0604020202020204" pitchFamily="34" charset="0"/>
              </a:rPr>
              <a:t>4</a:t>
            </a:r>
            <a:r>
              <a:rPr lang="en-US" altLang="es-CO" sz="2000" dirty="0">
                <a:latin typeface="+mj-lt"/>
                <a:cs typeface="Arial" panose="020B0604020202020204" pitchFamily="34" charset="0"/>
              </a:rPr>
              <a:t>). 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Y la forma del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carbono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del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medio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será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b="1" dirty="0">
                <a:latin typeface="+mj-lt"/>
                <a:cs typeface="Arial" panose="020B0604020202020204" pitchFamily="34" charset="0"/>
              </a:rPr>
              <a:t>trigonal planar</a:t>
            </a:r>
            <a:r>
              <a:rPr lang="en-US" altLang="es-CO" sz="2000" dirty="0">
                <a:latin typeface="+mj-lt"/>
                <a:cs typeface="Arial" panose="020B0604020202020204" pitchFamily="34" charset="0"/>
              </a:rPr>
              <a:t> (</a:t>
            </a:r>
            <a:r>
              <a:rPr lang="en-US" altLang="es-CO" sz="2000" b="1" dirty="0">
                <a:latin typeface="+mj-lt"/>
                <a:cs typeface="Arial" panose="020B0604020202020204" pitchFamily="34" charset="0"/>
              </a:rPr>
              <a:t>AX</a:t>
            </a:r>
            <a:r>
              <a:rPr lang="en-US" altLang="es-CO" sz="2000" b="1" baseline="-25000" dirty="0">
                <a:latin typeface="+mj-lt"/>
                <a:cs typeface="Arial" panose="020B0604020202020204" pitchFamily="34" charset="0"/>
              </a:rPr>
              <a:t>3</a:t>
            </a:r>
            <a:r>
              <a:rPr lang="en-US" altLang="es-CO" sz="2000" b="1" dirty="0">
                <a:latin typeface="+mj-lt"/>
                <a:cs typeface="Arial" panose="020B0604020202020204" pitchFamily="34" charset="0"/>
              </a:rPr>
              <a:t>).</a:t>
            </a:r>
            <a:endParaRPr lang="en-US" altLang="es-CO" sz="2000" i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4172028" y="4149080"/>
            <a:ext cx="4690387" cy="1905873"/>
            <a:chOff x="4114800" y="3856038"/>
            <a:chExt cx="4690387" cy="1905873"/>
          </a:xfrm>
        </p:grpSpPr>
        <p:pic>
          <p:nvPicPr>
            <p:cNvPr id="29703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856038"/>
              <a:ext cx="2286000" cy="165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4" name="Rectangle 9"/>
            <p:cNvSpPr>
              <a:spLocks noChangeArrowheads="1"/>
            </p:cNvSpPr>
            <p:nvPr/>
          </p:nvSpPr>
          <p:spPr bwMode="auto">
            <a:xfrm>
              <a:off x="4114800" y="5638800"/>
              <a:ext cx="4690387" cy="123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800">
                  <a:latin typeface="+mj-lt"/>
                </a:rPr>
                <a:t> Copyright © The McGraw-Hill Companies, Inc. Permission required for reproduction or display. </a:t>
              </a:r>
            </a:p>
          </p:txBody>
        </p:sp>
      </p:grp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144353"/>
            <a:ext cx="2808312" cy="2078659"/>
          </a:xfrm>
          <a:prstGeom prst="rect">
            <a:avLst/>
          </a:prstGeom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374807" y="792353"/>
            <a:ext cx="77955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CO" sz="2000" b="1" dirty="0" err="1" smtClean="0">
                <a:latin typeface="+mj-lt"/>
              </a:rPr>
              <a:t>Prediciendo</a:t>
            </a:r>
            <a:r>
              <a:rPr lang="en-US" altLang="es-CO" sz="2000" b="1" dirty="0" smtClean="0">
                <a:latin typeface="+mj-lt"/>
              </a:rPr>
              <a:t> la forma de </a:t>
            </a:r>
            <a:r>
              <a:rPr lang="en-US" altLang="es-CO" sz="2000" b="1" dirty="0" err="1" smtClean="0">
                <a:latin typeface="+mj-lt"/>
              </a:rPr>
              <a:t>una</a:t>
            </a:r>
            <a:r>
              <a:rPr lang="en-US" altLang="es-CO" sz="2000" b="1" dirty="0" smtClean="0">
                <a:latin typeface="+mj-lt"/>
              </a:rPr>
              <a:t> </a:t>
            </a:r>
            <a:r>
              <a:rPr lang="en-US" altLang="es-CO" sz="2000" b="1" dirty="0" err="1" smtClean="0">
                <a:latin typeface="+mj-lt"/>
              </a:rPr>
              <a:t>molecula</a:t>
            </a:r>
            <a:r>
              <a:rPr lang="en-US" altLang="es-CO" sz="2000" b="1" dirty="0" smtClean="0">
                <a:latin typeface="+mj-lt"/>
              </a:rPr>
              <a:t> con mas de un </a:t>
            </a:r>
            <a:r>
              <a:rPr lang="en-US" altLang="es-CO" sz="2000" b="1" dirty="0" err="1" smtClean="0">
                <a:latin typeface="+mj-lt"/>
              </a:rPr>
              <a:t>átomo</a:t>
            </a:r>
            <a:r>
              <a:rPr lang="en-US" altLang="es-CO" sz="2000" b="1" dirty="0" smtClean="0">
                <a:latin typeface="+mj-lt"/>
              </a:rPr>
              <a:t> central</a:t>
            </a:r>
            <a:endParaRPr lang="en-US" altLang="es-CO" sz="2000" b="1" dirty="0">
              <a:latin typeface="+mj-lt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>
                <a:latin typeface="+mj-lt"/>
              </a:rPr>
              <a:pPr/>
              <a:t>83</a:t>
            </a:fld>
            <a:endParaRPr lang="en-US" altLang="es-CO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5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6" name="Text Box 7"/>
          <p:cNvSpPr txBox="1">
            <a:spLocks noChangeArrowheads="1"/>
          </p:cNvSpPr>
          <p:nvPr/>
        </p:nvSpPr>
        <p:spPr bwMode="auto">
          <a:xfrm>
            <a:off x="2051720" y="454346"/>
            <a:ext cx="867084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s-CO" b="1" dirty="0" err="1" smtClean="0">
                <a:latin typeface="+mj-lt"/>
              </a:rPr>
              <a:t>Relacion</a:t>
            </a:r>
            <a:r>
              <a:rPr lang="es-CO" b="1" dirty="0" smtClean="0">
                <a:latin typeface="+mj-lt"/>
              </a:rPr>
              <a:t> </a:t>
            </a:r>
            <a:r>
              <a:rPr lang="es-CO" b="1" dirty="0" smtClean="0">
                <a:latin typeface="+mj-lt"/>
              </a:rPr>
              <a:t>de Momento Dipolar y RPECV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012EE79-7BE5-4A07-AAE1-3302C943DF35}" type="slidenum">
              <a:rPr lang="en-US" smtClean="0"/>
              <a:pPr/>
              <a:t>84</a:t>
            </a:fld>
            <a:r>
              <a:rPr lang="en-US" smtClean="0"/>
              <a:t> </a:t>
            </a:r>
            <a:endParaRPr lang="en-US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827584" y="1288487"/>
            <a:ext cx="8079836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s-CO" altLang="es-CO" sz="2200" dirty="0" smtClean="0">
                <a:latin typeface="+mj-lt"/>
              </a:rPr>
              <a:t>La polaridad de una </a:t>
            </a:r>
            <a:r>
              <a:rPr lang="es-CO" altLang="es-CO" sz="2200" dirty="0" err="1" smtClean="0">
                <a:latin typeface="+mj-lt"/>
              </a:rPr>
              <a:t>molecula</a:t>
            </a:r>
            <a:r>
              <a:rPr lang="es-CO" altLang="es-CO" sz="2200" dirty="0" smtClean="0">
                <a:latin typeface="+mj-lt"/>
              </a:rPr>
              <a:t> dependerá de su forma, y de la polaridad de los enlaces individuales que en conjunto permiten determinar el momento dipolar (m).</a:t>
            </a:r>
            <a:endParaRPr lang="es-CO" altLang="es-CO" sz="2200" dirty="0">
              <a:latin typeface="+mj-lt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11560" y="2530609"/>
            <a:ext cx="8295860" cy="259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s-CO" altLang="es-CO" sz="2200" b="1" dirty="0" smtClean="0">
                <a:latin typeface="+mj-lt"/>
              </a:rPr>
              <a:t>Una molécula será polar</a:t>
            </a:r>
            <a:r>
              <a:rPr lang="es-CO" altLang="es-CO" sz="2200" dirty="0" smtClean="0">
                <a:latin typeface="+mj-lt"/>
              </a:rPr>
              <a:t> solo </a:t>
            </a:r>
            <a:r>
              <a:rPr lang="es-CO" altLang="es-CO" sz="2200" b="1" i="1" dirty="0" smtClean="0">
                <a:latin typeface="+mj-lt"/>
              </a:rPr>
              <a:t>si: contiene uno o mas enlaces polares,</a:t>
            </a:r>
            <a:r>
              <a:rPr lang="es-CO" altLang="es-CO" sz="2200" dirty="0" smtClean="0">
                <a:latin typeface="+mj-lt"/>
              </a:rPr>
              <a:t> y </a:t>
            </a:r>
            <a:r>
              <a:rPr lang="es-CO" altLang="es-CO" sz="2200" b="1" i="1" dirty="0" smtClean="0">
                <a:latin typeface="+mj-lt"/>
              </a:rPr>
              <a:t>si los dipolos individuales no se cancelan. </a:t>
            </a:r>
            <a:r>
              <a:rPr lang="es-CO" altLang="es-CO" sz="2200" dirty="0" smtClean="0">
                <a:latin typeface="+mj-lt"/>
              </a:rPr>
              <a:t>El hecho que los enlaces sean polares no implica necesariamente que sea polar.</a:t>
            </a:r>
          </a:p>
          <a:p>
            <a:pPr algn="just">
              <a:spcBef>
                <a:spcPct val="20000"/>
              </a:spcBef>
            </a:pPr>
            <a:endParaRPr lang="es-CO" altLang="es-CO" sz="2200" b="1" i="1" dirty="0">
              <a:latin typeface="+mj-lt"/>
            </a:endParaRPr>
          </a:p>
          <a:p>
            <a:pPr algn="just">
              <a:spcBef>
                <a:spcPct val="20000"/>
              </a:spcBef>
            </a:pPr>
            <a:r>
              <a:rPr lang="es-CO" altLang="es-CO" sz="2200" b="1" dirty="0" smtClean="0">
                <a:latin typeface="+mj-lt"/>
              </a:rPr>
              <a:t>Incluso, las moléculas se pueden orientar en un campo eléctrico de acuerdo a su polaridad.</a:t>
            </a:r>
            <a:endParaRPr lang="es-CO" altLang="es-CO" sz="2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220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>
                <a:latin typeface="+mj-lt"/>
              </a:rPr>
              <a:pPr/>
              <a:t>85</a:t>
            </a:fld>
            <a:endParaRPr lang="en-US" altLang="es-CO">
              <a:latin typeface="+mj-lt"/>
            </a:endParaRP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760984" y="598548"/>
            <a:ext cx="6934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CO" sz="2000" b="1" dirty="0" err="1" smtClean="0">
                <a:latin typeface="+mj-lt"/>
              </a:rPr>
              <a:t>Moleculas</a:t>
            </a:r>
            <a:r>
              <a:rPr lang="en-US" altLang="es-CO" sz="2000" b="1" dirty="0" smtClean="0">
                <a:latin typeface="+mj-lt"/>
              </a:rPr>
              <a:t> </a:t>
            </a:r>
            <a:r>
              <a:rPr lang="en-US" altLang="es-CO" sz="2000" b="1" dirty="0" err="1" smtClean="0">
                <a:latin typeface="+mj-lt"/>
              </a:rPr>
              <a:t>polares</a:t>
            </a:r>
            <a:r>
              <a:rPr lang="en-US" altLang="es-CO" sz="2000" b="1" dirty="0" smtClean="0">
                <a:latin typeface="+mj-lt"/>
              </a:rPr>
              <a:t> </a:t>
            </a:r>
            <a:r>
              <a:rPr lang="en-US" altLang="es-CO" sz="2000" b="1" dirty="0" err="1" smtClean="0">
                <a:latin typeface="+mj-lt"/>
              </a:rPr>
              <a:t>orientadas</a:t>
            </a:r>
            <a:r>
              <a:rPr lang="en-US" altLang="es-CO" sz="2000" b="1" dirty="0" smtClean="0">
                <a:latin typeface="+mj-lt"/>
              </a:rPr>
              <a:t> </a:t>
            </a:r>
            <a:r>
              <a:rPr lang="en-US" altLang="es-CO" sz="2000" b="1" dirty="0" err="1" smtClean="0">
                <a:latin typeface="+mj-lt"/>
              </a:rPr>
              <a:t>en</a:t>
            </a:r>
            <a:r>
              <a:rPr lang="en-US" altLang="es-CO" sz="2000" b="1" dirty="0" smtClean="0">
                <a:latin typeface="+mj-lt"/>
              </a:rPr>
              <a:t> un campo </a:t>
            </a:r>
            <a:r>
              <a:rPr lang="en-US" altLang="es-CO" sz="2000" b="1" dirty="0" err="1" smtClean="0">
                <a:latin typeface="+mj-lt"/>
              </a:rPr>
              <a:t>eléctrico</a:t>
            </a:r>
            <a:endParaRPr lang="en-US" altLang="es-CO" sz="2000" b="1" dirty="0">
              <a:latin typeface="+mj-lt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47343"/>
            <a:ext cx="2933700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37696" y="2528887"/>
            <a:ext cx="3687762" cy="4151313"/>
            <a:chOff x="365" y="1344"/>
            <a:chExt cx="2323" cy="2615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" y="1344"/>
              <a:ext cx="2157" cy="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432" y="3552"/>
              <a:ext cx="2256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1800">
                  <a:latin typeface="+mj-lt"/>
                </a:rPr>
                <a:t>Molecules are randomly oriented.</a:t>
              </a: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4860032" y="2126831"/>
            <a:ext cx="3662362" cy="4375150"/>
            <a:chOff x="3069" y="1200"/>
            <a:chExt cx="2307" cy="2756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9" y="1200"/>
              <a:ext cx="2071" cy="2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3120" y="3552"/>
              <a:ext cx="225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1800">
                  <a:latin typeface="+mj-lt"/>
                </a:rPr>
                <a:t>Molecules become oriented when the field is turned 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875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z="2000" smtClean="0">
                <a:latin typeface="+mj-lt"/>
              </a:rPr>
              <a:pPr/>
              <a:t>86</a:t>
            </a:fld>
            <a:endParaRPr lang="en-US" altLang="es-CO" sz="2000">
              <a:latin typeface="+mj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658542" y="652829"/>
            <a:ext cx="54505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CO" sz="2000" dirty="0" smtClean="0">
                <a:latin typeface="+mj-lt"/>
              </a:rPr>
              <a:t>Determine </a:t>
            </a:r>
            <a:r>
              <a:rPr lang="en-US" altLang="es-CO" sz="2000" dirty="0" err="1" smtClean="0">
                <a:latin typeface="+mj-lt"/>
              </a:rPr>
              <a:t>si</a:t>
            </a:r>
            <a:r>
              <a:rPr lang="en-US" altLang="es-CO" sz="2000" dirty="0" smtClean="0">
                <a:latin typeface="+mj-lt"/>
              </a:rPr>
              <a:t> el CO</a:t>
            </a:r>
            <a:r>
              <a:rPr lang="en-US" altLang="es-CO" sz="2000" baseline="-25000" dirty="0" smtClean="0">
                <a:latin typeface="+mj-lt"/>
              </a:rPr>
              <a:t>2</a:t>
            </a:r>
            <a:r>
              <a:rPr lang="en-US" altLang="es-CO" sz="2000" dirty="0" smtClean="0">
                <a:latin typeface="+mj-lt"/>
              </a:rPr>
              <a:t> </a:t>
            </a:r>
            <a:r>
              <a:rPr lang="en-US" altLang="es-CO" sz="2000" dirty="0" err="1" smtClean="0">
                <a:latin typeface="+mj-lt"/>
              </a:rPr>
              <a:t>es</a:t>
            </a:r>
            <a:r>
              <a:rPr lang="en-US" altLang="es-CO" sz="2000" dirty="0" smtClean="0">
                <a:latin typeface="+mj-lt"/>
              </a:rPr>
              <a:t> </a:t>
            </a:r>
            <a:r>
              <a:rPr lang="en-US" altLang="es-CO" sz="2000" dirty="0" err="1" smtClean="0">
                <a:latin typeface="+mj-lt"/>
              </a:rPr>
              <a:t>una</a:t>
            </a:r>
            <a:r>
              <a:rPr lang="en-US" altLang="es-CO" sz="2000" dirty="0" smtClean="0">
                <a:latin typeface="+mj-lt"/>
              </a:rPr>
              <a:t> </a:t>
            </a:r>
            <a:r>
              <a:rPr lang="en-US" altLang="es-CO" sz="2000" dirty="0" err="1" smtClean="0">
                <a:latin typeface="+mj-lt"/>
              </a:rPr>
              <a:t>molécula</a:t>
            </a:r>
            <a:r>
              <a:rPr lang="en-US" altLang="es-CO" sz="2000" dirty="0" smtClean="0">
                <a:latin typeface="+mj-lt"/>
              </a:rPr>
              <a:t> polar</a:t>
            </a:r>
            <a:endParaRPr lang="en-US" altLang="es-CO" sz="2000" dirty="0">
              <a:latin typeface="+mj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41275" y="1237700"/>
            <a:ext cx="824552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O" sz="2000" dirty="0" smtClean="0">
                <a:latin typeface="+mj-lt"/>
              </a:rPr>
              <a:t>De la </a:t>
            </a:r>
            <a:r>
              <a:rPr lang="en-US" altLang="es-CO" sz="2000" dirty="0" err="1" smtClean="0">
                <a:latin typeface="+mj-lt"/>
              </a:rPr>
              <a:t>diferencia</a:t>
            </a:r>
            <a:r>
              <a:rPr lang="en-US" altLang="es-CO" sz="2000" dirty="0" smtClean="0">
                <a:latin typeface="+mj-lt"/>
              </a:rPr>
              <a:t> de </a:t>
            </a:r>
            <a:r>
              <a:rPr lang="en-US" altLang="es-CO" sz="2000" dirty="0" err="1" smtClean="0">
                <a:latin typeface="+mj-lt"/>
              </a:rPr>
              <a:t>electronegatividad</a:t>
            </a:r>
            <a:r>
              <a:rPr lang="en-US" altLang="es-CO" sz="2000" dirty="0" smtClean="0">
                <a:latin typeface="+mj-lt"/>
              </a:rPr>
              <a:t> entre C (2.5) y O (3.5) se </a:t>
            </a:r>
            <a:r>
              <a:rPr lang="en-US" altLang="es-CO" sz="2000" dirty="0" err="1" smtClean="0">
                <a:latin typeface="+mj-lt"/>
              </a:rPr>
              <a:t>tiene</a:t>
            </a:r>
            <a:r>
              <a:rPr lang="en-US" altLang="es-CO" sz="2000" dirty="0" smtClean="0">
                <a:latin typeface="+mj-lt"/>
              </a:rPr>
              <a:t> que: </a:t>
            </a:r>
          </a:p>
          <a:p>
            <a:pPr algn="just"/>
            <a:endParaRPr lang="en-US" altLang="es-CO" sz="2000" dirty="0" smtClean="0">
              <a:latin typeface="+mj-lt"/>
            </a:endParaRPr>
          </a:p>
          <a:p>
            <a:pPr algn="just"/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Dc= 3.5-2.5 = 1.0,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por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lo que el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tipo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de enlace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será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covalente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polar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pero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no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necesariamente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implica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que la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molécula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tenga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polaridad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.</a:t>
            </a:r>
            <a:endParaRPr lang="el-GR" altLang="es-CO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33659" y="4687155"/>
            <a:ext cx="8147247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O" sz="2000" dirty="0" smtClean="0">
                <a:latin typeface="+mj-lt"/>
              </a:rPr>
              <a:t>La forma de la </a:t>
            </a:r>
            <a:r>
              <a:rPr lang="en-US" altLang="es-CO" sz="2000" dirty="0" err="1" smtClean="0">
                <a:latin typeface="+mj-lt"/>
              </a:rPr>
              <a:t>molecula</a:t>
            </a:r>
            <a:r>
              <a:rPr lang="en-US" altLang="es-CO" sz="2000" dirty="0" smtClean="0">
                <a:latin typeface="+mj-lt"/>
              </a:rPr>
              <a:t> de CO</a:t>
            </a:r>
            <a:r>
              <a:rPr lang="en-US" altLang="es-CO" sz="2000" baseline="-25000" dirty="0" smtClean="0">
                <a:latin typeface="+mj-lt"/>
              </a:rPr>
              <a:t>2</a:t>
            </a:r>
            <a:r>
              <a:rPr lang="en-US" altLang="es-CO" sz="2000" dirty="0" smtClean="0">
                <a:latin typeface="+mj-lt"/>
              </a:rPr>
              <a:t> </a:t>
            </a:r>
            <a:r>
              <a:rPr lang="en-US" altLang="es-CO" sz="2000" dirty="0" err="1" smtClean="0">
                <a:latin typeface="+mj-lt"/>
              </a:rPr>
              <a:t>es</a:t>
            </a:r>
            <a:r>
              <a:rPr lang="en-US" altLang="es-CO" sz="2000" dirty="0" smtClean="0">
                <a:latin typeface="+mj-lt"/>
              </a:rPr>
              <a:t> lineal (AX</a:t>
            </a:r>
            <a:r>
              <a:rPr lang="en-US" altLang="es-CO" sz="2000" baseline="-25000" dirty="0" smtClean="0">
                <a:latin typeface="+mj-lt"/>
              </a:rPr>
              <a:t>2</a:t>
            </a:r>
            <a:r>
              <a:rPr lang="en-US" altLang="es-CO" sz="2000" dirty="0" smtClean="0">
                <a:latin typeface="+mj-lt"/>
              </a:rPr>
              <a:t>), con </a:t>
            </a:r>
            <a:r>
              <a:rPr lang="en-US" altLang="es-CO" sz="2000" dirty="0" err="1" smtClean="0">
                <a:latin typeface="+mj-lt"/>
              </a:rPr>
              <a:t>angulo</a:t>
            </a:r>
            <a:r>
              <a:rPr lang="en-US" altLang="es-CO" sz="2000" dirty="0" smtClean="0">
                <a:latin typeface="+mj-lt"/>
              </a:rPr>
              <a:t> de enlace de 180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°, y al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ubicar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las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flechas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de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momento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dipolar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dede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el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elemento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menos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al mas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electronegativo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habrá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cancelación</a:t>
            </a:r>
            <a:r>
              <a:rPr lang="en-US" altLang="es-CO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del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momento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dipolar,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por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lo que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está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molécula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no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presenta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momento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dipolar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neto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(</a:t>
            </a:r>
            <a:r>
              <a:rPr lang="el-GR" altLang="es-CO" sz="2000" dirty="0" smtClean="0">
                <a:latin typeface="+mj-lt"/>
                <a:cs typeface="Arial" panose="020B0604020202020204" pitchFamily="34" charset="0"/>
              </a:rPr>
              <a:t>μ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>
                <a:latin typeface="+mj-lt"/>
                <a:cs typeface="Arial" panose="020B0604020202020204" pitchFamily="34" charset="0"/>
              </a:rPr>
              <a:t>= 0 D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) </a:t>
            </a:r>
            <a:r>
              <a:rPr lang="en-US" altLang="es-CO" sz="2000" b="1" dirty="0" err="1" smtClean="0">
                <a:latin typeface="+mj-lt"/>
                <a:cs typeface="Arial" panose="020B0604020202020204" pitchFamily="34" charset="0"/>
              </a:rPr>
              <a:t>siendo</a:t>
            </a:r>
            <a:r>
              <a:rPr lang="en-US" altLang="es-CO" sz="2000" b="1" dirty="0" smtClean="0">
                <a:latin typeface="+mj-lt"/>
                <a:cs typeface="Arial" panose="020B0604020202020204" pitchFamily="34" charset="0"/>
              </a:rPr>
              <a:t> no polar</a:t>
            </a:r>
            <a:endParaRPr lang="el-GR" altLang="es-CO" sz="2000" b="1" dirty="0"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8"/>
          <p:cNvGrpSpPr>
            <a:grpSpLocks/>
          </p:cNvGrpSpPr>
          <p:nvPr/>
        </p:nvGrpSpPr>
        <p:grpSpPr bwMode="auto">
          <a:xfrm>
            <a:off x="3707904" y="3121290"/>
            <a:ext cx="5264262" cy="1227138"/>
            <a:chOff x="3657600" y="2895600"/>
            <a:chExt cx="5264262" cy="1227137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4400" y="3124200"/>
              <a:ext cx="1676400" cy="998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3657600" y="2895600"/>
              <a:ext cx="5264262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900" dirty="0">
                  <a:latin typeface="+mj-lt"/>
                </a:rPr>
                <a:t> Copyright © The McGraw-Hill Companies, Inc. </a:t>
              </a:r>
              <a:r>
                <a:rPr lang="en-US" altLang="es-CO" sz="900" dirty="0" smtClean="0">
                  <a:latin typeface="+mj-lt"/>
                </a:rPr>
                <a:t>Permission </a:t>
              </a:r>
              <a:r>
                <a:rPr lang="en-US" altLang="es-CO" sz="900" dirty="0">
                  <a:latin typeface="+mj-lt"/>
                </a:rPr>
                <a:t>required for reproduction or display. </a:t>
              </a:r>
            </a:p>
          </p:txBody>
        </p:sp>
      </p:grp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3269216"/>
            <a:ext cx="1834639" cy="1093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8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>
                <a:latin typeface="+mj-lt"/>
              </a:rPr>
              <a:pPr/>
              <a:t>87</a:t>
            </a:fld>
            <a:endParaRPr lang="en-US" altLang="es-CO">
              <a:latin typeface="+mj-lt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257584" y="375819"/>
            <a:ext cx="64684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s-CO" b="1" dirty="0" smtClean="0">
                <a:latin typeface="+mj-lt"/>
              </a:rPr>
              <a:t>Determine </a:t>
            </a:r>
            <a:r>
              <a:rPr lang="en-US" altLang="es-CO" b="1" dirty="0" err="1" smtClean="0">
                <a:latin typeface="+mj-lt"/>
              </a:rPr>
              <a:t>si</a:t>
            </a:r>
            <a:r>
              <a:rPr lang="en-US" altLang="es-CO" b="1" dirty="0" smtClean="0">
                <a:latin typeface="+mj-lt"/>
              </a:rPr>
              <a:t> el H</a:t>
            </a:r>
            <a:r>
              <a:rPr lang="en-US" altLang="es-CO" b="1" baseline="-25000" dirty="0" smtClean="0">
                <a:latin typeface="+mj-lt"/>
              </a:rPr>
              <a:t>2</a:t>
            </a:r>
            <a:r>
              <a:rPr lang="en-US" altLang="es-CO" b="1" dirty="0" smtClean="0">
                <a:latin typeface="+mj-lt"/>
              </a:rPr>
              <a:t>O </a:t>
            </a:r>
            <a:r>
              <a:rPr lang="en-US" altLang="es-CO" b="1" dirty="0" err="1" smtClean="0">
                <a:latin typeface="+mj-lt"/>
              </a:rPr>
              <a:t>es</a:t>
            </a:r>
            <a:r>
              <a:rPr lang="en-US" altLang="es-CO" b="1" dirty="0" smtClean="0">
                <a:latin typeface="+mj-lt"/>
              </a:rPr>
              <a:t> </a:t>
            </a:r>
            <a:r>
              <a:rPr lang="en-US" altLang="es-CO" b="1" dirty="0" err="1" smtClean="0">
                <a:latin typeface="+mj-lt"/>
              </a:rPr>
              <a:t>una</a:t>
            </a:r>
            <a:r>
              <a:rPr lang="en-US" altLang="es-CO" b="1" dirty="0" smtClean="0">
                <a:latin typeface="+mj-lt"/>
              </a:rPr>
              <a:t> </a:t>
            </a:r>
            <a:r>
              <a:rPr lang="en-US" altLang="es-CO" b="1" dirty="0" err="1" smtClean="0">
                <a:latin typeface="+mj-lt"/>
              </a:rPr>
              <a:t>molécula</a:t>
            </a:r>
            <a:r>
              <a:rPr lang="en-US" altLang="es-CO" b="1" dirty="0" smtClean="0">
                <a:latin typeface="+mj-lt"/>
              </a:rPr>
              <a:t> polar</a:t>
            </a:r>
            <a:endParaRPr lang="en-US" altLang="es-CO" b="1" dirty="0">
              <a:latin typeface="+mj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369042" y="1163148"/>
            <a:ext cx="824552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O" sz="2000" dirty="0" smtClean="0">
                <a:latin typeface="+mj-lt"/>
              </a:rPr>
              <a:t>De la </a:t>
            </a:r>
            <a:r>
              <a:rPr lang="en-US" altLang="es-CO" sz="2000" dirty="0" err="1" smtClean="0">
                <a:latin typeface="+mj-lt"/>
              </a:rPr>
              <a:t>diferencia</a:t>
            </a:r>
            <a:r>
              <a:rPr lang="en-US" altLang="es-CO" sz="2000" dirty="0" smtClean="0">
                <a:latin typeface="+mj-lt"/>
              </a:rPr>
              <a:t> de </a:t>
            </a:r>
            <a:r>
              <a:rPr lang="en-US" altLang="es-CO" sz="2000" dirty="0" err="1" smtClean="0">
                <a:latin typeface="+mj-lt"/>
              </a:rPr>
              <a:t>electronegatividad</a:t>
            </a:r>
            <a:r>
              <a:rPr lang="en-US" altLang="es-CO" sz="2000" dirty="0" smtClean="0">
                <a:latin typeface="+mj-lt"/>
              </a:rPr>
              <a:t> entre H (2.1) y O (3.5) se </a:t>
            </a:r>
            <a:r>
              <a:rPr lang="en-US" altLang="es-CO" sz="2000" dirty="0" err="1" smtClean="0">
                <a:latin typeface="+mj-lt"/>
              </a:rPr>
              <a:t>tiene</a:t>
            </a:r>
            <a:r>
              <a:rPr lang="en-US" altLang="es-CO" sz="2000" dirty="0" smtClean="0">
                <a:latin typeface="+mj-lt"/>
              </a:rPr>
              <a:t> que: </a:t>
            </a:r>
          </a:p>
          <a:p>
            <a:pPr algn="just"/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Dc= 3.5-2.1 = 1.4,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por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lo que el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tipo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de enlace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será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covalente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polar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pero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no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necesariamente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implica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que la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molécula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tenga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polaridad</a:t>
            </a:r>
            <a:r>
              <a:rPr lang="en-US" altLang="es-CO" sz="2000" dirty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hasta no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examinar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momento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dipolar</a:t>
            </a:r>
            <a:endParaRPr lang="el-GR" altLang="es-CO" sz="20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67318" y="4658360"/>
            <a:ext cx="814724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O" sz="2000" dirty="0" smtClean="0">
                <a:latin typeface="+mj-lt"/>
              </a:rPr>
              <a:t>La forma de la </a:t>
            </a:r>
            <a:r>
              <a:rPr lang="en-US" altLang="es-CO" sz="2000" dirty="0" err="1" smtClean="0">
                <a:latin typeface="+mj-lt"/>
              </a:rPr>
              <a:t>molecula</a:t>
            </a:r>
            <a:r>
              <a:rPr lang="en-US" altLang="es-CO" sz="2000" dirty="0" smtClean="0">
                <a:latin typeface="+mj-lt"/>
              </a:rPr>
              <a:t> de H</a:t>
            </a:r>
            <a:r>
              <a:rPr lang="en-US" altLang="es-CO" sz="2000" baseline="-25000" dirty="0" smtClean="0">
                <a:latin typeface="+mj-lt"/>
              </a:rPr>
              <a:t>2</a:t>
            </a:r>
            <a:r>
              <a:rPr lang="en-US" altLang="es-CO" sz="2000" dirty="0" smtClean="0">
                <a:latin typeface="+mj-lt"/>
              </a:rPr>
              <a:t>O </a:t>
            </a:r>
            <a:r>
              <a:rPr lang="en-US" altLang="es-CO" sz="2000" dirty="0" err="1" smtClean="0">
                <a:latin typeface="+mj-lt"/>
              </a:rPr>
              <a:t>es</a:t>
            </a:r>
            <a:r>
              <a:rPr lang="en-US" altLang="es-CO" sz="2000" dirty="0" smtClean="0">
                <a:latin typeface="+mj-lt"/>
              </a:rPr>
              <a:t> forma V (AX</a:t>
            </a:r>
            <a:r>
              <a:rPr lang="en-US" altLang="es-CO" sz="2000" baseline="-25000" dirty="0" smtClean="0">
                <a:latin typeface="+mj-lt"/>
              </a:rPr>
              <a:t>2</a:t>
            </a:r>
            <a:r>
              <a:rPr lang="en-US" altLang="es-CO" sz="2000" dirty="0" smtClean="0">
                <a:latin typeface="+mj-lt"/>
              </a:rPr>
              <a:t>E), con </a:t>
            </a:r>
            <a:r>
              <a:rPr lang="en-US" altLang="es-CO" sz="2000" dirty="0" err="1" smtClean="0">
                <a:latin typeface="+mj-lt"/>
              </a:rPr>
              <a:t>angulo</a:t>
            </a:r>
            <a:r>
              <a:rPr lang="en-US" altLang="es-CO" sz="2000" dirty="0" smtClean="0">
                <a:latin typeface="+mj-lt"/>
              </a:rPr>
              <a:t> de enlace de 104.5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°, al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ubicar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las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flechas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de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momento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dipolar,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desde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el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átomo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menos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electronegativo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, al mas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electronegativo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, el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momento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dipolar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resultante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será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la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suma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de ambos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vectores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,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entonces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la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molecula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presenta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momento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dipolar </a:t>
            </a:r>
            <a:r>
              <a:rPr lang="en-US" altLang="es-CO" sz="2000" dirty="0" err="1" smtClean="0">
                <a:latin typeface="+mj-lt"/>
                <a:cs typeface="Arial" panose="020B0604020202020204" pitchFamily="34" charset="0"/>
              </a:rPr>
              <a:t>neto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(</a:t>
            </a:r>
            <a:r>
              <a:rPr lang="el-GR" altLang="es-CO" sz="2000" dirty="0" smtClean="0">
                <a:latin typeface="+mj-lt"/>
                <a:cs typeface="Arial" panose="020B0604020202020204" pitchFamily="34" charset="0"/>
              </a:rPr>
              <a:t>μ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>
                <a:latin typeface="+mj-lt"/>
                <a:cs typeface="Arial" panose="020B0604020202020204" pitchFamily="34" charset="0"/>
              </a:rPr>
              <a:t>&gt;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US" altLang="es-CO" sz="2000" dirty="0">
                <a:latin typeface="+mj-lt"/>
                <a:cs typeface="Arial" panose="020B0604020202020204" pitchFamily="34" charset="0"/>
              </a:rPr>
              <a:t>0 D</a:t>
            </a:r>
            <a:r>
              <a:rPr lang="en-US" altLang="es-CO" sz="2000" dirty="0" smtClean="0">
                <a:latin typeface="+mj-lt"/>
                <a:cs typeface="Arial" panose="020B0604020202020204" pitchFamily="34" charset="0"/>
              </a:rPr>
              <a:t>) </a:t>
            </a:r>
            <a:r>
              <a:rPr lang="en-US" altLang="es-CO" sz="2000" b="1" dirty="0" err="1" smtClean="0">
                <a:latin typeface="+mj-lt"/>
                <a:cs typeface="Arial" panose="020B0604020202020204" pitchFamily="34" charset="0"/>
              </a:rPr>
              <a:t>siendo</a:t>
            </a:r>
            <a:r>
              <a:rPr lang="en-US" altLang="es-CO" sz="2000" b="1" dirty="0" smtClean="0">
                <a:latin typeface="+mj-lt"/>
                <a:cs typeface="Arial" panose="020B0604020202020204" pitchFamily="34" charset="0"/>
              </a:rPr>
              <a:t> polar</a:t>
            </a:r>
            <a:endParaRPr lang="el-GR" altLang="es-CO" sz="2000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5790169"/>
              </p:ext>
            </p:extLst>
          </p:nvPr>
        </p:nvGraphicFramePr>
        <p:xfrm>
          <a:off x="1691680" y="3120028"/>
          <a:ext cx="1600200" cy="136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53" r:id="rId3" imgW="992144" imgH="844344" progId="">
                  <p:embed/>
                </p:oleObj>
              </mc:Choice>
              <mc:Fallback>
                <p:oleObj r:id="rId3" imgW="992144" imgH="844344" progId="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3120028"/>
                        <a:ext cx="1600200" cy="1362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063697"/>
            <a:ext cx="1905000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20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>
                <a:latin typeface="+mj-lt"/>
              </a:rPr>
              <a:pPr/>
              <a:t>88</a:t>
            </a:fld>
            <a:endParaRPr lang="en-US" altLang="es-CO">
              <a:latin typeface="+mj-lt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1279767" y="598384"/>
            <a:ext cx="7786956" cy="1107996"/>
          </a:xfrm>
          <a:prstGeom prst="rect">
            <a:avLst/>
          </a:prstGeom>
          <a:ln/>
          <a:ex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O" sz="2200" b="1" dirty="0" err="1" smtClean="0">
                <a:latin typeface="+mj-lt"/>
              </a:rPr>
              <a:t>Atencion</a:t>
            </a:r>
            <a:r>
              <a:rPr lang="en-US" altLang="es-CO" sz="2200" b="1" dirty="0" smtClean="0">
                <a:latin typeface="+mj-lt"/>
              </a:rPr>
              <a:t>: </a:t>
            </a:r>
            <a:r>
              <a:rPr lang="en-US" altLang="es-CO" sz="2200" dirty="0" err="1" smtClean="0">
                <a:latin typeface="+mj-lt"/>
              </a:rPr>
              <a:t>moléculas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smtClean="0">
                <a:latin typeface="+mj-lt"/>
              </a:rPr>
              <a:t>con la </a:t>
            </a:r>
            <a:r>
              <a:rPr lang="en-US" altLang="es-CO" sz="2200" dirty="0" err="1" smtClean="0">
                <a:latin typeface="+mj-lt"/>
              </a:rPr>
              <a:t>misma</a:t>
            </a:r>
            <a:r>
              <a:rPr lang="en-US" altLang="es-CO" sz="2200" dirty="0" smtClean="0">
                <a:latin typeface="+mj-lt"/>
              </a:rPr>
              <a:t> forma </a:t>
            </a:r>
            <a:r>
              <a:rPr lang="en-US" altLang="es-CO" sz="2200" dirty="0" err="1" smtClean="0">
                <a:latin typeface="+mj-lt"/>
              </a:rPr>
              <a:t>pueden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tener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diferentes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err="1" smtClean="0">
                <a:latin typeface="+mj-lt"/>
              </a:rPr>
              <a:t>polaridades</a:t>
            </a:r>
            <a:r>
              <a:rPr lang="en-US" altLang="es-CO" sz="2200" dirty="0" smtClean="0">
                <a:latin typeface="+mj-lt"/>
              </a:rPr>
              <a:t>. </a:t>
            </a:r>
            <a:r>
              <a:rPr lang="en-US" altLang="es-CO" sz="2200" dirty="0" err="1" smtClean="0">
                <a:latin typeface="+mj-lt"/>
              </a:rPr>
              <a:t>Ejemplos</a:t>
            </a:r>
            <a:r>
              <a:rPr lang="en-US" altLang="es-CO" sz="2200" dirty="0" smtClean="0">
                <a:latin typeface="+mj-lt"/>
              </a:rPr>
              <a:t>: CCl</a:t>
            </a:r>
            <a:r>
              <a:rPr lang="en-US" altLang="es-CO" sz="2200" baseline="-25000" dirty="0" smtClean="0">
                <a:latin typeface="+mj-lt"/>
              </a:rPr>
              <a:t>4</a:t>
            </a:r>
            <a:r>
              <a:rPr lang="en-US" altLang="es-CO" sz="2200" dirty="0" smtClean="0">
                <a:latin typeface="+mj-lt"/>
              </a:rPr>
              <a:t> y CHCl</a:t>
            </a:r>
            <a:r>
              <a:rPr lang="en-US" altLang="es-CO" sz="2200" baseline="-25000" dirty="0" smtClean="0">
                <a:latin typeface="+mj-lt"/>
              </a:rPr>
              <a:t>3</a:t>
            </a:r>
            <a:r>
              <a:rPr lang="en-US" altLang="es-CO" sz="2200" dirty="0" smtClean="0">
                <a:latin typeface="+mj-lt"/>
              </a:rPr>
              <a:t> ambos </a:t>
            </a:r>
            <a:r>
              <a:rPr lang="en-US" altLang="es-CO" sz="2200" dirty="0" err="1" smtClean="0">
                <a:latin typeface="+mj-lt"/>
              </a:rPr>
              <a:t>tetraédricos</a:t>
            </a:r>
            <a:r>
              <a:rPr lang="en-US" altLang="es-CO" sz="2200" dirty="0" smtClean="0">
                <a:latin typeface="+mj-lt"/>
              </a:rPr>
              <a:t> </a:t>
            </a:r>
            <a:r>
              <a:rPr lang="en-US" altLang="es-CO" sz="2200" dirty="0" smtClean="0">
                <a:latin typeface="+mj-lt"/>
              </a:rPr>
              <a:t>(AX</a:t>
            </a:r>
            <a:r>
              <a:rPr lang="en-US" altLang="es-CO" sz="2200" baseline="-25000" dirty="0" smtClean="0">
                <a:latin typeface="+mj-lt"/>
              </a:rPr>
              <a:t>4</a:t>
            </a:r>
            <a:r>
              <a:rPr lang="en-US" altLang="es-CO" sz="2200" dirty="0" smtClean="0">
                <a:latin typeface="+mj-lt"/>
              </a:rPr>
              <a:t>).</a:t>
            </a:r>
            <a:endParaRPr lang="en-US" altLang="es-CO" sz="2200" dirty="0">
              <a:latin typeface="+mj-lt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76250" y="2209800"/>
            <a:ext cx="3467100" cy="4116388"/>
            <a:chOff x="300" y="1392"/>
            <a:chExt cx="2184" cy="2593"/>
          </a:xfrm>
        </p:grpSpPr>
        <p:sp>
          <p:nvSpPr>
            <p:cNvPr id="5" name="Text Box 10"/>
            <p:cNvSpPr txBox="1">
              <a:spLocks noChangeArrowheads="1"/>
            </p:cNvSpPr>
            <p:nvPr/>
          </p:nvSpPr>
          <p:spPr bwMode="auto">
            <a:xfrm>
              <a:off x="1056" y="139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>
                  <a:latin typeface="+mj-lt"/>
                </a:rPr>
                <a:t>CCl</a:t>
              </a:r>
              <a:r>
                <a:rPr lang="en-US" altLang="es-CO" baseline="-25000">
                  <a:latin typeface="+mj-lt"/>
                </a:rPr>
                <a:t>4</a:t>
              </a:r>
              <a:endParaRPr lang="en-US" altLang="es-CO">
                <a:latin typeface="+mj-lt"/>
              </a:endParaRPr>
            </a:p>
          </p:txBody>
        </p:sp>
        <p:sp>
          <p:nvSpPr>
            <p:cNvPr id="7" name="Text Box 13"/>
            <p:cNvSpPr txBox="1">
              <a:spLocks noChangeArrowheads="1"/>
            </p:cNvSpPr>
            <p:nvPr/>
          </p:nvSpPr>
          <p:spPr bwMode="auto">
            <a:xfrm>
              <a:off x="300" y="3151"/>
              <a:ext cx="2184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2000" dirty="0" smtClean="0">
                  <a:latin typeface="+mj-lt"/>
                </a:rPr>
                <a:t>Enlaces </a:t>
              </a:r>
              <a:r>
                <a:rPr lang="en-US" altLang="es-CO" sz="2000" dirty="0" err="1" smtClean="0">
                  <a:latin typeface="+mj-lt"/>
                </a:rPr>
                <a:t>polares</a:t>
              </a:r>
              <a:r>
                <a:rPr lang="en-US" altLang="es-CO" sz="2000" dirty="0" smtClean="0">
                  <a:latin typeface="+mj-lt"/>
                </a:rPr>
                <a:t> entre C-Cl, </a:t>
              </a:r>
              <a:r>
                <a:rPr lang="en-US" altLang="es-CO" sz="2000" dirty="0" err="1" smtClean="0">
                  <a:latin typeface="+mj-lt"/>
                </a:rPr>
                <a:t>pero</a:t>
              </a:r>
              <a:r>
                <a:rPr lang="en-US" altLang="es-CO" sz="2000" dirty="0" smtClean="0">
                  <a:latin typeface="+mj-lt"/>
                </a:rPr>
                <a:t> se </a:t>
              </a:r>
              <a:r>
                <a:rPr lang="en-US" altLang="es-CO" sz="2000" dirty="0" err="1" smtClean="0">
                  <a:latin typeface="+mj-lt"/>
                </a:rPr>
                <a:t>cancela</a:t>
              </a:r>
              <a:r>
                <a:rPr lang="en-US" altLang="es-CO" sz="2000" dirty="0" smtClean="0">
                  <a:latin typeface="+mj-lt"/>
                </a:rPr>
                <a:t> el </a:t>
              </a:r>
              <a:r>
                <a:rPr lang="en-US" altLang="es-CO" sz="2000" dirty="0" err="1" smtClean="0">
                  <a:latin typeface="+mj-lt"/>
                </a:rPr>
                <a:t>momento</a:t>
              </a:r>
              <a:r>
                <a:rPr lang="en-US" altLang="es-CO" sz="2000" dirty="0" smtClean="0">
                  <a:latin typeface="+mj-lt"/>
                </a:rPr>
                <a:t> dipolar, </a:t>
              </a:r>
              <a:r>
                <a:rPr lang="en-US" altLang="es-CO" sz="2000" dirty="0" err="1" smtClean="0">
                  <a:latin typeface="+mj-lt"/>
                </a:rPr>
                <a:t>siendo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una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molecula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apolar</a:t>
              </a:r>
              <a:endParaRPr lang="en-US" altLang="es-CO" sz="2000" dirty="0">
                <a:latin typeface="+mj-lt"/>
              </a:endParaRPr>
            </a:p>
          </p:txBody>
        </p:sp>
      </p:grpSp>
      <p:grpSp>
        <p:nvGrpSpPr>
          <p:cNvPr id="8" name="Group 17"/>
          <p:cNvGrpSpPr>
            <a:grpSpLocks/>
          </p:cNvGrpSpPr>
          <p:nvPr/>
        </p:nvGrpSpPr>
        <p:grpSpPr bwMode="auto">
          <a:xfrm>
            <a:off x="4572000" y="2209800"/>
            <a:ext cx="4267200" cy="4416425"/>
            <a:chOff x="2880" y="1392"/>
            <a:chExt cx="2688" cy="2782"/>
          </a:xfrm>
        </p:grpSpPr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504" y="139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>
                  <a:latin typeface="+mj-lt"/>
                </a:rPr>
                <a:t>CHCl</a:t>
              </a:r>
              <a:r>
                <a:rPr lang="en-US" altLang="es-CO" baseline="-25000">
                  <a:latin typeface="+mj-lt"/>
                </a:rPr>
                <a:t>3</a:t>
              </a:r>
              <a:endParaRPr lang="en-US" altLang="es-CO">
                <a:latin typeface="+mj-lt"/>
              </a:endParaRP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2880" y="3146"/>
              <a:ext cx="2688" cy="1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5000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s-CO" sz="2000" dirty="0" smtClean="0">
                  <a:latin typeface="+mj-lt"/>
                </a:rPr>
                <a:t>Los </a:t>
              </a:r>
              <a:r>
                <a:rPr lang="en-US" altLang="es-CO" sz="2000" dirty="0" err="1" smtClean="0">
                  <a:latin typeface="+mj-lt"/>
                </a:rPr>
                <a:t>momentos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dipolares</a:t>
              </a:r>
              <a:r>
                <a:rPr lang="en-US" altLang="es-CO" sz="2000" dirty="0" smtClean="0">
                  <a:latin typeface="+mj-lt"/>
                </a:rPr>
                <a:t> no se </a:t>
              </a:r>
              <a:r>
                <a:rPr lang="en-US" altLang="es-CO" sz="2000" dirty="0" err="1" smtClean="0">
                  <a:latin typeface="+mj-lt"/>
                </a:rPr>
                <a:t>cancelan</a:t>
              </a:r>
              <a:r>
                <a:rPr lang="en-US" altLang="es-CO" sz="2000" dirty="0" smtClean="0">
                  <a:latin typeface="+mj-lt"/>
                </a:rPr>
                <a:t>, </a:t>
              </a:r>
              <a:r>
                <a:rPr lang="en-US" altLang="es-CO" sz="2000" dirty="0" err="1" smtClean="0">
                  <a:latin typeface="+mj-lt"/>
                </a:rPr>
                <a:t>por</a:t>
              </a:r>
              <a:r>
                <a:rPr lang="en-US" altLang="es-CO" sz="2000" dirty="0" smtClean="0">
                  <a:latin typeface="+mj-lt"/>
                </a:rPr>
                <a:t> lo que la </a:t>
              </a:r>
              <a:r>
                <a:rPr lang="en-US" altLang="es-CO" sz="2000" dirty="0" err="1" smtClean="0">
                  <a:latin typeface="+mj-lt"/>
                </a:rPr>
                <a:t>molécula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experimenta</a:t>
              </a:r>
              <a:r>
                <a:rPr lang="en-US" altLang="es-CO" sz="2000" dirty="0" smtClean="0">
                  <a:latin typeface="+mj-lt"/>
                </a:rPr>
                <a:t> </a:t>
              </a:r>
              <a:r>
                <a:rPr lang="en-US" altLang="es-CO" sz="2000" dirty="0" err="1" smtClean="0">
                  <a:latin typeface="+mj-lt"/>
                </a:rPr>
                <a:t>algo</a:t>
              </a:r>
              <a:r>
                <a:rPr lang="en-US" altLang="es-CO" sz="2000" dirty="0" smtClean="0">
                  <a:latin typeface="+mj-lt"/>
                </a:rPr>
                <a:t> de </a:t>
              </a:r>
              <a:r>
                <a:rPr lang="en-US" altLang="es-CO" sz="2000" dirty="0" err="1" smtClean="0">
                  <a:latin typeface="+mj-lt"/>
                </a:rPr>
                <a:t>polaridad</a:t>
              </a:r>
              <a:r>
                <a:rPr lang="en-US" altLang="es-CO" sz="2000" dirty="0" smtClean="0">
                  <a:latin typeface="+mj-lt"/>
                </a:rPr>
                <a:t> </a:t>
              </a:r>
            </a:p>
            <a:p>
              <a:r>
                <a:rPr lang="en-US" altLang="es-CO" sz="2000" dirty="0" smtClean="0">
                  <a:latin typeface="+mj-lt"/>
                </a:rPr>
                <a:t>(</a:t>
              </a:r>
              <a:r>
                <a:rPr lang="el-GR" altLang="es-CO" sz="2000" dirty="0">
                  <a:latin typeface="+mj-lt"/>
                  <a:cs typeface="Arial" panose="020B0604020202020204" pitchFamily="34" charset="0"/>
                </a:rPr>
                <a:t>μ</a:t>
              </a:r>
              <a:r>
                <a:rPr lang="en-US" altLang="es-CO" sz="2000" dirty="0">
                  <a:latin typeface="+mj-lt"/>
                  <a:cs typeface="Arial" panose="020B0604020202020204" pitchFamily="34" charset="0"/>
                </a:rPr>
                <a:t> = 1.01 D).</a:t>
              </a:r>
              <a:endParaRPr lang="el-GR" altLang="es-CO" sz="2000" dirty="0">
                <a:latin typeface="+mj-lt"/>
                <a:cs typeface="Arial" panose="020B0604020202020204" pitchFamily="34" charset="0"/>
              </a:endParaRPr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712" y="2732497"/>
            <a:ext cx="2366975" cy="175812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0552" y="2667000"/>
            <a:ext cx="2088232" cy="187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282700" y="345807"/>
            <a:ext cx="806489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¿</a:t>
            </a:r>
            <a:r>
              <a:rPr kumimoji="0" lang="en-US" altLang="es-CO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Cuáles</a:t>
            </a:r>
            <a:r>
              <a:rPr kumimoji="0" lang="en-US" alt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 de las </a:t>
            </a:r>
            <a:r>
              <a:rPr kumimoji="0" lang="en-US" altLang="es-CO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siguientes</a:t>
            </a:r>
            <a:r>
              <a:rPr kumimoji="0" lang="en-US" alt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s-CO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moléculas</a:t>
            </a:r>
            <a:r>
              <a:rPr kumimoji="0" lang="en-US" alt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s-CO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tienen</a:t>
            </a:r>
            <a:r>
              <a:rPr kumimoji="0" lang="en-US" alt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 un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s-CO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momento</a:t>
            </a:r>
            <a:r>
              <a:rPr kumimoji="0" lang="en-US" alt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 dipolar?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H</a:t>
            </a:r>
            <a:r>
              <a:rPr kumimoji="0" lang="en-US" altLang="es-CO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2</a:t>
            </a:r>
            <a:r>
              <a:rPr lang="en-US" altLang="es-CO" sz="2400" b="1" dirty="0">
                <a:solidFill>
                  <a:srgbClr val="3333CC"/>
                </a:solidFill>
                <a:latin typeface="+mj-lt"/>
              </a:rPr>
              <a:t>S</a:t>
            </a:r>
            <a:r>
              <a:rPr kumimoji="0" lang="en-US" alt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, CO</a:t>
            </a:r>
            <a:r>
              <a:rPr kumimoji="0" lang="en-US" altLang="es-CO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2</a:t>
            </a:r>
            <a:r>
              <a:rPr kumimoji="0" lang="en-US" alt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, SO</a:t>
            </a:r>
            <a:r>
              <a:rPr kumimoji="0" lang="en-US" altLang="es-CO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2</a:t>
            </a:r>
            <a:r>
              <a:rPr kumimoji="0" lang="en-US" altLang="es-CO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, y CH</a:t>
            </a:r>
            <a:r>
              <a:rPr kumimoji="0" lang="en-US" altLang="es-CO" sz="24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j-lt"/>
              </a:rPr>
              <a:t>4</a:t>
            </a:r>
            <a:endParaRPr kumimoji="0" lang="en-US" altLang="es-CO" sz="2400" b="1" i="0" u="none" strike="noStrike" kern="120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86052" name="Group 36"/>
          <p:cNvGrpSpPr>
            <a:grpSpLocks/>
          </p:cNvGrpSpPr>
          <p:nvPr/>
        </p:nvGrpSpPr>
        <p:grpSpPr bwMode="auto">
          <a:xfrm>
            <a:off x="1066800" y="1689100"/>
            <a:ext cx="1812925" cy="685800"/>
            <a:chOff x="1152" y="2592"/>
            <a:chExt cx="1142" cy="432"/>
          </a:xfrm>
        </p:grpSpPr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606" y="2599"/>
              <a:ext cx="21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</a:t>
              </a:r>
            </a:p>
          </p:txBody>
        </p:sp>
        <p:grpSp>
          <p:nvGrpSpPr>
            <p:cNvPr id="86051" name="Group 35"/>
            <p:cNvGrpSpPr>
              <a:grpSpLocks/>
            </p:cNvGrpSpPr>
            <p:nvPr/>
          </p:nvGrpSpPr>
          <p:grpSpPr bwMode="auto">
            <a:xfrm rot="1847964">
              <a:off x="1825" y="2688"/>
              <a:ext cx="469" cy="288"/>
              <a:chOff x="1825" y="2598"/>
              <a:chExt cx="469" cy="288"/>
            </a:xfrm>
          </p:grpSpPr>
          <p:sp>
            <p:nvSpPr>
              <p:cNvPr id="86029" name="Line 13"/>
              <p:cNvSpPr>
                <a:spLocks noChangeShapeType="1"/>
              </p:cNvSpPr>
              <p:nvPr/>
            </p:nvSpPr>
            <p:spPr bwMode="auto">
              <a:xfrm>
                <a:off x="1825" y="274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030" name="Text Box 14"/>
              <p:cNvSpPr txBox="1">
                <a:spLocks noChangeArrowheads="1"/>
              </p:cNvSpPr>
              <p:nvPr/>
            </p:nvSpPr>
            <p:spPr bwMode="auto">
              <a:xfrm>
                <a:off x="2039" y="2598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H</a:t>
                </a:r>
              </a:p>
            </p:txBody>
          </p:sp>
        </p:grpSp>
        <p:grpSp>
          <p:nvGrpSpPr>
            <p:cNvPr id="86034" name="Group 18"/>
            <p:cNvGrpSpPr>
              <a:grpSpLocks/>
            </p:cNvGrpSpPr>
            <p:nvPr/>
          </p:nvGrpSpPr>
          <p:grpSpPr bwMode="auto">
            <a:xfrm rot="-10800000">
              <a:off x="1664" y="2832"/>
              <a:ext cx="144" cy="48"/>
              <a:chOff x="3824" y="3888"/>
              <a:chExt cx="144" cy="48"/>
            </a:xfrm>
          </p:grpSpPr>
          <p:sp>
            <p:nvSpPr>
              <p:cNvPr id="86035" name="Oval 19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036" name="Oval 20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86043" name="Group 27"/>
            <p:cNvGrpSpPr>
              <a:grpSpLocks/>
            </p:cNvGrpSpPr>
            <p:nvPr/>
          </p:nvGrpSpPr>
          <p:grpSpPr bwMode="auto">
            <a:xfrm rot="-10800000">
              <a:off x="1648" y="2592"/>
              <a:ext cx="144" cy="48"/>
              <a:chOff x="3824" y="3888"/>
              <a:chExt cx="144" cy="48"/>
            </a:xfrm>
          </p:grpSpPr>
          <p:sp>
            <p:nvSpPr>
              <p:cNvPr id="86044" name="Oval 28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045" name="Oval 29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86050" name="Group 34"/>
            <p:cNvGrpSpPr>
              <a:grpSpLocks/>
            </p:cNvGrpSpPr>
            <p:nvPr/>
          </p:nvGrpSpPr>
          <p:grpSpPr bwMode="auto">
            <a:xfrm rot="-2006157">
              <a:off x="1152" y="2736"/>
              <a:ext cx="472" cy="288"/>
              <a:chOff x="1152" y="2599"/>
              <a:chExt cx="472" cy="288"/>
            </a:xfrm>
          </p:grpSpPr>
          <p:sp>
            <p:nvSpPr>
              <p:cNvPr id="86025" name="Text Box 9"/>
              <p:cNvSpPr txBox="1">
                <a:spLocks noChangeArrowheads="1"/>
              </p:cNvSpPr>
              <p:nvPr/>
            </p:nvSpPr>
            <p:spPr bwMode="auto">
              <a:xfrm>
                <a:off x="1152" y="2599"/>
                <a:ext cx="25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H</a:t>
                </a:r>
              </a:p>
            </p:txBody>
          </p:sp>
          <p:sp>
            <p:nvSpPr>
              <p:cNvPr id="86049" name="Line 33"/>
              <p:cNvSpPr>
                <a:spLocks noChangeShapeType="1"/>
              </p:cNvSpPr>
              <p:nvPr/>
            </p:nvSpPr>
            <p:spPr bwMode="auto">
              <a:xfrm>
                <a:off x="1384" y="2744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6059" name="Group 43"/>
          <p:cNvGrpSpPr>
            <a:grpSpLocks/>
          </p:cNvGrpSpPr>
          <p:nvPr/>
        </p:nvGrpSpPr>
        <p:grpSpPr bwMode="auto">
          <a:xfrm>
            <a:off x="1295400" y="1689100"/>
            <a:ext cx="1371600" cy="241300"/>
            <a:chOff x="816" y="1344"/>
            <a:chExt cx="864" cy="152"/>
          </a:xfrm>
        </p:grpSpPr>
        <p:grpSp>
          <p:nvGrpSpPr>
            <p:cNvPr id="86055" name="Group 39"/>
            <p:cNvGrpSpPr>
              <a:grpSpLocks/>
            </p:cNvGrpSpPr>
            <p:nvPr/>
          </p:nvGrpSpPr>
          <p:grpSpPr bwMode="auto">
            <a:xfrm>
              <a:off x="816" y="1344"/>
              <a:ext cx="240" cy="152"/>
              <a:chOff x="816" y="1344"/>
              <a:chExt cx="240" cy="152"/>
            </a:xfrm>
          </p:grpSpPr>
          <p:sp>
            <p:nvSpPr>
              <p:cNvPr id="86053" name="Line 37"/>
              <p:cNvSpPr>
                <a:spLocks noChangeShapeType="1"/>
              </p:cNvSpPr>
              <p:nvPr/>
            </p:nvSpPr>
            <p:spPr bwMode="auto">
              <a:xfrm flipV="1">
                <a:off x="816" y="1344"/>
                <a:ext cx="240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054" name="Line 38"/>
              <p:cNvSpPr>
                <a:spLocks noChangeShapeType="1"/>
              </p:cNvSpPr>
              <p:nvPr/>
            </p:nvSpPr>
            <p:spPr bwMode="auto">
              <a:xfrm>
                <a:off x="824" y="140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86056" name="Group 40"/>
            <p:cNvGrpSpPr>
              <a:grpSpLocks/>
            </p:cNvGrpSpPr>
            <p:nvPr/>
          </p:nvGrpSpPr>
          <p:grpSpPr bwMode="auto">
            <a:xfrm flipH="1">
              <a:off x="1440" y="1344"/>
              <a:ext cx="240" cy="152"/>
              <a:chOff x="816" y="1344"/>
              <a:chExt cx="240" cy="152"/>
            </a:xfrm>
          </p:grpSpPr>
          <p:sp>
            <p:nvSpPr>
              <p:cNvPr id="86057" name="Line 41"/>
              <p:cNvSpPr>
                <a:spLocks noChangeShapeType="1"/>
              </p:cNvSpPr>
              <p:nvPr/>
            </p:nvSpPr>
            <p:spPr bwMode="auto">
              <a:xfrm flipV="1">
                <a:off x="816" y="1344"/>
                <a:ext cx="240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058" name="Line 42"/>
              <p:cNvSpPr>
                <a:spLocks noChangeShapeType="1"/>
              </p:cNvSpPr>
              <p:nvPr/>
            </p:nvSpPr>
            <p:spPr bwMode="auto">
              <a:xfrm>
                <a:off x="824" y="140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6062" name="Group 46"/>
          <p:cNvGrpSpPr>
            <a:grpSpLocks/>
          </p:cNvGrpSpPr>
          <p:nvPr/>
        </p:nvGrpSpPr>
        <p:grpSpPr bwMode="auto">
          <a:xfrm>
            <a:off x="2965220" y="1651000"/>
            <a:ext cx="228600" cy="685800"/>
            <a:chOff x="1168" y="1296"/>
            <a:chExt cx="144" cy="432"/>
          </a:xfrm>
        </p:grpSpPr>
        <p:sp>
          <p:nvSpPr>
            <p:cNvPr id="86060" name="Line 44"/>
            <p:cNvSpPr>
              <a:spLocks noChangeShapeType="1"/>
            </p:cNvSpPr>
            <p:nvPr/>
          </p:nvSpPr>
          <p:spPr bwMode="auto">
            <a:xfrm flipV="1">
              <a:off x="1248" y="1296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6061" name="Line 45"/>
            <p:cNvSpPr>
              <a:spLocks noChangeShapeType="1"/>
            </p:cNvSpPr>
            <p:nvPr/>
          </p:nvSpPr>
          <p:spPr bwMode="auto">
            <a:xfrm>
              <a:off x="1168" y="1664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86063" name="Text Box 47"/>
          <p:cNvSpPr txBox="1">
            <a:spLocks noChangeArrowheads="1"/>
          </p:cNvSpPr>
          <p:nvPr/>
        </p:nvSpPr>
        <p:spPr bwMode="auto">
          <a:xfrm>
            <a:off x="545528" y="2414588"/>
            <a:ext cx="28761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momento dipolar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(molécula polar)</a:t>
            </a:r>
          </a:p>
        </p:txBody>
      </p:sp>
      <p:grpSp>
        <p:nvGrpSpPr>
          <p:cNvPr id="86143" name="Group 127"/>
          <p:cNvGrpSpPr>
            <a:grpSpLocks/>
          </p:cNvGrpSpPr>
          <p:nvPr/>
        </p:nvGrpSpPr>
        <p:grpSpPr bwMode="auto">
          <a:xfrm>
            <a:off x="5853112" y="1676400"/>
            <a:ext cx="1866900" cy="692150"/>
            <a:chOff x="3687" y="1336"/>
            <a:chExt cx="1176" cy="436"/>
          </a:xfrm>
        </p:grpSpPr>
        <p:grpSp>
          <p:nvGrpSpPr>
            <p:cNvPr id="86084" name="Group 68"/>
            <p:cNvGrpSpPr>
              <a:grpSpLocks/>
            </p:cNvGrpSpPr>
            <p:nvPr/>
          </p:nvGrpSpPr>
          <p:grpSpPr bwMode="auto">
            <a:xfrm rot="-10800000">
              <a:off x="4192" y="1336"/>
              <a:ext cx="144" cy="48"/>
              <a:chOff x="3824" y="3888"/>
              <a:chExt cx="144" cy="48"/>
            </a:xfrm>
          </p:grpSpPr>
          <p:sp>
            <p:nvSpPr>
              <p:cNvPr id="86085" name="Oval 69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086" name="Oval 70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86141" name="Group 125"/>
            <p:cNvGrpSpPr>
              <a:grpSpLocks/>
            </p:cNvGrpSpPr>
            <p:nvPr/>
          </p:nvGrpSpPr>
          <p:grpSpPr bwMode="auto">
            <a:xfrm>
              <a:off x="3687" y="1343"/>
              <a:ext cx="1176" cy="429"/>
              <a:chOff x="3495" y="1543"/>
              <a:chExt cx="1176" cy="429"/>
            </a:xfrm>
          </p:grpSpPr>
          <p:sp>
            <p:nvSpPr>
              <p:cNvPr id="86065" name="Text Box 49"/>
              <p:cNvSpPr txBox="1">
                <a:spLocks noChangeArrowheads="1"/>
              </p:cNvSpPr>
              <p:nvPr/>
            </p:nvSpPr>
            <p:spPr bwMode="auto">
              <a:xfrm>
                <a:off x="3958" y="1543"/>
                <a:ext cx="21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s-CO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S</a:t>
                </a:r>
              </a:p>
            </p:txBody>
          </p:sp>
          <p:grpSp>
            <p:nvGrpSpPr>
              <p:cNvPr id="86128" name="Group 112"/>
              <p:cNvGrpSpPr>
                <a:grpSpLocks/>
              </p:cNvGrpSpPr>
              <p:nvPr/>
            </p:nvGrpSpPr>
            <p:grpSpPr bwMode="auto">
              <a:xfrm rot="-1902885">
                <a:off x="3495" y="1675"/>
                <a:ext cx="490" cy="297"/>
                <a:chOff x="3494" y="1536"/>
                <a:chExt cx="490" cy="297"/>
              </a:xfrm>
            </p:grpSpPr>
            <p:sp>
              <p:nvSpPr>
                <p:cNvPr id="8606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494" y="1542"/>
                  <a:ext cx="28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s-CO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86067" name="Group 51"/>
                <p:cNvGrpSpPr>
                  <a:grpSpLocks/>
                </p:cNvGrpSpPr>
                <p:nvPr/>
              </p:nvGrpSpPr>
              <p:grpSpPr bwMode="auto">
                <a:xfrm>
                  <a:off x="3744" y="1665"/>
                  <a:ext cx="240" cy="44"/>
                  <a:chOff x="960" y="3712"/>
                  <a:chExt cx="240" cy="44"/>
                </a:xfrm>
              </p:grpSpPr>
              <p:sp>
                <p:nvSpPr>
                  <p:cNvPr id="86068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3756"/>
                    <a:ext cx="24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069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960" y="3712"/>
                    <a:ext cx="240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6072" name="Group 56"/>
                <p:cNvGrpSpPr>
                  <a:grpSpLocks/>
                </p:cNvGrpSpPr>
                <p:nvPr/>
              </p:nvGrpSpPr>
              <p:grpSpPr bwMode="auto">
                <a:xfrm rot="-10800000">
                  <a:off x="3568" y="1536"/>
                  <a:ext cx="144" cy="48"/>
                  <a:chOff x="3824" y="3888"/>
                  <a:chExt cx="144" cy="48"/>
                </a:xfrm>
              </p:grpSpPr>
              <p:sp>
                <p:nvSpPr>
                  <p:cNvPr id="86073" name="Oval 5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074" name="Oval 58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6075" name="Group 59"/>
                <p:cNvGrpSpPr>
                  <a:grpSpLocks/>
                </p:cNvGrpSpPr>
                <p:nvPr/>
              </p:nvGrpSpPr>
              <p:grpSpPr bwMode="auto">
                <a:xfrm rot="-10800000">
                  <a:off x="3568" y="1776"/>
                  <a:ext cx="144" cy="48"/>
                  <a:chOff x="3824" y="3888"/>
                  <a:chExt cx="144" cy="48"/>
                </a:xfrm>
              </p:grpSpPr>
              <p:sp>
                <p:nvSpPr>
                  <p:cNvPr id="86076" name="Oval 60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077" name="Oval 61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86129" name="Group 113"/>
              <p:cNvGrpSpPr>
                <a:grpSpLocks/>
              </p:cNvGrpSpPr>
              <p:nvPr/>
            </p:nvGrpSpPr>
            <p:grpSpPr bwMode="auto">
              <a:xfrm rot="1828845">
                <a:off x="4176" y="1632"/>
                <a:ext cx="495" cy="296"/>
                <a:chOff x="4177" y="1536"/>
                <a:chExt cx="495" cy="296"/>
              </a:xfrm>
            </p:grpSpPr>
            <p:sp>
              <p:nvSpPr>
                <p:cNvPr id="86070" name="Line 54"/>
                <p:cNvSpPr>
                  <a:spLocks noChangeShapeType="1"/>
                </p:cNvSpPr>
                <p:nvPr/>
              </p:nvSpPr>
              <p:spPr bwMode="auto">
                <a:xfrm>
                  <a:off x="4177" y="1686"/>
                  <a:ext cx="24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s-CO" sz="24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endParaRPr>
                </a:p>
              </p:txBody>
            </p:sp>
            <p:sp>
              <p:nvSpPr>
                <p:cNvPr id="86071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4381" y="1541"/>
                  <a:ext cx="285" cy="29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s-CO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rPr>
                    <a:t>O</a:t>
                  </a:r>
                </a:p>
              </p:txBody>
            </p:sp>
            <p:grpSp>
              <p:nvGrpSpPr>
                <p:cNvPr id="86078" name="Group 62"/>
                <p:cNvGrpSpPr>
                  <a:grpSpLocks/>
                </p:cNvGrpSpPr>
                <p:nvPr/>
              </p:nvGrpSpPr>
              <p:grpSpPr bwMode="auto">
                <a:xfrm rot="-10800000">
                  <a:off x="4448" y="1536"/>
                  <a:ext cx="144" cy="48"/>
                  <a:chOff x="3824" y="3888"/>
                  <a:chExt cx="144" cy="48"/>
                </a:xfrm>
              </p:grpSpPr>
              <p:sp>
                <p:nvSpPr>
                  <p:cNvPr id="86079" name="Oval 6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080" name="Oval 64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6081" name="Group 65"/>
                <p:cNvGrpSpPr>
                  <a:grpSpLocks/>
                </p:cNvGrpSpPr>
                <p:nvPr/>
              </p:nvGrpSpPr>
              <p:grpSpPr bwMode="auto">
                <a:xfrm rot="-10800000">
                  <a:off x="4448" y="1776"/>
                  <a:ext cx="144" cy="48"/>
                  <a:chOff x="3824" y="3888"/>
                  <a:chExt cx="144" cy="48"/>
                </a:xfrm>
              </p:grpSpPr>
              <p:sp>
                <p:nvSpPr>
                  <p:cNvPr id="86082" name="Oval 66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083" name="Oval 67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86087" name="Group 71"/>
                <p:cNvGrpSpPr>
                  <a:grpSpLocks/>
                </p:cNvGrpSpPr>
                <p:nvPr/>
              </p:nvGrpSpPr>
              <p:grpSpPr bwMode="auto">
                <a:xfrm rot="-16200000">
                  <a:off x="4576" y="1664"/>
                  <a:ext cx="144" cy="48"/>
                  <a:chOff x="3824" y="3888"/>
                  <a:chExt cx="144" cy="48"/>
                </a:xfrm>
              </p:grpSpPr>
              <p:sp>
                <p:nvSpPr>
                  <p:cNvPr id="86088" name="Oval 72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920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6089" name="Oval 73"/>
                  <p:cNvSpPr>
                    <a:spLocks noChangeArrowheads="1"/>
                  </p:cNvSpPr>
                  <p:nvPr/>
                </p:nvSpPr>
                <p:spPr bwMode="auto">
                  <a:xfrm rot="5400000">
                    <a:off x="3824" y="388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s-CO" sz="2400" b="0" i="0" u="none" strike="noStrike" kern="1200" cap="none" spc="0" normalizeH="0" baseline="0" noProof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+mj-lt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</p:grpSp>
      <p:grpSp>
        <p:nvGrpSpPr>
          <p:cNvPr id="86119" name="Group 103"/>
          <p:cNvGrpSpPr>
            <a:grpSpLocks/>
          </p:cNvGrpSpPr>
          <p:nvPr/>
        </p:nvGrpSpPr>
        <p:grpSpPr bwMode="auto">
          <a:xfrm>
            <a:off x="1143000" y="4484683"/>
            <a:ext cx="1860550" cy="473074"/>
            <a:chOff x="720" y="2825"/>
            <a:chExt cx="1172" cy="298"/>
          </a:xfrm>
        </p:grpSpPr>
        <p:sp>
          <p:nvSpPr>
            <p:cNvPr id="86091" name="Text Box 75"/>
            <p:cNvSpPr txBox="1">
              <a:spLocks noChangeArrowheads="1"/>
            </p:cNvSpPr>
            <p:nvPr/>
          </p:nvSpPr>
          <p:spPr bwMode="auto">
            <a:xfrm>
              <a:off x="1174" y="2832"/>
              <a:ext cx="2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86092" name="Text Box 76"/>
            <p:cNvSpPr txBox="1">
              <a:spLocks noChangeArrowheads="1"/>
            </p:cNvSpPr>
            <p:nvPr/>
          </p:nvSpPr>
          <p:spPr bwMode="auto">
            <a:xfrm>
              <a:off x="720" y="2832"/>
              <a:ext cx="2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</a:t>
              </a:r>
            </a:p>
          </p:txBody>
        </p:sp>
        <p:grpSp>
          <p:nvGrpSpPr>
            <p:cNvPr id="86093" name="Group 77"/>
            <p:cNvGrpSpPr>
              <a:grpSpLocks/>
            </p:cNvGrpSpPr>
            <p:nvPr/>
          </p:nvGrpSpPr>
          <p:grpSpPr bwMode="auto">
            <a:xfrm>
              <a:off x="960" y="2954"/>
              <a:ext cx="240" cy="44"/>
              <a:chOff x="960" y="3712"/>
              <a:chExt cx="240" cy="44"/>
            </a:xfrm>
          </p:grpSpPr>
          <p:sp>
            <p:nvSpPr>
              <p:cNvPr id="86094" name="Line 78"/>
              <p:cNvSpPr>
                <a:spLocks noChangeShapeType="1"/>
              </p:cNvSpPr>
              <p:nvPr/>
            </p:nvSpPr>
            <p:spPr bwMode="auto">
              <a:xfrm>
                <a:off x="960" y="3756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095" name="Line 79"/>
              <p:cNvSpPr>
                <a:spLocks noChangeShapeType="1"/>
              </p:cNvSpPr>
              <p:nvPr/>
            </p:nvSpPr>
            <p:spPr bwMode="auto">
              <a:xfrm>
                <a:off x="960" y="371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sp>
          <p:nvSpPr>
            <p:cNvPr id="86097" name="Text Box 81"/>
            <p:cNvSpPr txBox="1">
              <a:spLocks noChangeArrowheads="1"/>
            </p:cNvSpPr>
            <p:nvPr/>
          </p:nvSpPr>
          <p:spPr bwMode="auto">
            <a:xfrm>
              <a:off x="1607" y="2831"/>
              <a:ext cx="28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O</a:t>
              </a:r>
            </a:p>
          </p:txBody>
        </p:sp>
        <p:grpSp>
          <p:nvGrpSpPr>
            <p:cNvPr id="86098" name="Group 82"/>
            <p:cNvGrpSpPr>
              <a:grpSpLocks/>
            </p:cNvGrpSpPr>
            <p:nvPr/>
          </p:nvGrpSpPr>
          <p:grpSpPr bwMode="auto">
            <a:xfrm rot="-10800000">
              <a:off x="784" y="2825"/>
              <a:ext cx="144" cy="48"/>
              <a:chOff x="3824" y="3888"/>
              <a:chExt cx="144" cy="48"/>
            </a:xfrm>
          </p:grpSpPr>
          <p:sp>
            <p:nvSpPr>
              <p:cNvPr id="86099" name="Oval 83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100" name="Oval 84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86101" name="Group 85"/>
            <p:cNvGrpSpPr>
              <a:grpSpLocks/>
            </p:cNvGrpSpPr>
            <p:nvPr/>
          </p:nvGrpSpPr>
          <p:grpSpPr bwMode="auto">
            <a:xfrm rot="-10800000">
              <a:off x="784" y="3065"/>
              <a:ext cx="144" cy="48"/>
              <a:chOff x="3824" y="3888"/>
              <a:chExt cx="144" cy="48"/>
            </a:xfrm>
          </p:grpSpPr>
          <p:sp>
            <p:nvSpPr>
              <p:cNvPr id="86102" name="Oval 86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103" name="Oval 87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86104" name="Group 88"/>
            <p:cNvGrpSpPr>
              <a:grpSpLocks/>
            </p:cNvGrpSpPr>
            <p:nvPr/>
          </p:nvGrpSpPr>
          <p:grpSpPr bwMode="auto">
            <a:xfrm rot="-10800000">
              <a:off x="1664" y="2825"/>
              <a:ext cx="144" cy="48"/>
              <a:chOff x="3824" y="3888"/>
              <a:chExt cx="144" cy="48"/>
            </a:xfrm>
          </p:grpSpPr>
          <p:sp>
            <p:nvSpPr>
              <p:cNvPr id="86105" name="Oval 89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106" name="Oval 90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86107" name="Group 91"/>
            <p:cNvGrpSpPr>
              <a:grpSpLocks/>
            </p:cNvGrpSpPr>
            <p:nvPr/>
          </p:nvGrpSpPr>
          <p:grpSpPr bwMode="auto">
            <a:xfrm rot="-10800000">
              <a:off x="1664" y="3065"/>
              <a:ext cx="144" cy="48"/>
              <a:chOff x="3824" y="3888"/>
              <a:chExt cx="144" cy="48"/>
            </a:xfrm>
          </p:grpSpPr>
          <p:sp>
            <p:nvSpPr>
              <p:cNvPr id="86108" name="Oval 92"/>
              <p:cNvSpPr>
                <a:spLocks noChangeArrowheads="1"/>
              </p:cNvSpPr>
              <p:nvPr/>
            </p:nvSpPr>
            <p:spPr bwMode="auto">
              <a:xfrm rot="5400000">
                <a:off x="3920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109" name="Oval 93"/>
              <p:cNvSpPr>
                <a:spLocks noChangeArrowheads="1"/>
              </p:cNvSpPr>
              <p:nvPr/>
            </p:nvSpPr>
            <p:spPr bwMode="auto">
              <a:xfrm rot="5400000">
                <a:off x="3824" y="3888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86116" name="Group 100"/>
            <p:cNvGrpSpPr>
              <a:grpSpLocks/>
            </p:cNvGrpSpPr>
            <p:nvPr/>
          </p:nvGrpSpPr>
          <p:grpSpPr bwMode="auto">
            <a:xfrm>
              <a:off x="1400" y="2952"/>
              <a:ext cx="240" cy="44"/>
              <a:chOff x="960" y="3712"/>
              <a:chExt cx="240" cy="44"/>
            </a:xfrm>
          </p:grpSpPr>
          <p:sp>
            <p:nvSpPr>
              <p:cNvPr id="86117" name="Line 101"/>
              <p:cNvSpPr>
                <a:spLocks noChangeShapeType="1"/>
              </p:cNvSpPr>
              <p:nvPr/>
            </p:nvSpPr>
            <p:spPr bwMode="auto">
              <a:xfrm>
                <a:off x="960" y="3756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118" name="Line 102"/>
              <p:cNvSpPr>
                <a:spLocks noChangeShapeType="1"/>
              </p:cNvSpPr>
              <p:nvPr/>
            </p:nvSpPr>
            <p:spPr bwMode="auto">
              <a:xfrm>
                <a:off x="960" y="3712"/>
                <a:ext cx="24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6127" name="Group 111"/>
          <p:cNvGrpSpPr>
            <a:grpSpLocks/>
          </p:cNvGrpSpPr>
          <p:nvPr/>
        </p:nvGrpSpPr>
        <p:grpSpPr bwMode="auto">
          <a:xfrm>
            <a:off x="1244600" y="4191000"/>
            <a:ext cx="1574800" cy="228600"/>
            <a:chOff x="784" y="2640"/>
            <a:chExt cx="992" cy="144"/>
          </a:xfrm>
        </p:grpSpPr>
        <p:grpSp>
          <p:nvGrpSpPr>
            <p:cNvPr id="86120" name="Group 104"/>
            <p:cNvGrpSpPr>
              <a:grpSpLocks/>
            </p:cNvGrpSpPr>
            <p:nvPr/>
          </p:nvGrpSpPr>
          <p:grpSpPr bwMode="auto">
            <a:xfrm rot="-5400000">
              <a:off x="928" y="2496"/>
              <a:ext cx="144" cy="432"/>
              <a:chOff x="1168" y="1296"/>
              <a:chExt cx="144" cy="432"/>
            </a:xfrm>
          </p:grpSpPr>
          <p:sp>
            <p:nvSpPr>
              <p:cNvPr id="86121" name="Line 105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122" name="Line 106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86123" name="Group 107"/>
            <p:cNvGrpSpPr>
              <a:grpSpLocks/>
            </p:cNvGrpSpPr>
            <p:nvPr/>
          </p:nvGrpSpPr>
          <p:grpSpPr bwMode="auto">
            <a:xfrm rot="5400000" flipH="1">
              <a:off x="1488" y="2496"/>
              <a:ext cx="144" cy="432"/>
              <a:chOff x="1168" y="1296"/>
              <a:chExt cx="144" cy="432"/>
            </a:xfrm>
          </p:grpSpPr>
          <p:sp>
            <p:nvSpPr>
              <p:cNvPr id="86124" name="Line 108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125" name="Line 109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86126" name="Text Box 110"/>
          <p:cNvSpPr txBox="1">
            <a:spLocks noChangeArrowheads="1"/>
          </p:cNvSpPr>
          <p:nvPr/>
        </p:nvSpPr>
        <p:spPr bwMode="auto">
          <a:xfrm>
            <a:off x="609600" y="5181600"/>
            <a:ext cx="331432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altLang="es-CO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momento</a:t>
            </a:r>
            <a:r>
              <a:rPr kumimoji="0" lang="en-US" alt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no dipolar (</a:t>
            </a:r>
            <a:r>
              <a:rPr kumimoji="0" lang="en-US" altLang="es-CO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molécula</a:t>
            </a:r>
            <a:r>
              <a:rPr kumimoji="0" lang="en-US" alt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no polar)</a:t>
            </a:r>
          </a:p>
        </p:txBody>
      </p:sp>
      <p:grpSp>
        <p:nvGrpSpPr>
          <p:cNvPr id="86140" name="Group 124"/>
          <p:cNvGrpSpPr>
            <a:grpSpLocks/>
          </p:cNvGrpSpPr>
          <p:nvPr/>
        </p:nvGrpSpPr>
        <p:grpSpPr bwMode="auto">
          <a:xfrm>
            <a:off x="6083300" y="1638300"/>
            <a:ext cx="1358900" cy="266700"/>
            <a:chOff x="3640" y="1512"/>
            <a:chExt cx="856" cy="168"/>
          </a:xfrm>
        </p:grpSpPr>
        <p:grpSp>
          <p:nvGrpSpPr>
            <p:cNvPr id="86131" name="Group 115"/>
            <p:cNvGrpSpPr>
              <a:grpSpLocks/>
            </p:cNvGrpSpPr>
            <p:nvPr/>
          </p:nvGrpSpPr>
          <p:grpSpPr bwMode="auto">
            <a:xfrm flipH="1" flipV="1">
              <a:off x="3640" y="1528"/>
              <a:ext cx="240" cy="152"/>
              <a:chOff x="816" y="1344"/>
              <a:chExt cx="240" cy="152"/>
            </a:xfrm>
          </p:grpSpPr>
          <p:sp>
            <p:nvSpPr>
              <p:cNvPr id="86132" name="Line 116"/>
              <p:cNvSpPr>
                <a:spLocks noChangeShapeType="1"/>
              </p:cNvSpPr>
              <p:nvPr/>
            </p:nvSpPr>
            <p:spPr bwMode="auto">
              <a:xfrm flipV="1">
                <a:off x="816" y="1344"/>
                <a:ext cx="240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133" name="Line 117"/>
              <p:cNvSpPr>
                <a:spLocks noChangeShapeType="1"/>
              </p:cNvSpPr>
              <p:nvPr/>
            </p:nvSpPr>
            <p:spPr bwMode="auto">
              <a:xfrm>
                <a:off x="824" y="140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86134" name="Group 118"/>
            <p:cNvGrpSpPr>
              <a:grpSpLocks/>
            </p:cNvGrpSpPr>
            <p:nvPr/>
          </p:nvGrpSpPr>
          <p:grpSpPr bwMode="auto">
            <a:xfrm flipV="1">
              <a:off x="4256" y="1512"/>
              <a:ext cx="240" cy="152"/>
              <a:chOff x="816" y="1344"/>
              <a:chExt cx="240" cy="152"/>
            </a:xfrm>
          </p:grpSpPr>
          <p:sp>
            <p:nvSpPr>
              <p:cNvPr id="86135" name="Line 119"/>
              <p:cNvSpPr>
                <a:spLocks noChangeShapeType="1"/>
              </p:cNvSpPr>
              <p:nvPr/>
            </p:nvSpPr>
            <p:spPr bwMode="auto">
              <a:xfrm flipV="1">
                <a:off x="816" y="1344"/>
                <a:ext cx="240" cy="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136" name="Line 120"/>
              <p:cNvSpPr>
                <a:spLocks noChangeShapeType="1"/>
              </p:cNvSpPr>
              <p:nvPr/>
            </p:nvSpPr>
            <p:spPr bwMode="auto">
              <a:xfrm>
                <a:off x="824" y="1400"/>
                <a:ext cx="96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86142" name="Text Box 126"/>
          <p:cNvSpPr txBox="1">
            <a:spLocks noChangeArrowheads="1"/>
          </p:cNvSpPr>
          <p:nvPr/>
        </p:nvSpPr>
        <p:spPr bwMode="auto">
          <a:xfrm>
            <a:off x="5325490" y="2413000"/>
            <a:ext cx="287610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momento dipolar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(molécula polar)</a:t>
            </a:r>
          </a:p>
        </p:txBody>
      </p:sp>
      <p:grpSp>
        <p:nvGrpSpPr>
          <p:cNvPr id="86153" name="Group 137"/>
          <p:cNvGrpSpPr>
            <a:grpSpLocks/>
          </p:cNvGrpSpPr>
          <p:nvPr/>
        </p:nvGrpSpPr>
        <p:grpSpPr bwMode="auto">
          <a:xfrm>
            <a:off x="5943600" y="3581400"/>
            <a:ext cx="1890713" cy="1930400"/>
            <a:chOff x="3728" y="2400"/>
            <a:chExt cx="1191" cy="1216"/>
          </a:xfrm>
        </p:grpSpPr>
        <p:sp>
          <p:nvSpPr>
            <p:cNvPr id="86144" name="Text Box 128"/>
            <p:cNvSpPr txBox="1">
              <a:spLocks noChangeArrowheads="1"/>
            </p:cNvSpPr>
            <p:nvPr/>
          </p:nvSpPr>
          <p:spPr bwMode="auto">
            <a:xfrm>
              <a:off x="4192" y="2857"/>
              <a:ext cx="2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86145" name="Text Box 129"/>
            <p:cNvSpPr txBox="1">
              <a:spLocks noChangeArrowheads="1"/>
            </p:cNvSpPr>
            <p:nvPr/>
          </p:nvSpPr>
          <p:spPr bwMode="auto">
            <a:xfrm>
              <a:off x="4192" y="2400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86146" name="Text Box 130"/>
            <p:cNvSpPr txBox="1">
              <a:spLocks noChangeArrowheads="1"/>
            </p:cNvSpPr>
            <p:nvPr/>
          </p:nvSpPr>
          <p:spPr bwMode="auto">
            <a:xfrm>
              <a:off x="4192" y="3328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86147" name="Text Box 131"/>
            <p:cNvSpPr txBox="1">
              <a:spLocks noChangeArrowheads="1"/>
            </p:cNvSpPr>
            <p:nvPr/>
          </p:nvSpPr>
          <p:spPr bwMode="auto">
            <a:xfrm>
              <a:off x="4664" y="285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86148" name="Text Box 132"/>
            <p:cNvSpPr txBox="1">
              <a:spLocks noChangeArrowheads="1"/>
            </p:cNvSpPr>
            <p:nvPr/>
          </p:nvSpPr>
          <p:spPr bwMode="auto">
            <a:xfrm>
              <a:off x="3728" y="2856"/>
              <a:ext cx="2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H</a:t>
              </a:r>
            </a:p>
          </p:txBody>
        </p:sp>
        <p:sp>
          <p:nvSpPr>
            <p:cNvPr id="86149" name="Line 133"/>
            <p:cNvSpPr>
              <a:spLocks noChangeShapeType="1"/>
            </p:cNvSpPr>
            <p:nvPr/>
          </p:nvSpPr>
          <p:spPr bwMode="auto">
            <a:xfrm>
              <a:off x="4464" y="3001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6150" name="Line 134"/>
            <p:cNvSpPr>
              <a:spLocks noChangeShapeType="1"/>
            </p:cNvSpPr>
            <p:nvPr/>
          </p:nvSpPr>
          <p:spPr bwMode="auto">
            <a:xfrm>
              <a:off x="3936" y="3001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6151" name="Line 135"/>
            <p:cNvSpPr>
              <a:spLocks noChangeShapeType="1"/>
            </p:cNvSpPr>
            <p:nvPr/>
          </p:nvSpPr>
          <p:spPr bwMode="auto">
            <a:xfrm rot="5400000">
              <a:off x="4200" y="324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86152" name="Line 136"/>
            <p:cNvSpPr>
              <a:spLocks noChangeShapeType="1"/>
            </p:cNvSpPr>
            <p:nvPr/>
          </p:nvSpPr>
          <p:spPr bwMode="auto">
            <a:xfrm rot="5400000">
              <a:off x="4200" y="2760"/>
              <a:ext cx="24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86168" name="Group 152"/>
          <p:cNvGrpSpPr>
            <a:grpSpLocks/>
          </p:cNvGrpSpPr>
          <p:nvPr/>
        </p:nvGrpSpPr>
        <p:grpSpPr bwMode="auto">
          <a:xfrm>
            <a:off x="6096000" y="3657600"/>
            <a:ext cx="1600200" cy="1676400"/>
            <a:chOff x="3840" y="2304"/>
            <a:chExt cx="1008" cy="1056"/>
          </a:xfrm>
        </p:grpSpPr>
        <p:grpSp>
          <p:nvGrpSpPr>
            <p:cNvPr id="86155" name="Group 139"/>
            <p:cNvGrpSpPr>
              <a:grpSpLocks/>
            </p:cNvGrpSpPr>
            <p:nvPr/>
          </p:nvGrpSpPr>
          <p:grpSpPr bwMode="auto">
            <a:xfrm rot="-5400000">
              <a:off x="4560" y="2488"/>
              <a:ext cx="144" cy="432"/>
              <a:chOff x="1168" y="1296"/>
              <a:chExt cx="144" cy="432"/>
            </a:xfrm>
          </p:grpSpPr>
          <p:sp>
            <p:nvSpPr>
              <p:cNvPr id="86156" name="Line 140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157" name="Line 141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86158" name="Group 142"/>
            <p:cNvGrpSpPr>
              <a:grpSpLocks/>
            </p:cNvGrpSpPr>
            <p:nvPr/>
          </p:nvGrpSpPr>
          <p:grpSpPr bwMode="auto">
            <a:xfrm rot="5400000" flipH="1">
              <a:off x="3984" y="2808"/>
              <a:ext cx="144" cy="432"/>
              <a:chOff x="1168" y="1296"/>
              <a:chExt cx="144" cy="432"/>
            </a:xfrm>
          </p:grpSpPr>
          <p:sp>
            <p:nvSpPr>
              <p:cNvPr id="86159" name="Line 143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160" name="Line 144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86161" name="Group 145"/>
            <p:cNvGrpSpPr>
              <a:grpSpLocks/>
            </p:cNvGrpSpPr>
            <p:nvPr/>
          </p:nvGrpSpPr>
          <p:grpSpPr bwMode="auto">
            <a:xfrm rot="-10800000">
              <a:off x="4080" y="2304"/>
              <a:ext cx="144" cy="432"/>
              <a:chOff x="1168" y="1296"/>
              <a:chExt cx="144" cy="432"/>
            </a:xfrm>
          </p:grpSpPr>
          <p:sp>
            <p:nvSpPr>
              <p:cNvPr id="86162" name="Line 146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163" name="Line 147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  <p:grpSp>
          <p:nvGrpSpPr>
            <p:cNvPr id="86164" name="Group 148"/>
            <p:cNvGrpSpPr>
              <a:grpSpLocks/>
            </p:cNvGrpSpPr>
            <p:nvPr/>
          </p:nvGrpSpPr>
          <p:grpSpPr bwMode="auto">
            <a:xfrm rot="10800000" flipV="1">
              <a:off x="4416" y="2928"/>
              <a:ext cx="144" cy="432"/>
              <a:chOff x="1168" y="1296"/>
              <a:chExt cx="144" cy="432"/>
            </a:xfrm>
          </p:grpSpPr>
          <p:sp>
            <p:nvSpPr>
              <p:cNvPr id="86165" name="Line 149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  <p:sp>
            <p:nvSpPr>
              <p:cNvPr id="86166" name="Line 150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CO" sz="2400" b="0" i="0" u="none" strike="noStrike" kern="120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endParaRPr>
              </a:p>
            </p:txBody>
          </p:sp>
        </p:grpSp>
      </p:grpSp>
      <p:sp>
        <p:nvSpPr>
          <p:cNvPr id="86167" name="Text Box 151"/>
          <p:cNvSpPr txBox="1">
            <a:spLocks noChangeArrowheads="1"/>
          </p:cNvSpPr>
          <p:nvPr/>
        </p:nvSpPr>
        <p:spPr bwMode="auto">
          <a:xfrm>
            <a:off x="5473700" y="5537200"/>
            <a:ext cx="32747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altLang="es-CO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momento</a:t>
            </a:r>
            <a:r>
              <a:rPr kumimoji="0" lang="en-US" alt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no dipolar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0" lang="en-US" altLang="es-CO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molécula</a:t>
            </a:r>
            <a:r>
              <a:rPr kumimoji="0" lang="en-US" alt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no polar)</a:t>
            </a:r>
          </a:p>
        </p:txBody>
      </p:sp>
      <p:grpSp>
        <p:nvGrpSpPr>
          <p:cNvPr id="126" name="Group 46"/>
          <p:cNvGrpSpPr>
            <a:grpSpLocks/>
          </p:cNvGrpSpPr>
          <p:nvPr/>
        </p:nvGrpSpPr>
        <p:grpSpPr bwMode="auto">
          <a:xfrm>
            <a:off x="7920038" y="1663700"/>
            <a:ext cx="228600" cy="685800"/>
            <a:chOff x="1168" y="1296"/>
            <a:chExt cx="144" cy="432"/>
          </a:xfrm>
        </p:grpSpPr>
        <p:sp>
          <p:nvSpPr>
            <p:cNvPr id="127" name="Line 44"/>
            <p:cNvSpPr>
              <a:spLocks noChangeShapeType="1"/>
            </p:cNvSpPr>
            <p:nvPr/>
          </p:nvSpPr>
          <p:spPr bwMode="auto">
            <a:xfrm flipV="1">
              <a:off x="1248" y="1296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28" name="Line 45"/>
            <p:cNvSpPr>
              <a:spLocks noChangeShapeType="1"/>
            </p:cNvSpPr>
            <p:nvPr/>
          </p:nvSpPr>
          <p:spPr bwMode="auto">
            <a:xfrm>
              <a:off x="1168" y="1664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0DC6-1B7D-420B-97F9-93A98EEF9BE3}" type="slidenum">
              <a:rPr lang="en-US" altLang="es-CO" smtClean="0">
                <a:latin typeface="+mj-lt"/>
              </a:rPr>
              <a:pPr/>
              <a:t>89</a:t>
            </a:fld>
            <a:endParaRPr lang="en-US" altLang="es-CO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270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6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6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6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6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63" grpId="0" autoUpdateAnimBg="0"/>
      <p:bldP spid="86126" grpId="0" autoUpdateAnimBg="0"/>
      <p:bldP spid="86142" grpId="0" autoUpdateAnimBg="0"/>
      <p:bldP spid="86167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Electrones de valencia vs número de oxidación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83568" y="2348880"/>
            <a:ext cx="7634808" cy="37776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s-CO" sz="2400" b="1" dirty="0" smtClean="0"/>
              <a:t>Número de oxidación: </a:t>
            </a:r>
            <a:r>
              <a:rPr lang="es-CO" sz="2400" dirty="0" smtClean="0"/>
              <a:t>es </a:t>
            </a:r>
            <a:r>
              <a:rPr lang="es-CO" sz="2400" dirty="0"/>
              <a:t>un número entero que representa el número de </a:t>
            </a:r>
            <a:r>
              <a:rPr lang="es-CO" sz="2400" dirty="0" smtClean="0"/>
              <a:t>electrones de valencia </a:t>
            </a:r>
            <a:r>
              <a:rPr lang="es-CO" sz="2400" dirty="0"/>
              <a:t>que un átomo pone en juego cuando forma un compuesto </a:t>
            </a:r>
            <a:r>
              <a:rPr lang="es-CO" sz="2400" dirty="0" smtClean="0"/>
              <a:t>determinado teniendo en cuenta su enlace.</a:t>
            </a:r>
          </a:p>
          <a:p>
            <a:pPr marL="0" indent="0" algn="just">
              <a:buNone/>
            </a:pPr>
            <a:endParaRPr lang="es-CO" sz="2400" dirty="0"/>
          </a:p>
          <a:p>
            <a:pPr marL="0" indent="0" algn="just">
              <a:buNone/>
            </a:pPr>
            <a:r>
              <a:rPr lang="es-CO" sz="2400" dirty="0" smtClean="0"/>
              <a:t>Por ejemplo, el cloro en el cloruro de sodio tiene un número de oxidación de 1- mientras que en el hipoclorito de sodio tiene un número de oxidación 1+</a:t>
            </a:r>
          </a:p>
          <a:p>
            <a:pPr marL="0" indent="0" algn="just">
              <a:buNone/>
            </a:pPr>
            <a:endParaRPr lang="es-CO" sz="2400" dirty="0"/>
          </a:p>
          <a:p>
            <a:pPr marL="0" indent="0" algn="just">
              <a:buNone/>
            </a:pPr>
            <a:endParaRPr lang="es-CO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9B87B-AB23-4EC8-BFA5-87AA5F6A4FE0}" type="slidenum">
              <a:rPr lang="es-ES_tradnl" altLang="en-US" smtClean="0"/>
              <a:pPr/>
              <a:t>9</a:t>
            </a:fld>
            <a:endParaRPr lang="es-ES_tradnl" altLang="en-US"/>
          </a:p>
        </p:txBody>
      </p:sp>
    </p:spTree>
    <p:extLst>
      <p:ext uri="{BB962C8B-B14F-4D97-AF65-F5344CB8AC3E}">
        <p14:creationId xmlns:p14="http://schemas.microsoft.com/office/powerpoint/2010/main" val="8189097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79513" y="344896"/>
            <a:ext cx="417646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es-CO" sz="2400" dirty="0">
                <a:solidFill>
                  <a:schemeClr val="accent2"/>
                </a:solidFill>
                <a:latin typeface="+mj-lt"/>
              </a:rPr>
              <a:t>¿</a:t>
            </a:r>
            <a:r>
              <a:rPr lang="en-US" altLang="es-CO" sz="2400" dirty="0" err="1">
                <a:solidFill>
                  <a:schemeClr val="accent2"/>
                </a:solidFill>
                <a:latin typeface="+mj-lt"/>
              </a:rPr>
              <a:t>Tiene</a:t>
            </a:r>
            <a:r>
              <a:rPr lang="en-US" altLang="es-CO" sz="2400" dirty="0">
                <a:solidFill>
                  <a:schemeClr val="accent2"/>
                </a:solidFill>
                <a:latin typeface="+mj-lt"/>
              </a:rPr>
              <a:t> el BF</a:t>
            </a:r>
            <a:r>
              <a:rPr lang="en-US" altLang="es-CO" sz="2400" baseline="-25000" dirty="0">
                <a:solidFill>
                  <a:schemeClr val="accent2"/>
                </a:solidFill>
                <a:latin typeface="+mj-lt"/>
              </a:rPr>
              <a:t>3</a:t>
            </a:r>
            <a:r>
              <a:rPr lang="en-US" altLang="es-CO" sz="2400" dirty="0">
                <a:solidFill>
                  <a:schemeClr val="accent2"/>
                </a:solidFill>
                <a:latin typeface="+mj-lt"/>
              </a:rPr>
              <a:t> un </a:t>
            </a:r>
            <a:r>
              <a:rPr lang="en-US" altLang="es-CO" sz="2400" dirty="0" err="1">
                <a:solidFill>
                  <a:schemeClr val="accent2"/>
                </a:solidFill>
                <a:latin typeface="+mj-lt"/>
              </a:rPr>
              <a:t>momento</a:t>
            </a:r>
            <a:r>
              <a:rPr lang="en-US" altLang="es-CO" sz="2400" dirty="0">
                <a:solidFill>
                  <a:schemeClr val="accent2"/>
                </a:solidFill>
                <a:latin typeface="+mj-lt"/>
              </a:rPr>
              <a:t> dipolar?</a:t>
            </a:r>
          </a:p>
        </p:txBody>
      </p:sp>
      <p:pic>
        <p:nvPicPr>
          <p:cNvPr id="123" name="Picture 8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50" y="1272147"/>
            <a:ext cx="2427188" cy="234480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4" name="Group 20"/>
          <p:cNvGrpSpPr>
            <a:grpSpLocks/>
          </p:cNvGrpSpPr>
          <p:nvPr/>
        </p:nvGrpSpPr>
        <p:grpSpPr bwMode="auto">
          <a:xfrm>
            <a:off x="1166044" y="1761613"/>
            <a:ext cx="1663700" cy="1460500"/>
            <a:chOff x="776" y="1824"/>
            <a:chExt cx="1048" cy="920"/>
          </a:xfrm>
        </p:grpSpPr>
        <p:grpSp>
          <p:nvGrpSpPr>
            <p:cNvPr id="125" name="Group 11"/>
            <p:cNvGrpSpPr>
              <a:grpSpLocks/>
            </p:cNvGrpSpPr>
            <p:nvPr/>
          </p:nvGrpSpPr>
          <p:grpSpPr bwMode="auto">
            <a:xfrm>
              <a:off x="1208" y="1824"/>
              <a:ext cx="144" cy="432"/>
              <a:chOff x="1168" y="1296"/>
              <a:chExt cx="144" cy="432"/>
            </a:xfrm>
          </p:grpSpPr>
          <p:sp>
            <p:nvSpPr>
              <p:cNvPr id="132" name="Line 12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>
                  <a:latin typeface="+mj-lt"/>
                </a:endParaRPr>
              </a:p>
            </p:txBody>
          </p:sp>
          <p:sp>
            <p:nvSpPr>
              <p:cNvPr id="133" name="Line 13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>
                  <a:latin typeface="+mj-lt"/>
                </a:endParaRPr>
              </a:p>
            </p:txBody>
          </p:sp>
        </p:grpSp>
        <p:grpSp>
          <p:nvGrpSpPr>
            <p:cNvPr id="126" name="Group 14"/>
            <p:cNvGrpSpPr>
              <a:grpSpLocks/>
            </p:cNvGrpSpPr>
            <p:nvPr/>
          </p:nvGrpSpPr>
          <p:grpSpPr bwMode="auto">
            <a:xfrm rot="7090865" flipH="1">
              <a:off x="1528" y="2448"/>
              <a:ext cx="144" cy="448"/>
              <a:chOff x="1168" y="1296"/>
              <a:chExt cx="144" cy="432"/>
            </a:xfrm>
          </p:grpSpPr>
          <p:sp>
            <p:nvSpPr>
              <p:cNvPr id="130" name="Line 15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>
                  <a:latin typeface="+mj-lt"/>
                </a:endParaRPr>
              </a:p>
            </p:txBody>
          </p:sp>
          <p:sp>
            <p:nvSpPr>
              <p:cNvPr id="131" name="Line 16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>
                  <a:latin typeface="+mj-lt"/>
                </a:endParaRPr>
              </a:p>
            </p:txBody>
          </p:sp>
        </p:grpSp>
        <p:grpSp>
          <p:nvGrpSpPr>
            <p:cNvPr id="127" name="Group 17"/>
            <p:cNvGrpSpPr>
              <a:grpSpLocks/>
            </p:cNvGrpSpPr>
            <p:nvPr/>
          </p:nvGrpSpPr>
          <p:grpSpPr bwMode="auto">
            <a:xfrm rot="-7090865">
              <a:off x="928" y="2440"/>
              <a:ext cx="144" cy="448"/>
              <a:chOff x="1168" y="1296"/>
              <a:chExt cx="144" cy="432"/>
            </a:xfrm>
          </p:grpSpPr>
          <p:sp>
            <p:nvSpPr>
              <p:cNvPr id="128" name="Line 18"/>
              <p:cNvSpPr>
                <a:spLocks noChangeShapeType="1"/>
              </p:cNvSpPr>
              <p:nvPr/>
            </p:nvSpPr>
            <p:spPr bwMode="auto">
              <a:xfrm flipV="1">
                <a:off x="1248" y="1296"/>
                <a:ext cx="0" cy="43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>
                  <a:latin typeface="+mj-lt"/>
                </a:endParaRPr>
              </a:p>
            </p:txBody>
          </p:sp>
          <p:sp>
            <p:nvSpPr>
              <p:cNvPr id="129" name="Line 19"/>
              <p:cNvSpPr>
                <a:spLocks noChangeShapeType="1"/>
              </p:cNvSpPr>
              <p:nvPr/>
            </p:nvSpPr>
            <p:spPr bwMode="auto">
              <a:xfrm>
                <a:off x="1168" y="16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s-CO">
                  <a:latin typeface="+mj-lt"/>
                </a:endParaRPr>
              </a:p>
            </p:txBody>
          </p:sp>
        </p:grpSp>
      </p:grpSp>
      <p:pic>
        <p:nvPicPr>
          <p:cNvPr id="143" name="Picture 2" descr="10_tap38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938" t="5000" b="5000"/>
          <a:stretch>
            <a:fillRect/>
          </a:stretch>
        </p:blipFill>
        <p:spPr bwMode="auto">
          <a:xfrm>
            <a:off x="5244001" y="1165482"/>
            <a:ext cx="2626632" cy="27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4" name="Text Box 151"/>
          <p:cNvSpPr txBox="1">
            <a:spLocks noChangeArrowheads="1"/>
          </p:cNvSpPr>
          <p:nvPr/>
        </p:nvSpPr>
        <p:spPr bwMode="auto">
          <a:xfrm>
            <a:off x="492944" y="3819013"/>
            <a:ext cx="321496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altLang="es-CO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momento</a:t>
            </a:r>
            <a:r>
              <a:rPr kumimoji="0" lang="en-US" alt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no dipolar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</a:t>
            </a:r>
            <a:r>
              <a:rPr kumimoji="0" lang="en-US" altLang="es-CO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molécula</a:t>
            </a:r>
            <a:r>
              <a:rPr kumimoji="0" lang="en-US" alt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no polar)</a:t>
            </a:r>
          </a:p>
        </p:txBody>
      </p:sp>
      <p:sp>
        <p:nvSpPr>
          <p:cNvPr id="145" name="Text Box 4"/>
          <p:cNvSpPr txBox="1">
            <a:spLocks noChangeArrowheads="1"/>
          </p:cNvSpPr>
          <p:nvPr/>
        </p:nvSpPr>
        <p:spPr bwMode="auto">
          <a:xfrm>
            <a:off x="5508104" y="353071"/>
            <a:ext cx="325055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s-CO" sz="2400" dirty="0">
                <a:solidFill>
                  <a:schemeClr val="accent2"/>
                </a:solidFill>
                <a:latin typeface="+mj-lt"/>
              </a:rPr>
              <a:t>¿</a:t>
            </a:r>
            <a:r>
              <a:rPr lang="en-US" altLang="es-CO" sz="2400" dirty="0" err="1">
                <a:solidFill>
                  <a:schemeClr val="accent2"/>
                </a:solidFill>
                <a:latin typeface="+mj-lt"/>
              </a:rPr>
              <a:t>Tiene</a:t>
            </a:r>
            <a:r>
              <a:rPr lang="en-US" altLang="es-CO" sz="2400" dirty="0">
                <a:solidFill>
                  <a:schemeClr val="accent2"/>
                </a:solidFill>
                <a:latin typeface="+mj-lt"/>
              </a:rPr>
              <a:t> CH</a:t>
            </a:r>
            <a:r>
              <a:rPr lang="en-US" altLang="es-CO" sz="2400" baseline="-25000" dirty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altLang="es-CO" sz="2400" dirty="0">
                <a:solidFill>
                  <a:schemeClr val="accent2"/>
                </a:solidFill>
                <a:latin typeface="+mj-lt"/>
              </a:rPr>
              <a:t>Cl</a:t>
            </a:r>
            <a:r>
              <a:rPr lang="en-US" altLang="es-CO" sz="2400" baseline="-25000" dirty="0">
                <a:solidFill>
                  <a:schemeClr val="accent2"/>
                </a:solidFill>
                <a:latin typeface="+mj-lt"/>
              </a:rPr>
              <a:t>2</a:t>
            </a:r>
            <a:r>
              <a:rPr lang="en-US" altLang="es-CO" sz="2400" dirty="0">
                <a:solidFill>
                  <a:schemeClr val="accent2"/>
                </a:solidFill>
                <a:latin typeface="+mj-lt"/>
              </a:rPr>
              <a:t> un </a:t>
            </a:r>
            <a:r>
              <a:rPr lang="en-US" altLang="es-CO" sz="2400" dirty="0" err="1">
                <a:solidFill>
                  <a:schemeClr val="accent2"/>
                </a:solidFill>
                <a:latin typeface="+mj-lt"/>
              </a:rPr>
              <a:t>momento</a:t>
            </a:r>
            <a:r>
              <a:rPr lang="en-US" altLang="es-CO" sz="2400" dirty="0">
                <a:solidFill>
                  <a:schemeClr val="accent2"/>
                </a:solidFill>
                <a:latin typeface="+mj-lt"/>
              </a:rPr>
              <a:t> dipolar?</a:t>
            </a:r>
          </a:p>
        </p:txBody>
      </p:sp>
      <p:grpSp>
        <p:nvGrpSpPr>
          <p:cNvPr id="148" name="Group 11"/>
          <p:cNvGrpSpPr>
            <a:grpSpLocks/>
          </p:cNvGrpSpPr>
          <p:nvPr/>
        </p:nvGrpSpPr>
        <p:grpSpPr bwMode="auto">
          <a:xfrm>
            <a:off x="6172873" y="1863469"/>
            <a:ext cx="228600" cy="685800"/>
            <a:chOff x="1168" y="1296"/>
            <a:chExt cx="144" cy="432"/>
          </a:xfrm>
        </p:grpSpPr>
        <p:sp>
          <p:nvSpPr>
            <p:cNvPr id="155" name="Line 12"/>
            <p:cNvSpPr>
              <a:spLocks noChangeShapeType="1"/>
            </p:cNvSpPr>
            <p:nvPr/>
          </p:nvSpPr>
          <p:spPr bwMode="auto">
            <a:xfrm flipV="1">
              <a:off x="1248" y="1296"/>
              <a:ext cx="0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>
                <a:latin typeface="+mj-lt"/>
              </a:endParaRPr>
            </a:p>
          </p:txBody>
        </p:sp>
        <p:sp>
          <p:nvSpPr>
            <p:cNvPr id="156" name="Line 13"/>
            <p:cNvSpPr>
              <a:spLocks noChangeShapeType="1"/>
            </p:cNvSpPr>
            <p:nvPr/>
          </p:nvSpPr>
          <p:spPr bwMode="auto">
            <a:xfrm>
              <a:off x="1168" y="166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>
                <a:latin typeface="+mj-lt"/>
              </a:endParaRPr>
            </a:p>
          </p:txBody>
        </p:sp>
      </p:grpSp>
      <p:grpSp>
        <p:nvGrpSpPr>
          <p:cNvPr id="149" name="Group 14"/>
          <p:cNvGrpSpPr>
            <a:grpSpLocks/>
          </p:cNvGrpSpPr>
          <p:nvPr/>
        </p:nvGrpSpPr>
        <p:grpSpPr bwMode="auto">
          <a:xfrm rot="7090865" flipH="1">
            <a:off x="6594622" y="2466101"/>
            <a:ext cx="228600" cy="711200"/>
            <a:chOff x="1168" y="1296"/>
            <a:chExt cx="144" cy="432"/>
          </a:xfrm>
        </p:grpSpPr>
        <p:sp>
          <p:nvSpPr>
            <p:cNvPr id="153" name="Line 15"/>
            <p:cNvSpPr>
              <a:spLocks noChangeShapeType="1"/>
            </p:cNvSpPr>
            <p:nvPr/>
          </p:nvSpPr>
          <p:spPr bwMode="auto">
            <a:xfrm flipV="1">
              <a:off x="1248" y="1296"/>
              <a:ext cx="0" cy="43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>
                <a:latin typeface="+mj-lt"/>
              </a:endParaRPr>
            </a:p>
          </p:txBody>
        </p:sp>
        <p:sp>
          <p:nvSpPr>
            <p:cNvPr id="154" name="Line 16"/>
            <p:cNvSpPr>
              <a:spLocks noChangeShapeType="1"/>
            </p:cNvSpPr>
            <p:nvPr/>
          </p:nvSpPr>
          <p:spPr bwMode="auto">
            <a:xfrm>
              <a:off x="1168" y="1664"/>
              <a:ext cx="144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>
                <a:latin typeface="+mj-lt"/>
              </a:endParaRPr>
            </a:p>
          </p:txBody>
        </p:sp>
      </p:grpSp>
      <p:grpSp>
        <p:nvGrpSpPr>
          <p:cNvPr id="3" name="Grupo 2"/>
          <p:cNvGrpSpPr/>
          <p:nvPr/>
        </p:nvGrpSpPr>
        <p:grpSpPr>
          <a:xfrm rot="10564029">
            <a:off x="5444719" y="2748422"/>
            <a:ext cx="711200" cy="228600"/>
            <a:chOff x="4779079" y="5337417"/>
            <a:chExt cx="711200" cy="228600"/>
          </a:xfrm>
        </p:grpSpPr>
        <p:sp>
          <p:nvSpPr>
            <p:cNvPr id="158" name="Line 18"/>
            <p:cNvSpPr>
              <a:spLocks noChangeShapeType="1"/>
            </p:cNvSpPr>
            <p:nvPr/>
          </p:nvSpPr>
          <p:spPr bwMode="auto">
            <a:xfrm rot="14509135" flipV="1">
              <a:off x="5134679" y="5203099"/>
              <a:ext cx="0" cy="711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>
                <a:latin typeface="+mj-lt"/>
              </a:endParaRPr>
            </a:p>
          </p:txBody>
        </p:sp>
        <p:sp>
          <p:nvSpPr>
            <p:cNvPr id="159" name="Line 19"/>
            <p:cNvSpPr>
              <a:spLocks noChangeShapeType="1"/>
            </p:cNvSpPr>
            <p:nvPr/>
          </p:nvSpPr>
          <p:spPr bwMode="auto">
            <a:xfrm rot="14509135">
              <a:off x="5246951" y="5451717"/>
              <a:ext cx="228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>
                <a:latin typeface="+mj-lt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 rot="9590014">
            <a:off x="5711929" y="3085279"/>
            <a:ext cx="711200" cy="228600"/>
            <a:chOff x="4514977" y="6201513"/>
            <a:chExt cx="711200" cy="228600"/>
          </a:xfrm>
        </p:grpSpPr>
        <p:sp>
          <p:nvSpPr>
            <p:cNvPr id="161" name="Line 18"/>
            <p:cNvSpPr>
              <a:spLocks noChangeShapeType="1"/>
            </p:cNvSpPr>
            <p:nvPr/>
          </p:nvSpPr>
          <p:spPr bwMode="auto">
            <a:xfrm rot="14509135" flipV="1">
              <a:off x="4870577" y="6067195"/>
              <a:ext cx="0" cy="711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>
                <a:latin typeface="+mj-lt"/>
              </a:endParaRPr>
            </a:p>
          </p:txBody>
        </p:sp>
        <p:sp>
          <p:nvSpPr>
            <p:cNvPr id="162" name="Line 19"/>
            <p:cNvSpPr>
              <a:spLocks noChangeShapeType="1"/>
            </p:cNvSpPr>
            <p:nvPr/>
          </p:nvSpPr>
          <p:spPr bwMode="auto">
            <a:xfrm rot="14509135">
              <a:off x="4982849" y="6315813"/>
              <a:ext cx="22860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CO">
                <a:latin typeface="+mj-lt"/>
              </a:endParaRPr>
            </a:p>
          </p:txBody>
        </p:sp>
      </p:grpSp>
      <p:sp>
        <p:nvSpPr>
          <p:cNvPr id="165" name="Text Box 151"/>
          <p:cNvSpPr txBox="1">
            <a:spLocks noChangeArrowheads="1"/>
          </p:cNvSpPr>
          <p:nvPr/>
        </p:nvSpPr>
        <p:spPr bwMode="auto">
          <a:xfrm>
            <a:off x="4355978" y="4050051"/>
            <a:ext cx="453650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altLang="es-CO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momento</a:t>
            </a:r>
            <a:r>
              <a:rPr kumimoji="0" lang="en-US" alt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dipolar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(</a:t>
            </a:r>
            <a:r>
              <a:rPr kumimoji="0" lang="en-US" altLang="es-CO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molécula</a:t>
            </a:r>
            <a:r>
              <a:rPr lang="en-US" altLang="es-CO" sz="240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s-CO" sz="24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altLang="es-CO" sz="2400" dirty="0" err="1" smtClean="0">
                <a:solidFill>
                  <a:srgbClr val="000000"/>
                </a:solidFill>
                <a:latin typeface="+mj-lt"/>
              </a:rPr>
              <a:t>parcialmente</a:t>
            </a:r>
            <a:r>
              <a:rPr kumimoji="0" lang="en-US" altLang="es-CO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rPr>
              <a:t> polar)</a:t>
            </a:r>
          </a:p>
        </p:txBody>
      </p:sp>
      <p:grpSp>
        <p:nvGrpSpPr>
          <p:cNvPr id="166" name="Group 46"/>
          <p:cNvGrpSpPr>
            <a:grpSpLocks/>
          </p:cNvGrpSpPr>
          <p:nvPr/>
        </p:nvGrpSpPr>
        <p:grpSpPr bwMode="auto">
          <a:xfrm>
            <a:off x="7969700" y="1789943"/>
            <a:ext cx="496461" cy="1309213"/>
            <a:chOff x="1168" y="1296"/>
            <a:chExt cx="144" cy="432"/>
          </a:xfrm>
        </p:grpSpPr>
        <p:sp>
          <p:nvSpPr>
            <p:cNvPr id="167" name="Line 44"/>
            <p:cNvSpPr>
              <a:spLocks noChangeShapeType="1"/>
            </p:cNvSpPr>
            <p:nvPr/>
          </p:nvSpPr>
          <p:spPr bwMode="auto">
            <a:xfrm flipV="1">
              <a:off x="1248" y="1296"/>
              <a:ext cx="0" cy="432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168" name="Line 45"/>
            <p:cNvSpPr>
              <a:spLocks noChangeShapeType="1"/>
            </p:cNvSpPr>
            <p:nvPr/>
          </p:nvSpPr>
          <p:spPr bwMode="auto">
            <a:xfrm>
              <a:off x="1168" y="1664"/>
              <a:ext cx="144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CO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FD0DC6-1B7D-420B-97F9-93A98EEF9BE3}" type="slidenum">
              <a:rPr lang="en-US" altLang="es-CO" smtClean="0">
                <a:latin typeface="+mj-lt"/>
              </a:rPr>
              <a:pPr/>
              <a:t>90</a:t>
            </a:fld>
            <a:endParaRPr lang="en-US" altLang="es-CO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089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utoUpdateAnimBg="0"/>
      <p:bldP spid="165" grpId="0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F1439-EFA0-4315-B0B5-D03ADD1A7CE8}" type="slidenum">
              <a:rPr lang="en-US" altLang="es-CO" smtClean="0"/>
              <a:pPr/>
              <a:t>91</a:t>
            </a:fld>
            <a:endParaRPr lang="en-US" altLang="es-CO"/>
          </a:p>
        </p:txBody>
      </p:sp>
      <p:pic>
        <p:nvPicPr>
          <p:cNvPr id="3" name="Picture 5" descr="10_0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488832" cy="295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siL40183_10_1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0788" y="4129187"/>
            <a:ext cx="8441482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50788" y="3284984"/>
            <a:ext cx="87137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s-CO" sz="2000" dirty="0" err="1" smtClean="0">
                <a:latin typeface="+mj-lt"/>
              </a:rPr>
              <a:t>Influencia</a:t>
            </a:r>
            <a:r>
              <a:rPr lang="en-US" altLang="es-CO" sz="2000" dirty="0" smtClean="0">
                <a:latin typeface="+mj-lt"/>
              </a:rPr>
              <a:t> de las </a:t>
            </a:r>
            <a:r>
              <a:rPr lang="en-US" altLang="es-CO" sz="2000" dirty="0" err="1" smtClean="0">
                <a:latin typeface="+mj-lt"/>
              </a:rPr>
              <a:t>propiedades</a:t>
            </a:r>
            <a:r>
              <a:rPr lang="en-US" altLang="es-CO" sz="2000" dirty="0" smtClean="0">
                <a:latin typeface="+mj-lt"/>
              </a:rPr>
              <a:t> (</a:t>
            </a:r>
            <a:r>
              <a:rPr lang="en-US" altLang="es-CO" sz="2000" dirty="0" err="1" smtClean="0">
                <a:latin typeface="+mj-lt"/>
              </a:rPr>
              <a:t>polaridad</a:t>
            </a:r>
            <a:r>
              <a:rPr lang="en-US" altLang="es-CO" sz="2000" dirty="0" smtClean="0">
                <a:latin typeface="+mj-lt"/>
              </a:rPr>
              <a:t> de enlace, </a:t>
            </a:r>
            <a:r>
              <a:rPr lang="en-US" altLang="es-CO" sz="2000" dirty="0" err="1" smtClean="0">
                <a:latin typeface="+mj-lt"/>
              </a:rPr>
              <a:t>diferencia</a:t>
            </a:r>
            <a:r>
              <a:rPr lang="en-US" altLang="es-CO" sz="2000" dirty="0" smtClean="0">
                <a:latin typeface="+mj-lt"/>
              </a:rPr>
              <a:t> de </a:t>
            </a:r>
            <a:r>
              <a:rPr lang="en-US" altLang="es-CO" sz="2000" dirty="0" err="1" smtClean="0">
                <a:latin typeface="+mj-lt"/>
              </a:rPr>
              <a:t>electronegatividad</a:t>
            </a:r>
            <a:r>
              <a:rPr lang="en-US" altLang="es-CO" sz="2000" dirty="0" smtClean="0">
                <a:latin typeface="+mj-lt"/>
              </a:rPr>
              <a:t>, </a:t>
            </a:r>
            <a:r>
              <a:rPr lang="en-US" altLang="es-CO" sz="2000" dirty="0" err="1" smtClean="0">
                <a:latin typeface="+mj-lt"/>
              </a:rPr>
              <a:t>polaridad</a:t>
            </a:r>
            <a:r>
              <a:rPr lang="en-US" altLang="es-CO" sz="2000" dirty="0" smtClean="0">
                <a:latin typeface="+mj-lt"/>
              </a:rPr>
              <a:t> de la </a:t>
            </a:r>
            <a:r>
              <a:rPr lang="en-US" altLang="es-CO" sz="2000" dirty="0" err="1" smtClean="0">
                <a:latin typeface="+mj-lt"/>
              </a:rPr>
              <a:t>molecula</a:t>
            </a:r>
            <a:r>
              <a:rPr lang="en-US" altLang="es-CO" sz="2000" dirty="0" smtClean="0">
                <a:latin typeface="+mj-lt"/>
              </a:rPr>
              <a:t>, </a:t>
            </a:r>
            <a:r>
              <a:rPr lang="en-US" altLang="es-CO" sz="2000" dirty="0" err="1" smtClean="0">
                <a:latin typeface="+mj-lt"/>
              </a:rPr>
              <a:t>fuerzas</a:t>
            </a:r>
            <a:r>
              <a:rPr lang="en-US" altLang="es-CO" sz="2000" dirty="0" smtClean="0">
                <a:latin typeface="+mj-lt"/>
              </a:rPr>
              <a:t> </a:t>
            </a:r>
            <a:r>
              <a:rPr lang="en-US" altLang="es-CO" sz="2000" dirty="0" err="1" smtClean="0">
                <a:latin typeface="+mj-lt"/>
              </a:rPr>
              <a:t>intermoleculares</a:t>
            </a:r>
            <a:r>
              <a:rPr lang="en-US" altLang="es-CO" sz="2000" dirty="0" smtClean="0">
                <a:latin typeface="+mj-lt"/>
              </a:rPr>
              <a:t>) </a:t>
            </a:r>
            <a:r>
              <a:rPr lang="en-US" altLang="es-CO" sz="2000" dirty="0" err="1" smtClean="0">
                <a:latin typeface="+mj-lt"/>
              </a:rPr>
              <a:t>en</a:t>
            </a:r>
            <a:r>
              <a:rPr lang="en-US" altLang="es-CO" sz="2000" dirty="0" smtClean="0">
                <a:latin typeface="+mj-lt"/>
              </a:rPr>
              <a:t> el </a:t>
            </a:r>
            <a:r>
              <a:rPr lang="en-US" altLang="es-CO" sz="2000" dirty="0" err="1" smtClean="0">
                <a:latin typeface="+mj-lt"/>
              </a:rPr>
              <a:t>comportamiento</a:t>
            </a:r>
            <a:r>
              <a:rPr lang="en-US" altLang="es-CO" sz="2000" dirty="0" smtClean="0">
                <a:latin typeface="+mj-lt"/>
              </a:rPr>
              <a:t> de las </a:t>
            </a:r>
            <a:r>
              <a:rPr lang="en-US" altLang="es-CO" sz="2000" dirty="0" err="1" smtClean="0">
                <a:latin typeface="+mj-lt"/>
              </a:rPr>
              <a:t>moleculas</a:t>
            </a:r>
            <a:r>
              <a:rPr lang="en-US" altLang="es-CO" sz="2000" dirty="0" smtClean="0">
                <a:latin typeface="+mj-lt"/>
              </a:rPr>
              <a:t>.</a:t>
            </a:r>
            <a:endParaRPr lang="en-US" altLang="es-CO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167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691680" y="1868182"/>
            <a:ext cx="7056784" cy="3117040"/>
          </a:xfrm>
        </p:spPr>
        <p:txBody>
          <a:bodyPr/>
          <a:lstStyle/>
          <a:p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CONTINUARÁ…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F9FB0-0983-40A6-8DBE-A8CCB05B7844}" type="slidenum">
              <a:rPr lang="es-ES_tradnl" altLang="en-US" smtClean="0"/>
              <a:pPr/>
              <a:t>92</a:t>
            </a:fld>
            <a:endParaRPr lang="es-ES_tradnl" alt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6373475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4467</TotalTime>
  <Words>4608</Words>
  <Application>Microsoft Office PowerPoint</Application>
  <PresentationFormat>Presentación en pantalla (4:3)</PresentationFormat>
  <Paragraphs>742</Paragraphs>
  <Slides>92</Slides>
  <Notes>16</Notes>
  <HiddenSlides>2</HiddenSlides>
  <MMClips>0</MMClips>
  <ScaleCrop>false</ScaleCrop>
  <HeadingPairs>
    <vt:vector size="8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92</vt:i4>
      </vt:variant>
    </vt:vector>
  </HeadingPairs>
  <TitlesOfParts>
    <vt:vector size="109" baseType="lpstr">
      <vt:lpstr>SimSun</vt:lpstr>
      <vt:lpstr>Arial</vt:lpstr>
      <vt:lpstr>Calibri</vt:lpstr>
      <vt:lpstr>Century Gothic</vt:lpstr>
      <vt:lpstr>Comic Sans MS</vt:lpstr>
      <vt:lpstr>Garamond</vt:lpstr>
      <vt:lpstr>Segoe UI</vt:lpstr>
      <vt:lpstr>Symbol</vt:lpstr>
      <vt:lpstr>Times</vt:lpstr>
      <vt:lpstr>Times New Roman</vt:lpstr>
      <vt:lpstr>Wingdings</vt:lpstr>
      <vt:lpstr>Wingdings 3</vt:lpstr>
      <vt:lpstr>Espiral</vt:lpstr>
      <vt:lpstr>Imagen</vt:lpstr>
      <vt:lpstr>Documento</vt:lpstr>
      <vt:lpstr>Document</vt:lpstr>
      <vt:lpstr>Microsoft Editor de ecuaciones 3.0</vt:lpstr>
      <vt:lpstr>El enlace químico</vt:lpstr>
      <vt:lpstr>¿Por qué se unen los átomos?</vt:lpstr>
      <vt:lpstr>El pozo de potencial</vt:lpstr>
      <vt:lpstr>El pozo de potencial</vt:lpstr>
      <vt:lpstr>Potencial de Morse </vt:lpstr>
      <vt:lpstr>Potencial de Morse </vt:lpstr>
      <vt:lpstr>Fundamentos generales del enlace químico</vt:lpstr>
      <vt:lpstr>Electrones de valencia vs número de oxidación</vt:lpstr>
      <vt:lpstr>Electrones de valencia vs número de oxidación</vt:lpstr>
      <vt:lpstr>Valencias de algunos elementos</vt:lpstr>
      <vt:lpstr>Tipos de enlaces</vt:lpstr>
      <vt:lpstr>Presentación de PowerPoint</vt:lpstr>
      <vt:lpstr>Enlace iónico</vt:lpstr>
      <vt:lpstr>Propiedades de los compuestos iónicos</vt:lpstr>
      <vt:lpstr>Enlace covalente</vt:lpstr>
      <vt:lpstr>Tipos de enlace covalente</vt:lpstr>
      <vt:lpstr>Teoría de Lewis</vt:lpstr>
      <vt:lpstr>Energía de red (reticular) en los compuestos iónicos (Hu o U)</vt:lpstr>
      <vt:lpstr>Ciclo de Born-Haber</vt:lpstr>
      <vt:lpstr>Presentación de PowerPoint</vt:lpstr>
      <vt:lpstr>Presentación de PowerPoint</vt:lpstr>
      <vt:lpstr>Presentación de PowerPoint</vt:lpstr>
      <vt:lpstr>Factores de los que depende la Energía reticular</vt:lpstr>
      <vt:lpstr>Estructura cristalina</vt:lpstr>
      <vt:lpstr>Principales tipos de estructura cristalina</vt:lpstr>
      <vt:lpstr>Principales tipos de estructura cristalina</vt:lpstr>
      <vt:lpstr>Principales tipos de estructura cristalina</vt:lpstr>
      <vt:lpstr>Presentación de PowerPoint</vt:lpstr>
      <vt:lpstr>Presentación de PowerPoint</vt:lpstr>
      <vt:lpstr>Presentación de PowerPoint</vt:lpstr>
      <vt:lpstr>Presentación de PowerPoint</vt:lpstr>
      <vt:lpstr>Principales tipos de estructura cristalina: redes de Bravais</vt:lpstr>
      <vt:lpstr>Disolución de un cristal iónico en un disolvente polar </vt:lpstr>
      <vt:lpstr>Fragilidad en un cristal iónico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Enlace covalente polar</vt:lpstr>
      <vt:lpstr>Enlace covalente: carga formal</vt:lpstr>
      <vt:lpstr>Presentación de PowerPoint</vt:lpstr>
      <vt:lpstr>Carga formal del HNO3</vt:lpstr>
      <vt:lpstr>Resonancia </vt:lpstr>
      <vt:lpstr>Presentación de PowerPoint</vt:lpstr>
      <vt:lpstr>Presentación de PowerPoint</vt:lpstr>
      <vt:lpstr>Excepciones a la teoría de Lewis</vt:lpstr>
      <vt:lpstr>Usos de la teoría de Lewis</vt:lpstr>
      <vt:lpstr>Cómo saber si es válida la estructura?</vt:lpstr>
      <vt:lpstr>Presentación de PowerPoint</vt:lpstr>
      <vt:lpstr>Presentación de PowerPoint</vt:lpstr>
      <vt:lpstr>Presentación de PowerPoint</vt:lpstr>
      <vt:lpstr>Segunda parte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CONTINUARÁ…</vt:lpstr>
    </vt:vector>
  </TitlesOfParts>
  <Company>I.E.S. Clara Campoamor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enlace químico</dc:title>
  <dc:creator>Depart. de Física y Química</dc:creator>
  <cp:lastModifiedBy>pc</cp:lastModifiedBy>
  <cp:revision>129</cp:revision>
  <cp:lastPrinted>1999-02-25T15:11:39Z</cp:lastPrinted>
  <dcterms:created xsi:type="dcterms:W3CDTF">1999-11-08T12:34:06Z</dcterms:created>
  <dcterms:modified xsi:type="dcterms:W3CDTF">2019-01-24T07:52:55Z</dcterms:modified>
</cp:coreProperties>
</file>