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60"/>
  </p:notesMasterIdLst>
  <p:handoutMasterIdLst>
    <p:handoutMasterId r:id="rId61"/>
  </p:handoutMasterIdLst>
  <p:sldIdLst>
    <p:sldId id="266" r:id="rId2"/>
    <p:sldId id="268" r:id="rId3"/>
    <p:sldId id="258" r:id="rId4"/>
    <p:sldId id="269" r:id="rId5"/>
    <p:sldId id="271" r:id="rId6"/>
    <p:sldId id="280" r:id="rId7"/>
    <p:sldId id="281" r:id="rId8"/>
    <p:sldId id="273" r:id="rId9"/>
    <p:sldId id="284" r:id="rId10"/>
    <p:sldId id="277" r:id="rId11"/>
    <p:sldId id="282" r:id="rId12"/>
    <p:sldId id="283" r:id="rId13"/>
    <p:sldId id="285" r:id="rId14"/>
    <p:sldId id="286" r:id="rId15"/>
    <p:sldId id="263" r:id="rId16"/>
    <p:sldId id="290" r:id="rId17"/>
    <p:sldId id="297" r:id="rId18"/>
    <p:sldId id="298" r:id="rId19"/>
    <p:sldId id="291" r:id="rId20"/>
    <p:sldId id="309" r:id="rId21"/>
    <p:sldId id="292" r:id="rId22"/>
    <p:sldId id="293" r:id="rId23"/>
    <p:sldId id="294" r:id="rId24"/>
    <p:sldId id="295" r:id="rId25"/>
    <p:sldId id="296" r:id="rId26"/>
    <p:sldId id="264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270" r:id="rId35"/>
    <p:sldId id="306" r:id="rId36"/>
    <p:sldId id="307" r:id="rId37"/>
    <p:sldId id="308" r:id="rId38"/>
    <p:sldId id="265" r:id="rId39"/>
    <p:sldId id="310" r:id="rId40"/>
    <p:sldId id="311" r:id="rId41"/>
    <p:sldId id="312" r:id="rId42"/>
    <p:sldId id="313" r:id="rId43"/>
    <p:sldId id="314" r:id="rId44"/>
    <p:sldId id="315" r:id="rId45"/>
    <p:sldId id="317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26" r:id="rId54"/>
    <p:sldId id="327" r:id="rId55"/>
    <p:sldId id="328" r:id="rId56"/>
    <p:sldId id="329" r:id="rId57"/>
    <p:sldId id="330" r:id="rId58"/>
    <p:sldId id="331" r:id="rId59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400"/>
    <a:srgbClr val="FC0128"/>
    <a:srgbClr val="00279F"/>
    <a:srgbClr val="FAFD00"/>
    <a:srgbClr val="6E0043"/>
    <a:srgbClr val="1F4300"/>
    <a:srgbClr val="80008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O" smtClean="0"/>
              <a:t>Click to edit Master notes styles</a:t>
            </a:r>
          </a:p>
          <a:p>
            <a:pPr lvl="1"/>
            <a:r>
              <a:rPr lang="en-US" altLang="es-CO" smtClean="0"/>
              <a:t>Second Level</a:t>
            </a:r>
          </a:p>
          <a:p>
            <a:pPr lvl="2"/>
            <a:r>
              <a:rPr lang="en-US" altLang="es-CO" smtClean="0"/>
              <a:t>Third Level</a:t>
            </a:r>
          </a:p>
          <a:p>
            <a:pPr lvl="3"/>
            <a:r>
              <a:rPr lang="en-US" altLang="es-CO" smtClean="0"/>
              <a:t>Fourth Level</a:t>
            </a:r>
          </a:p>
          <a:p>
            <a:pPr lvl="4"/>
            <a:r>
              <a:rPr lang="en-US" altLang="es-CO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s-CO" altLang="es-C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89E4BEC-0485-4E74-A758-F52E5E4C88F5}" type="slidenum">
              <a:rPr lang="en-US" altLang="es-CO" sz="1200"/>
              <a:pPr/>
              <a:t>25</a:t>
            </a:fld>
            <a:endParaRPr lang="en-US" altLang="es-CO" sz="1200"/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4644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611F991-E832-4F7D-B6A2-A88ECB496829}" type="slidenum">
              <a:rPr lang="en-US" altLang="es-CO" sz="1200"/>
              <a:pPr/>
              <a:t>27</a:t>
            </a:fld>
            <a:endParaRPr lang="en-US" altLang="es-CO" sz="1200"/>
          </a:p>
        </p:txBody>
      </p:sp>
      <p:sp>
        <p:nvSpPr>
          <p:cNvPr id="6656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475324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0321289-00A4-4BA9-B65E-BCD816F7AD6A}" type="slidenum">
              <a:rPr lang="en-US" altLang="es-CO" sz="1200"/>
              <a:pPr/>
              <a:t>28</a:t>
            </a:fld>
            <a:endParaRPr lang="en-US" altLang="es-CO" sz="1200"/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1074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F4A509F-CE01-407A-AF28-18F2DED54182}" type="slidenum">
              <a:rPr lang="en-US" altLang="es-CO" sz="1200"/>
              <a:pPr/>
              <a:t>29</a:t>
            </a:fld>
            <a:endParaRPr lang="en-US" altLang="es-CO" sz="1200"/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7838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2E37E0E-C0E2-4858-AFC8-79A9FEE7265C}" type="slidenum">
              <a:rPr lang="en-US" altLang="es-CO" sz="1200"/>
              <a:pPr/>
              <a:t>30</a:t>
            </a:fld>
            <a:endParaRPr lang="en-US" altLang="es-CO" sz="1200"/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77218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7726953-893A-4392-A9D5-7A230D07C7DC}" type="slidenum">
              <a:rPr lang="en-US" altLang="es-CO" sz="1200"/>
              <a:pPr/>
              <a:t>31</a:t>
            </a:fld>
            <a:endParaRPr lang="en-US" altLang="es-CO" sz="1200"/>
          </a:p>
        </p:txBody>
      </p:sp>
      <p:sp>
        <p:nvSpPr>
          <p:cNvPr id="7065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4857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7E6B278-C1ED-4232-A434-76B4A4C35E44}" type="slidenum">
              <a:rPr lang="en-US" altLang="es-CO" sz="1200"/>
              <a:pPr/>
              <a:t>32</a:t>
            </a:fld>
            <a:endParaRPr lang="en-US" altLang="es-CO" sz="1200"/>
          </a:p>
        </p:txBody>
      </p:sp>
      <p:sp>
        <p:nvSpPr>
          <p:cNvPr id="7168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17678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C3E145E-9E49-4641-BB40-F5A93C05A1C9}" type="slidenum">
              <a:rPr lang="en-US" altLang="es-CO" sz="1200"/>
              <a:pPr/>
              <a:t>33</a:t>
            </a:fld>
            <a:endParaRPr lang="en-US" altLang="es-CO" sz="1200"/>
          </a:p>
        </p:txBody>
      </p:sp>
      <p:sp>
        <p:nvSpPr>
          <p:cNvPr id="7270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31963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A978CA1-70E9-4F13-9120-A0DD6679327C}" type="slidenum">
              <a:rPr lang="en-US" altLang="es-CO" sz="1200"/>
              <a:pPr/>
              <a:t>35</a:t>
            </a:fld>
            <a:endParaRPr lang="en-US" altLang="es-CO" sz="1200"/>
          </a:p>
        </p:txBody>
      </p:sp>
      <p:sp>
        <p:nvSpPr>
          <p:cNvPr id="75779" name="Rectangle 102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578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12726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F2EBDEC-774D-4D81-8523-E67A01315414}" type="slidenum">
              <a:rPr lang="en-US" altLang="es-CO" sz="1200"/>
              <a:pPr/>
              <a:t>36</a:t>
            </a:fld>
            <a:endParaRPr lang="en-US" altLang="es-CO" sz="1200"/>
          </a:p>
        </p:txBody>
      </p:sp>
      <p:sp>
        <p:nvSpPr>
          <p:cNvPr id="7680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6396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1CF635A-48D9-4CB0-A47F-B75D3ED5D0BD}" type="slidenum">
              <a:rPr lang="en-US" altLang="es-CO" sz="1200"/>
              <a:pPr/>
              <a:t>13</a:t>
            </a:fld>
            <a:endParaRPr lang="en-US" altLang="es-CO" sz="1200"/>
          </a:p>
        </p:txBody>
      </p:sp>
      <p:sp>
        <p:nvSpPr>
          <p:cNvPr id="57347" name="Rectangle 102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734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05315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8495F3E-2196-4EFA-A8AF-E5B9C43B0FD8}" type="slidenum">
              <a:rPr lang="en-US" altLang="es-CO" sz="1200"/>
              <a:pPr/>
              <a:t>37</a:t>
            </a:fld>
            <a:endParaRPr lang="en-US" altLang="es-CO" sz="1200"/>
          </a:p>
        </p:txBody>
      </p:sp>
      <p:sp>
        <p:nvSpPr>
          <p:cNvPr id="7782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68756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ED0BFBB-1AA9-4E5C-8FAC-7F319CFC905A}" type="slidenum">
              <a:rPr lang="en-US" altLang="es-CO" sz="1200"/>
              <a:pPr/>
              <a:t>39</a:t>
            </a:fld>
            <a:endParaRPr lang="en-US" altLang="es-CO" sz="1200"/>
          </a:p>
        </p:txBody>
      </p:sp>
      <p:sp>
        <p:nvSpPr>
          <p:cNvPr id="7885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56862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505E1C9-FB30-4313-B47F-C31912821EF4}" type="slidenum">
              <a:rPr lang="en-US" altLang="es-CO" sz="1200"/>
              <a:pPr/>
              <a:t>40</a:t>
            </a:fld>
            <a:endParaRPr lang="en-US" altLang="es-CO" sz="1200"/>
          </a:p>
        </p:txBody>
      </p:sp>
      <p:sp>
        <p:nvSpPr>
          <p:cNvPr id="7987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220284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14EB67E-814B-4D0D-9EFD-C8A001C80BCD}" type="slidenum">
              <a:rPr lang="en-US" altLang="es-CO" sz="1200"/>
              <a:pPr/>
              <a:t>41</a:t>
            </a:fld>
            <a:endParaRPr lang="en-US" altLang="es-CO" sz="1200"/>
          </a:p>
        </p:txBody>
      </p:sp>
      <p:sp>
        <p:nvSpPr>
          <p:cNvPr id="8089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84235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2449E56-1470-43D1-A712-4EB0842DA4EC}" type="slidenum">
              <a:rPr lang="en-US" altLang="es-CO" sz="1200"/>
              <a:pPr/>
              <a:t>42</a:t>
            </a:fld>
            <a:endParaRPr lang="en-US" altLang="es-CO" sz="1200"/>
          </a:p>
        </p:txBody>
      </p:sp>
      <p:sp>
        <p:nvSpPr>
          <p:cNvPr id="8192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44138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E795CDA-9B5E-414B-94B7-7C6CE8C58FC5}" type="slidenum">
              <a:rPr lang="en-US" altLang="es-CO" sz="1200"/>
              <a:pPr/>
              <a:t>43</a:t>
            </a:fld>
            <a:endParaRPr lang="en-US" altLang="es-CO" sz="1200"/>
          </a:p>
        </p:txBody>
      </p:sp>
      <p:sp>
        <p:nvSpPr>
          <p:cNvPr id="829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78986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E68EB32-C5C4-463A-94B4-7328CBBC8704}" type="slidenum">
              <a:rPr lang="en-US" altLang="es-CO" sz="1200"/>
              <a:pPr/>
              <a:t>44</a:t>
            </a:fld>
            <a:endParaRPr lang="en-US" altLang="es-CO" sz="1200"/>
          </a:p>
        </p:txBody>
      </p:sp>
      <p:sp>
        <p:nvSpPr>
          <p:cNvPr id="8397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74157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4E65D4E-DEBC-4DB7-8DF6-6A1D11A76B4B}" type="slidenum">
              <a:rPr lang="en-US" altLang="es-CO" sz="1200"/>
              <a:pPr/>
              <a:t>45</a:t>
            </a:fld>
            <a:endParaRPr lang="en-US" altLang="es-CO" sz="1200"/>
          </a:p>
        </p:txBody>
      </p:sp>
      <p:sp>
        <p:nvSpPr>
          <p:cNvPr id="8601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02523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0709E41-45B8-4A92-9708-C5EE61E04A19}" type="slidenum">
              <a:rPr lang="en-US" altLang="es-CO" sz="1200"/>
              <a:pPr/>
              <a:t>46</a:t>
            </a:fld>
            <a:endParaRPr lang="en-US" altLang="es-CO" sz="1200"/>
          </a:p>
        </p:txBody>
      </p:sp>
      <p:sp>
        <p:nvSpPr>
          <p:cNvPr id="8806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12442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4635D1D-98FD-4630-B01F-C771E9248CBF}" type="slidenum">
              <a:rPr lang="en-US" altLang="es-CO" sz="1200"/>
              <a:pPr/>
              <a:t>47</a:t>
            </a:fld>
            <a:endParaRPr lang="en-US" altLang="es-CO" sz="1200"/>
          </a:p>
        </p:txBody>
      </p:sp>
      <p:sp>
        <p:nvSpPr>
          <p:cNvPr id="8909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3224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EBE5DAC-FBE0-4770-8E8D-CB9F91C64F08}" type="slidenum">
              <a:rPr lang="en-US" altLang="es-CO" sz="1200"/>
              <a:pPr/>
              <a:t>14</a:t>
            </a:fld>
            <a:endParaRPr lang="en-US" altLang="es-CO" sz="1200"/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61356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9A8140C-23A4-47BA-83A1-9A20319710DD}" type="slidenum">
              <a:rPr lang="en-US" altLang="es-CO" sz="1200"/>
              <a:pPr/>
              <a:t>48</a:t>
            </a:fld>
            <a:endParaRPr lang="en-US" altLang="es-CO" sz="1200"/>
          </a:p>
        </p:txBody>
      </p:sp>
      <p:sp>
        <p:nvSpPr>
          <p:cNvPr id="9011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93689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5442964-686A-4BF3-B4A4-FEEFB193AB82}" type="slidenum">
              <a:rPr lang="en-US" altLang="es-CO" sz="1200"/>
              <a:pPr/>
              <a:t>49</a:t>
            </a:fld>
            <a:endParaRPr lang="en-US" altLang="es-CO" sz="1200"/>
          </a:p>
        </p:txBody>
      </p:sp>
      <p:sp>
        <p:nvSpPr>
          <p:cNvPr id="9113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46782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E05290-E03B-46C8-BAEA-D110AF5DA36C}" type="slidenum">
              <a:rPr lang="en-US" altLang="es-CO" sz="1200"/>
              <a:pPr/>
              <a:t>50</a:t>
            </a:fld>
            <a:endParaRPr lang="en-US" altLang="es-CO" sz="1200"/>
          </a:p>
        </p:txBody>
      </p:sp>
      <p:sp>
        <p:nvSpPr>
          <p:cNvPr id="9216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62983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A0374ED-F6EF-45B5-BBA4-774775EE17CF}" type="slidenum">
              <a:rPr lang="en-US" altLang="es-CO" sz="1200"/>
              <a:pPr/>
              <a:t>51</a:t>
            </a:fld>
            <a:endParaRPr lang="en-US" altLang="es-CO" sz="1200"/>
          </a:p>
        </p:txBody>
      </p:sp>
      <p:sp>
        <p:nvSpPr>
          <p:cNvPr id="9318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47839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81227F3-4A35-4E0C-93A4-614B8A2B75A5}" type="slidenum">
              <a:rPr lang="en-US" altLang="es-CO" sz="1200"/>
              <a:pPr/>
              <a:t>52</a:t>
            </a:fld>
            <a:endParaRPr lang="en-US" altLang="es-CO" sz="1200"/>
          </a:p>
        </p:txBody>
      </p:sp>
      <p:sp>
        <p:nvSpPr>
          <p:cNvPr id="9421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985777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360E273-1376-420F-8285-80A7C054FE95}" type="slidenum">
              <a:rPr lang="en-US" altLang="es-CO" sz="1200"/>
              <a:pPr/>
              <a:t>53</a:t>
            </a:fld>
            <a:endParaRPr lang="en-US" altLang="es-CO" sz="1200"/>
          </a:p>
        </p:txBody>
      </p:sp>
      <p:sp>
        <p:nvSpPr>
          <p:cNvPr id="9523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07343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4ED40C6-F292-4F29-AB1B-2861DB7171FA}" type="slidenum">
              <a:rPr lang="en-US" altLang="es-CO" sz="1200"/>
              <a:pPr/>
              <a:t>54</a:t>
            </a:fld>
            <a:endParaRPr lang="en-US" altLang="es-CO" sz="1200"/>
          </a:p>
        </p:txBody>
      </p:sp>
      <p:sp>
        <p:nvSpPr>
          <p:cNvPr id="962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20955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2A72068-3C86-403C-9449-D14591130BD9}" type="slidenum">
              <a:rPr lang="en-US" altLang="es-CO" sz="1200"/>
              <a:pPr/>
              <a:t>55</a:t>
            </a:fld>
            <a:endParaRPr lang="en-US" altLang="es-CO" sz="1200"/>
          </a:p>
        </p:txBody>
      </p:sp>
      <p:sp>
        <p:nvSpPr>
          <p:cNvPr id="9728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96633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5B0286-2B43-4334-9608-E3144D42758A}" type="slidenum">
              <a:rPr lang="en-US" altLang="es-CO" sz="1200"/>
              <a:pPr/>
              <a:t>56</a:t>
            </a:fld>
            <a:endParaRPr lang="en-US" altLang="es-CO" sz="1200"/>
          </a:p>
        </p:txBody>
      </p:sp>
      <p:sp>
        <p:nvSpPr>
          <p:cNvPr id="9830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94356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565EB2C-17E6-491A-9D35-0677F761606A}" type="slidenum">
              <a:rPr lang="en-US" altLang="es-CO" sz="1200"/>
              <a:pPr/>
              <a:t>57</a:t>
            </a:fld>
            <a:endParaRPr lang="en-US" altLang="es-CO" sz="1200"/>
          </a:p>
        </p:txBody>
      </p:sp>
      <p:sp>
        <p:nvSpPr>
          <p:cNvPr id="9933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2844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8D90C30-CF82-48E2-9BC3-F9D14914A99D}" type="slidenum">
              <a:rPr lang="en-US" altLang="es-CO" sz="1200"/>
              <a:pPr/>
              <a:t>16</a:t>
            </a:fld>
            <a:endParaRPr lang="en-US" altLang="es-CO" sz="1200"/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815883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D0D683F-5632-4017-9F05-197AEDCBB3BF}" type="slidenum">
              <a:rPr lang="en-US" altLang="es-CO" sz="1200"/>
              <a:pPr/>
              <a:t>58</a:t>
            </a:fld>
            <a:endParaRPr lang="en-US" altLang="es-CO" sz="1200"/>
          </a:p>
        </p:txBody>
      </p:sp>
      <p:sp>
        <p:nvSpPr>
          <p:cNvPr id="10035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9595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766B60-DDEF-460D-91D8-ACF45389ABD3}" type="slidenum">
              <a:rPr lang="en-US" altLang="es-CO" sz="1200"/>
              <a:pPr/>
              <a:t>19</a:t>
            </a:fld>
            <a:endParaRPr lang="en-US" altLang="es-CO" sz="1200"/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0918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BEDF70A-6485-4F31-854B-27F339BED7F0}" type="slidenum">
              <a:rPr lang="en-US" altLang="es-CO" sz="1200"/>
              <a:pPr/>
              <a:t>21</a:t>
            </a:fld>
            <a:endParaRPr lang="en-US" altLang="es-CO" sz="1200"/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0581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4031F13-C37B-45AB-BC10-1078A2506B4B}" type="slidenum">
              <a:rPr lang="en-US" altLang="es-CO" sz="1200"/>
              <a:pPr/>
              <a:t>22</a:t>
            </a:fld>
            <a:endParaRPr lang="en-US" altLang="es-CO" sz="1200"/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9345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6C27F43-1EDB-4D4E-9E1F-C25F4A3E9A1A}" type="slidenum">
              <a:rPr lang="en-US" altLang="es-CO" sz="1200"/>
              <a:pPr/>
              <a:t>23</a:t>
            </a:fld>
            <a:endParaRPr lang="en-US" altLang="es-CO" sz="1200"/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2934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58F75DF-783C-4E1B-BCBF-61B42845C229}" type="slidenum">
              <a:rPr lang="en-US" altLang="es-CO" sz="1200"/>
              <a:pPr/>
              <a:t>24</a:t>
            </a:fld>
            <a:endParaRPr lang="en-US" altLang="es-CO" sz="1200"/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es-CO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676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301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417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2917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780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6361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649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779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530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00E8A9-F751-46F6-AE33-3DFD64D46A14}" type="slidenum">
              <a:rPr lang="en-US" altLang="es-CO"/>
              <a:pPr/>
              <a:t>‹Nº›</a:t>
            </a:fld>
            <a:endParaRPr lang="en-US" altLang="es-C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</a:t>
            </a:r>
            <a:r>
              <a:rPr lang="en-US" sz="1000"/>
              <a:t>2009, Prentice-Hall, Inc.</a:t>
            </a:r>
          </a:p>
        </p:txBody>
      </p:sp>
    </p:spTree>
    <p:extLst>
      <p:ext uri="{BB962C8B-B14F-4D97-AF65-F5344CB8AC3E}">
        <p14:creationId xmlns:p14="http://schemas.microsoft.com/office/powerpoint/2010/main" val="2929759832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CBAB73-ABBA-4A4A-9BF1-C4BC0C0B4065}" type="slidenum">
              <a:rPr lang="en-US" altLang="es-CO"/>
              <a:pPr/>
              <a:t>‹Nº›</a:t>
            </a:fld>
            <a:endParaRPr lang="en-US" altLang="es-C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</a:t>
            </a:r>
            <a:r>
              <a:rPr lang="en-US" sz="1000"/>
              <a:t>2009, Prentice-Hall, Inc.</a:t>
            </a:r>
          </a:p>
        </p:txBody>
      </p:sp>
    </p:spTree>
    <p:extLst>
      <p:ext uri="{BB962C8B-B14F-4D97-AF65-F5344CB8AC3E}">
        <p14:creationId xmlns:p14="http://schemas.microsoft.com/office/powerpoint/2010/main" val="1171935651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600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85800" y="3733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8ECEBB-4914-4C42-8C72-BA7547BAD616}" type="slidenum">
              <a:rPr lang="en-US" altLang="es-CO"/>
              <a:pPr/>
              <a:t>‹Nº›</a:t>
            </a:fld>
            <a:endParaRPr lang="en-US" altLang="es-C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</a:t>
            </a:r>
            <a:r>
              <a:rPr lang="en-US" sz="1000"/>
              <a:t>2009, Prentice-Hall, Inc.</a:t>
            </a:r>
          </a:p>
        </p:txBody>
      </p:sp>
    </p:spTree>
    <p:extLst>
      <p:ext uri="{BB962C8B-B14F-4D97-AF65-F5344CB8AC3E}">
        <p14:creationId xmlns:p14="http://schemas.microsoft.com/office/powerpoint/2010/main" val="1543421399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4654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733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9B2FEC-45D7-4C5F-8F46-7D3E5AAC1AD5}" type="slidenum">
              <a:rPr lang="en-US" altLang="es-CO"/>
              <a:pPr/>
              <a:t>‹Nº›</a:t>
            </a:fld>
            <a:endParaRPr lang="en-US" altLang="es-C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</a:t>
            </a:r>
            <a:r>
              <a:rPr lang="en-US" sz="1000"/>
              <a:t>2009, Prentice-Hall, Inc.</a:t>
            </a:r>
          </a:p>
        </p:txBody>
      </p:sp>
    </p:spTree>
    <p:extLst>
      <p:ext uri="{BB962C8B-B14F-4D97-AF65-F5344CB8AC3E}">
        <p14:creationId xmlns:p14="http://schemas.microsoft.com/office/powerpoint/2010/main" val="912935143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733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ECAD76-D003-47AF-B9D3-3F7D571C8224}" type="slidenum">
              <a:rPr lang="en-US" altLang="es-CO"/>
              <a:pPr/>
              <a:t>‹Nº›</a:t>
            </a:fld>
            <a:endParaRPr lang="en-US" altLang="es-C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</a:t>
            </a:r>
            <a:r>
              <a:rPr lang="en-US" sz="1000"/>
              <a:t>2009, Prentice-Hall, Inc.</a:t>
            </a:r>
          </a:p>
        </p:txBody>
      </p:sp>
    </p:spTree>
    <p:extLst>
      <p:ext uri="{BB962C8B-B14F-4D97-AF65-F5344CB8AC3E}">
        <p14:creationId xmlns:p14="http://schemas.microsoft.com/office/powerpoint/2010/main" val="2769987416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33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C07BA0-E52D-43C7-BA57-5A261E6672B4}" type="slidenum">
              <a:rPr lang="en-US" altLang="es-CO"/>
              <a:pPr/>
              <a:t>‹Nº›</a:t>
            </a:fld>
            <a:endParaRPr lang="en-US" altLang="es-C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</a:t>
            </a:r>
            <a:r>
              <a:rPr lang="en-US" sz="1000"/>
              <a:t>2009, Prentice-Hall, Inc.</a:t>
            </a:r>
          </a:p>
        </p:txBody>
      </p:sp>
    </p:spTree>
    <p:extLst>
      <p:ext uri="{BB962C8B-B14F-4D97-AF65-F5344CB8AC3E}">
        <p14:creationId xmlns:p14="http://schemas.microsoft.com/office/powerpoint/2010/main" val="322391966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810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23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772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922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682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1/6/2019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445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121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365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em.msu.su/eng/misc/mendeleev/welcome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hyperlink" Target="http://www.chemsoc.org/viselements/pages/periodic_table.html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57" name="Picture 1133" descr="Resultado de imagen para tabla periodica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8" r="9336" b="4443"/>
          <a:stretch/>
        </p:blipFill>
        <p:spPr bwMode="auto">
          <a:xfrm>
            <a:off x="0" y="1412776"/>
            <a:ext cx="727194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4221088"/>
            <a:ext cx="6256338" cy="114300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altLang="es-CO" sz="4400" dirty="0" smtClean="0"/>
              <a:t>The </a:t>
            </a:r>
            <a:r>
              <a:rPr lang="en-US" altLang="es-CO" sz="4400" dirty="0"/>
              <a:t>Periodic Table </a:t>
            </a:r>
            <a:r>
              <a:rPr lang="en-US" altLang="es-CO" sz="4400" dirty="0" smtClean="0"/>
              <a:t/>
            </a:r>
            <a:br>
              <a:rPr lang="en-US" altLang="es-CO" sz="4400" dirty="0" smtClean="0"/>
            </a:br>
            <a:r>
              <a:rPr lang="en-US" altLang="es-CO" dirty="0" smtClean="0">
                <a:solidFill>
                  <a:srgbClr val="000099"/>
                </a:solidFill>
              </a:rPr>
              <a:t>periodic properties</a:t>
            </a:r>
            <a:endParaRPr lang="en-US" altLang="es-CO" sz="4400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" y="209550"/>
            <a:ext cx="8591550" cy="114300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altLang="es-CO" sz="4000" dirty="0"/>
              <a:t>Periodic Table</a:t>
            </a:r>
            <a:br>
              <a:rPr lang="en-US" altLang="es-CO" sz="4000" dirty="0"/>
            </a:br>
            <a:r>
              <a:rPr lang="en-US" altLang="es-CO" dirty="0"/>
              <a:t> </a:t>
            </a:r>
            <a:r>
              <a:rPr lang="en-US" altLang="es-CO" sz="2800" dirty="0"/>
              <a:t>e</a:t>
            </a:r>
            <a:r>
              <a:rPr lang="en-US" altLang="es-CO" sz="2800" baseline="30000" dirty="0"/>
              <a:t>-</a:t>
            </a:r>
            <a:r>
              <a:rPr lang="en-US" altLang="es-CO" sz="2800" dirty="0"/>
              <a:t> configuration from the periodic </a:t>
            </a:r>
            <a:r>
              <a:rPr lang="en-US" altLang="es-CO" sz="2800" dirty="0" err="1"/>
              <a:t>periodic</a:t>
            </a:r>
            <a:r>
              <a:rPr lang="en-US" altLang="es-CO" sz="2800" dirty="0"/>
              <a:t> table</a:t>
            </a:r>
            <a:br>
              <a:rPr lang="en-US" altLang="es-CO" sz="2800" dirty="0"/>
            </a:br>
            <a:endParaRPr lang="en-US" altLang="es-CO" sz="2800" dirty="0"/>
          </a:p>
        </p:txBody>
      </p:sp>
      <p:pic>
        <p:nvPicPr>
          <p:cNvPr id="36866" name="Picture 2" descr="Resultado de imagen para periodic table electron configur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4" t="10201" r="12295"/>
          <a:stretch/>
        </p:blipFill>
        <p:spPr bwMode="auto">
          <a:xfrm>
            <a:off x="209550" y="1352550"/>
            <a:ext cx="8591550" cy="540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" y="209550"/>
            <a:ext cx="8591550" cy="114300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altLang="es-CO" sz="4000" dirty="0"/>
              <a:t>Periodic Table</a:t>
            </a:r>
            <a:br>
              <a:rPr lang="en-US" altLang="es-CO" sz="4000" dirty="0"/>
            </a:br>
            <a:r>
              <a:rPr lang="en-US" altLang="es-CO" dirty="0"/>
              <a:t> </a:t>
            </a:r>
            <a:r>
              <a:rPr lang="en-US" altLang="es-CO" sz="2800" dirty="0"/>
              <a:t>e</a:t>
            </a:r>
            <a:r>
              <a:rPr lang="en-US" altLang="es-CO" sz="2800" baseline="30000" dirty="0"/>
              <a:t>-</a:t>
            </a:r>
            <a:r>
              <a:rPr lang="en-US" altLang="es-CO" sz="2800" dirty="0"/>
              <a:t> configuration from the periodic </a:t>
            </a:r>
            <a:r>
              <a:rPr lang="en-US" altLang="es-CO" sz="2800" dirty="0" err="1"/>
              <a:t>periodic</a:t>
            </a:r>
            <a:r>
              <a:rPr lang="en-US" altLang="es-CO" sz="2800" dirty="0"/>
              <a:t> table</a:t>
            </a:r>
            <a:br>
              <a:rPr lang="en-US" altLang="es-CO" sz="2800" dirty="0"/>
            </a:br>
            <a:endParaRPr lang="en-US" altLang="es-CO" sz="2800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578600" y="2903538"/>
            <a:ext cx="476250" cy="577850"/>
          </a:xfrm>
          <a:noFill/>
          <a:ln/>
        </p:spPr>
        <p:txBody>
          <a:bodyPr wrap="none">
            <a:spAutoFit/>
          </a:bodyPr>
          <a:lstStyle/>
          <a:p>
            <a:pPr marL="0" indent="0" defTabSz="914400">
              <a:spcBef>
                <a:spcPct val="0"/>
              </a:spcBef>
            </a:pPr>
            <a:r>
              <a:rPr lang="en-US" altLang="es-CO" sz="1600"/>
              <a:t>B</a:t>
            </a:r>
          </a:p>
          <a:p>
            <a:pPr marL="0" indent="0" defTabSz="914400">
              <a:spcBef>
                <a:spcPct val="0"/>
              </a:spcBef>
            </a:pPr>
            <a:r>
              <a:rPr lang="en-US" altLang="es-CO" sz="1600"/>
              <a:t>2p</a:t>
            </a:r>
            <a:r>
              <a:rPr lang="en-US" altLang="es-CO" sz="1600" baseline="30000"/>
              <a:t>1</a:t>
            </a:r>
          </a:p>
        </p:txBody>
      </p:sp>
      <p:sp>
        <p:nvSpPr>
          <p:cNvPr id="27675" name="Rectangle 27"/>
          <p:cNvSpPr>
            <a:spLocks noChangeArrowheads="1"/>
          </p:cNvSpPr>
          <p:nvPr/>
        </p:nvSpPr>
        <p:spPr bwMode="auto">
          <a:xfrm>
            <a:off x="292100" y="2347913"/>
            <a:ext cx="4445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H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1s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676" name="Rectangle 28"/>
          <p:cNvSpPr>
            <a:spLocks noChangeArrowheads="1"/>
          </p:cNvSpPr>
          <p:nvPr/>
        </p:nvSpPr>
        <p:spPr bwMode="auto">
          <a:xfrm>
            <a:off x="309563" y="2924175"/>
            <a:ext cx="4445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Li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2s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677" name="Rectangle 29"/>
          <p:cNvSpPr>
            <a:spLocks noChangeArrowheads="1"/>
          </p:cNvSpPr>
          <p:nvPr/>
        </p:nvSpPr>
        <p:spPr bwMode="auto">
          <a:xfrm>
            <a:off x="292100" y="3430588"/>
            <a:ext cx="4445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 dirty="0">
                <a:latin typeface="Times New Roman" panose="02020603050405020304" pitchFamily="18" charset="0"/>
              </a:rPr>
              <a:t>Na</a:t>
            </a:r>
          </a:p>
          <a:p>
            <a:pPr algn="ctr"/>
            <a:r>
              <a:rPr lang="en-US" altLang="es-CO" sz="1600" dirty="0">
                <a:latin typeface="Times New Roman" panose="02020603050405020304" pitchFamily="18" charset="0"/>
              </a:rPr>
              <a:t>3s</a:t>
            </a:r>
            <a:r>
              <a:rPr lang="en-US" altLang="es-CO" sz="1600" baseline="30000" dirty="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678" name="Rectangle 30"/>
          <p:cNvSpPr>
            <a:spLocks noChangeArrowheads="1"/>
          </p:cNvSpPr>
          <p:nvPr/>
        </p:nvSpPr>
        <p:spPr bwMode="auto">
          <a:xfrm>
            <a:off x="309563" y="4022725"/>
            <a:ext cx="4445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K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4s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679" name="Rectangle 31"/>
          <p:cNvSpPr>
            <a:spLocks noChangeArrowheads="1"/>
          </p:cNvSpPr>
          <p:nvPr/>
        </p:nvSpPr>
        <p:spPr bwMode="auto">
          <a:xfrm>
            <a:off x="309563" y="4583113"/>
            <a:ext cx="43180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Rb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5s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680" name="Rectangle 32"/>
          <p:cNvSpPr>
            <a:spLocks noChangeArrowheads="1"/>
          </p:cNvSpPr>
          <p:nvPr/>
        </p:nvSpPr>
        <p:spPr bwMode="auto">
          <a:xfrm>
            <a:off x="309563" y="5159375"/>
            <a:ext cx="4445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Cs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6s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681" name="Rectangle 33"/>
          <p:cNvSpPr>
            <a:spLocks noChangeArrowheads="1"/>
          </p:cNvSpPr>
          <p:nvPr/>
        </p:nvSpPr>
        <p:spPr bwMode="auto">
          <a:xfrm>
            <a:off x="309563" y="5734050"/>
            <a:ext cx="4445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Fr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7s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682" name="Rectangle 34"/>
          <p:cNvSpPr>
            <a:spLocks noChangeArrowheads="1"/>
          </p:cNvSpPr>
          <p:nvPr/>
        </p:nvSpPr>
        <p:spPr bwMode="auto">
          <a:xfrm>
            <a:off x="801688" y="2906713"/>
            <a:ext cx="4445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Be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2s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683" name="Rectangle 35"/>
          <p:cNvSpPr>
            <a:spLocks noChangeArrowheads="1"/>
          </p:cNvSpPr>
          <p:nvPr/>
        </p:nvSpPr>
        <p:spPr bwMode="auto">
          <a:xfrm>
            <a:off x="766763" y="3465513"/>
            <a:ext cx="47625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Mg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3s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684" name="Rectangle 36"/>
          <p:cNvSpPr>
            <a:spLocks noChangeArrowheads="1"/>
          </p:cNvSpPr>
          <p:nvPr/>
        </p:nvSpPr>
        <p:spPr bwMode="auto">
          <a:xfrm>
            <a:off x="784225" y="4040188"/>
            <a:ext cx="4445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Ca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4s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685" name="Rectangle 37"/>
          <p:cNvSpPr>
            <a:spLocks noChangeArrowheads="1"/>
          </p:cNvSpPr>
          <p:nvPr/>
        </p:nvSpPr>
        <p:spPr bwMode="auto">
          <a:xfrm>
            <a:off x="766763" y="4564063"/>
            <a:ext cx="43180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Sr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5s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686" name="Rectangle 38"/>
          <p:cNvSpPr>
            <a:spLocks noChangeArrowheads="1"/>
          </p:cNvSpPr>
          <p:nvPr/>
        </p:nvSpPr>
        <p:spPr bwMode="auto">
          <a:xfrm>
            <a:off x="766763" y="5191125"/>
            <a:ext cx="43180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Ba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6s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687" name="Rectangle 39"/>
          <p:cNvSpPr>
            <a:spLocks noChangeArrowheads="1"/>
          </p:cNvSpPr>
          <p:nvPr/>
        </p:nvSpPr>
        <p:spPr bwMode="auto">
          <a:xfrm>
            <a:off x="766763" y="5748338"/>
            <a:ext cx="43180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Ra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7s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688" name="Rectangle 40"/>
          <p:cNvSpPr>
            <a:spLocks noChangeArrowheads="1"/>
          </p:cNvSpPr>
          <p:nvPr/>
        </p:nvSpPr>
        <p:spPr bwMode="auto">
          <a:xfrm>
            <a:off x="1247775" y="4057650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Sc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3d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689" name="Rectangle 41"/>
          <p:cNvSpPr>
            <a:spLocks noChangeArrowheads="1"/>
          </p:cNvSpPr>
          <p:nvPr/>
        </p:nvSpPr>
        <p:spPr bwMode="auto">
          <a:xfrm>
            <a:off x="1755775" y="4057650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Ti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3d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690" name="Rectangle 42"/>
          <p:cNvSpPr>
            <a:spLocks noChangeArrowheads="1"/>
          </p:cNvSpPr>
          <p:nvPr/>
        </p:nvSpPr>
        <p:spPr bwMode="auto">
          <a:xfrm>
            <a:off x="2222500" y="4056063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V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3d</a:t>
            </a:r>
            <a:r>
              <a:rPr lang="en-US" altLang="es-CO" sz="1600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7691" name="Rectangle 43"/>
          <p:cNvSpPr>
            <a:spLocks noChangeArrowheads="1"/>
          </p:cNvSpPr>
          <p:nvPr/>
        </p:nvSpPr>
        <p:spPr bwMode="auto">
          <a:xfrm>
            <a:off x="2598738" y="4059238"/>
            <a:ext cx="70485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Cr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4s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  <a:r>
              <a:rPr lang="en-US" altLang="es-CO" sz="1600">
                <a:latin typeface="Times New Roman" panose="02020603050405020304" pitchFamily="18" charset="0"/>
              </a:rPr>
              <a:t>3d</a:t>
            </a:r>
            <a:r>
              <a:rPr lang="en-US" altLang="es-CO" sz="1600" baseline="30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692" name="Rectangle 44"/>
          <p:cNvSpPr>
            <a:spLocks noChangeArrowheads="1"/>
          </p:cNvSpPr>
          <p:nvPr/>
        </p:nvSpPr>
        <p:spPr bwMode="auto">
          <a:xfrm>
            <a:off x="3178175" y="4056063"/>
            <a:ext cx="46355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Mn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3d</a:t>
            </a:r>
            <a:r>
              <a:rPr lang="en-US" altLang="es-CO" sz="1600" baseline="30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693" name="Rectangle 45"/>
          <p:cNvSpPr>
            <a:spLocks noChangeArrowheads="1"/>
          </p:cNvSpPr>
          <p:nvPr/>
        </p:nvSpPr>
        <p:spPr bwMode="auto">
          <a:xfrm>
            <a:off x="3660775" y="4056063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Fe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3d</a:t>
            </a:r>
            <a:r>
              <a:rPr lang="en-US" altLang="es-CO" sz="1600" baseline="30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7694" name="Rectangle 46"/>
          <p:cNvSpPr>
            <a:spLocks noChangeArrowheads="1"/>
          </p:cNvSpPr>
          <p:nvPr/>
        </p:nvSpPr>
        <p:spPr bwMode="auto">
          <a:xfrm>
            <a:off x="4135438" y="4056063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Co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3d</a:t>
            </a:r>
            <a:r>
              <a:rPr lang="en-US" altLang="es-CO" sz="1600" baseline="30000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27695" name="Rectangle 47"/>
          <p:cNvSpPr>
            <a:spLocks noChangeArrowheads="1"/>
          </p:cNvSpPr>
          <p:nvPr/>
        </p:nvSpPr>
        <p:spPr bwMode="auto">
          <a:xfrm>
            <a:off x="4627563" y="4073525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Ni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3d</a:t>
            </a:r>
            <a:r>
              <a:rPr lang="en-US" altLang="es-CO" sz="1600" baseline="30000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27696" name="Rectangle 48"/>
          <p:cNvSpPr>
            <a:spLocks noChangeArrowheads="1"/>
          </p:cNvSpPr>
          <p:nvPr/>
        </p:nvSpPr>
        <p:spPr bwMode="auto">
          <a:xfrm>
            <a:off x="5592763" y="4040188"/>
            <a:ext cx="53657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Zn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3d</a:t>
            </a:r>
            <a:r>
              <a:rPr lang="en-US" altLang="es-CO" sz="1600" baseline="30000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27697" name="Rectangle 49"/>
          <p:cNvSpPr>
            <a:spLocks noChangeArrowheads="1"/>
          </p:cNvSpPr>
          <p:nvPr/>
        </p:nvSpPr>
        <p:spPr bwMode="auto">
          <a:xfrm>
            <a:off x="5037138" y="4078288"/>
            <a:ext cx="633412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Cu</a:t>
            </a:r>
          </a:p>
          <a:p>
            <a:pPr algn="ctr"/>
            <a:r>
              <a:rPr lang="en-US" altLang="es-CO" sz="1200">
                <a:latin typeface="Times New Roman" panose="02020603050405020304" pitchFamily="18" charset="0"/>
              </a:rPr>
              <a:t>4s</a:t>
            </a:r>
            <a:r>
              <a:rPr lang="en-US" altLang="es-CO" sz="1200" baseline="30000">
                <a:latin typeface="Times New Roman" panose="02020603050405020304" pitchFamily="18" charset="0"/>
              </a:rPr>
              <a:t>1</a:t>
            </a:r>
            <a:r>
              <a:rPr lang="en-US" altLang="es-CO" sz="1200">
                <a:latin typeface="Times New Roman" panose="02020603050405020304" pitchFamily="18" charset="0"/>
              </a:rPr>
              <a:t>3d</a:t>
            </a:r>
            <a:r>
              <a:rPr lang="en-US" altLang="es-CO" sz="1200" baseline="30000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27698" name="Rectangle 50"/>
          <p:cNvSpPr>
            <a:spLocks noChangeArrowheads="1"/>
          </p:cNvSpPr>
          <p:nvPr/>
        </p:nvSpPr>
        <p:spPr bwMode="auto">
          <a:xfrm>
            <a:off x="6051550" y="2906713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B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2p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699" name="Rectangle 51"/>
          <p:cNvSpPr>
            <a:spLocks noChangeArrowheads="1"/>
          </p:cNvSpPr>
          <p:nvPr/>
        </p:nvSpPr>
        <p:spPr bwMode="auto">
          <a:xfrm>
            <a:off x="6575425" y="2906713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C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2p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700" name="Rectangle 52"/>
          <p:cNvSpPr>
            <a:spLocks noChangeArrowheads="1"/>
          </p:cNvSpPr>
          <p:nvPr/>
        </p:nvSpPr>
        <p:spPr bwMode="auto">
          <a:xfrm>
            <a:off x="7034213" y="2906713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N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2p</a:t>
            </a:r>
            <a:r>
              <a:rPr lang="en-US" altLang="es-CO" sz="1600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7701" name="Rectangle 53"/>
          <p:cNvSpPr>
            <a:spLocks noChangeArrowheads="1"/>
          </p:cNvSpPr>
          <p:nvPr/>
        </p:nvSpPr>
        <p:spPr bwMode="auto">
          <a:xfrm>
            <a:off x="7491413" y="2922588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O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2p</a:t>
            </a:r>
            <a:r>
              <a:rPr lang="en-US" altLang="es-CO" sz="1600" baseline="30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7702" name="Rectangle 54"/>
          <p:cNvSpPr>
            <a:spLocks noChangeArrowheads="1"/>
          </p:cNvSpPr>
          <p:nvPr/>
        </p:nvSpPr>
        <p:spPr bwMode="auto">
          <a:xfrm>
            <a:off x="7981950" y="2890838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F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2p</a:t>
            </a:r>
            <a:r>
              <a:rPr lang="en-US" altLang="es-CO" sz="1600" baseline="30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703" name="Rectangle 55"/>
          <p:cNvSpPr>
            <a:spLocks noChangeArrowheads="1"/>
          </p:cNvSpPr>
          <p:nvPr/>
        </p:nvSpPr>
        <p:spPr bwMode="auto">
          <a:xfrm>
            <a:off x="8480425" y="290671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Ne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2p</a:t>
            </a:r>
            <a:r>
              <a:rPr lang="en-US" altLang="es-CO" sz="1600" baseline="30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7704" name="Rectangle 56"/>
          <p:cNvSpPr>
            <a:spLocks noChangeArrowheads="1"/>
          </p:cNvSpPr>
          <p:nvPr/>
        </p:nvSpPr>
        <p:spPr bwMode="auto">
          <a:xfrm>
            <a:off x="8501063" y="2347913"/>
            <a:ext cx="4445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He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1s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705" name="Rectangle 57"/>
          <p:cNvSpPr>
            <a:spLocks noChangeArrowheads="1"/>
          </p:cNvSpPr>
          <p:nvPr/>
        </p:nvSpPr>
        <p:spPr bwMode="auto">
          <a:xfrm>
            <a:off x="6067425" y="3482975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Al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3p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706" name="Rectangle 58"/>
          <p:cNvSpPr>
            <a:spLocks noChangeArrowheads="1"/>
          </p:cNvSpPr>
          <p:nvPr/>
        </p:nvSpPr>
        <p:spPr bwMode="auto">
          <a:xfrm>
            <a:off x="6073775" y="4057650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Ga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4p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707" name="Rectangle 59"/>
          <p:cNvSpPr>
            <a:spLocks noChangeArrowheads="1"/>
          </p:cNvSpPr>
          <p:nvPr/>
        </p:nvSpPr>
        <p:spPr bwMode="auto">
          <a:xfrm>
            <a:off x="6084888" y="4616450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In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5p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708" name="Rectangle 60"/>
          <p:cNvSpPr>
            <a:spLocks noChangeArrowheads="1"/>
          </p:cNvSpPr>
          <p:nvPr/>
        </p:nvSpPr>
        <p:spPr bwMode="auto">
          <a:xfrm>
            <a:off x="6092825" y="519271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Tl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6p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709" name="Rectangle 61"/>
          <p:cNvSpPr>
            <a:spLocks noChangeArrowheads="1"/>
          </p:cNvSpPr>
          <p:nvPr/>
        </p:nvSpPr>
        <p:spPr bwMode="auto">
          <a:xfrm>
            <a:off x="6542088" y="3481388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Si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3p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710" name="Rectangle 62"/>
          <p:cNvSpPr>
            <a:spLocks noChangeArrowheads="1"/>
          </p:cNvSpPr>
          <p:nvPr/>
        </p:nvSpPr>
        <p:spPr bwMode="auto">
          <a:xfrm>
            <a:off x="6546850" y="4057650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Ge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4p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711" name="Rectangle 63"/>
          <p:cNvSpPr>
            <a:spLocks noChangeArrowheads="1"/>
          </p:cNvSpPr>
          <p:nvPr/>
        </p:nvSpPr>
        <p:spPr bwMode="auto">
          <a:xfrm>
            <a:off x="6564313" y="4600575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Sn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5p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712" name="Rectangle 64"/>
          <p:cNvSpPr>
            <a:spLocks noChangeArrowheads="1"/>
          </p:cNvSpPr>
          <p:nvPr/>
        </p:nvSpPr>
        <p:spPr bwMode="auto">
          <a:xfrm>
            <a:off x="6548438" y="519271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Pb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6p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713" name="Rectangle 65"/>
          <p:cNvSpPr>
            <a:spLocks noChangeArrowheads="1"/>
          </p:cNvSpPr>
          <p:nvPr/>
        </p:nvSpPr>
        <p:spPr bwMode="auto">
          <a:xfrm>
            <a:off x="7051675" y="3482975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P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3p</a:t>
            </a:r>
            <a:r>
              <a:rPr lang="en-US" altLang="es-CO" sz="1600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7714" name="Rectangle 66"/>
          <p:cNvSpPr>
            <a:spLocks noChangeArrowheads="1"/>
          </p:cNvSpPr>
          <p:nvPr/>
        </p:nvSpPr>
        <p:spPr bwMode="auto">
          <a:xfrm>
            <a:off x="7034213" y="4040188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As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4p</a:t>
            </a:r>
            <a:r>
              <a:rPr lang="en-US" altLang="es-CO" sz="1600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7715" name="Rectangle 67"/>
          <p:cNvSpPr>
            <a:spLocks noChangeArrowheads="1"/>
          </p:cNvSpPr>
          <p:nvPr/>
        </p:nvSpPr>
        <p:spPr bwMode="auto">
          <a:xfrm>
            <a:off x="7040563" y="4616450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Sb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5p</a:t>
            </a:r>
            <a:r>
              <a:rPr lang="en-US" altLang="es-CO" sz="1600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7716" name="Rectangle 68"/>
          <p:cNvSpPr>
            <a:spLocks noChangeArrowheads="1"/>
          </p:cNvSpPr>
          <p:nvPr/>
        </p:nvSpPr>
        <p:spPr bwMode="auto">
          <a:xfrm>
            <a:off x="7058025" y="519271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Bi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6p</a:t>
            </a:r>
            <a:r>
              <a:rPr lang="en-US" altLang="es-CO" sz="1600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7717" name="Rectangle 69"/>
          <p:cNvSpPr>
            <a:spLocks noChangeArrowheads="1"/>
          </p:cNvSpPr>
          <p:nvPr/>
        </p:nvSpPr>
        <p:spPr bwMode="auto">
          <a:xfrm>
            <a:off x="7491413" y="3481388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S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3p</a:t>
            </a:r>
            <a:r>
              <a:rPr lang="en-US" altLang="es-CO" sz="1600" baseline="30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7718" name="Rectangle 70"/>
          <p:cNvSpPr>
            <a:spLocks noChangeArrowheads="1"/>
          </p:cNvSpPr>
          <p:nvPr/>
        </p:nvSpPr>
        <p:spPr bwMode="auto">
          <a:xfrm>
            <a:off x="7507288" y="4057650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Se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4p</a:t>
            </a:r>
            <a:r>
              <a:rPr lang="en-US" altLang="es-CO" sz="1600" baseline="30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7719" name="Rectangle 71"/>
          <p:cNvSpPr>
            <a:spLocks noChangeArrowheads="1"/>
          </p:cNvSpPr>
          <p:nvPr/>
        </p:nvSpPr>
        <p:spPr bwMode="auto">
          <a:xfrm>
            <a:off x="7513638" y="4616450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Te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5p</a:t>
            </a:r>
            <a:r>
              <a:rPr lang="en-US" altLang="es-CO" sz="1600" baseline="30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7720" name="Rectangle 72"/>
          <p:cNvSpPr>
            <a:spLocks noChangeArrowheads="1"/>
          </p:cNvSpPr>
          <p:nvPr/>
        </p:nvSpPr>
        <p:spPr bwMode="auto">
          <a:xfrm>
            <a:off x="7513638" y="519271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Po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6p</a:t>
            </a:r>
            <a:r>
              <a:rPr lang="en-US" altLang="es-CO" sz="1600" baseline="30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7721" name="Rectangle 73"/>
          <p:cNvSpPr>
            <a:spLocks noChangeArrowheads="1"/>
          </p:cNvSpPr>
          <p:nvPr/>
        </p:nvSpPr>
        <p:spPr bwMode="auto">
          <a:xfrm>
            <a:off x="7997825" y="3467100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Cl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3p</a:t>
            </a:r>
            <a:r>
              <a:rPr lang="en-US" altLang="es-CO" sz="1600" baseline="30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722" name="Rectangle 74"/>
          <p:cNvSpPr>
            <a:spLocks noChangeArrowheads="1"/>
          </p:cNvSpPr>
          <p:nvPr/>
        </p:nvSpPr>
        <p:spPr bwMode="auto">
          <a:xfrm>
            <a:off x="7981950" y="4041775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Be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4p</a:t>
            </a:r>
            <a:r>
              <a:rPr lang="en-US" altLang="es-CO" sz="1600" baseline="30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723" name="Rectangle 75"/>
          <p:cNvSpPr>
            <a:spLocks noChangeArrowheads="1"/>
          </p:cNvSpPr>
          <p:nvPr/>
        </p:nvSpPr>
        <p:spPr bwMode="auto">
          <a:xfrm>
            <a:off x="7997825" y="4600575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I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5p</a:t>
            </a:r>
            <a:r>
              <a:rPr lang="en-US" altLang="es-CO" sz="1600" baseline="30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724" name="Rectangle 76"/>
          <p:cNvSpPr>
            <a:spLocks noChangeArrowheads="1"/>
          </p:cNvSpPr>
          <p:nvPr/>
        </p:nvSpPr>
        <p:spPr bwMode="auto">
          <a:xfrm>
            <a:off x="7964488" y="5176838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At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6p</a:t>
            </a:r>
            <a:r>
              <a:rPr lang="en-US" altLang="es-CO" sz="1600" baseline="30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725" name="Rectangle 77"/>
          <p:cNvSpPr>
            <a:spLocks noChangeArrowheads="1"/>
          </p:cNvSpPr>
          <p:nvPr/>
        </p:nvSpPr>
        <p:spPr bwMode="auto">
          <a:xfrm>
            <a:off x="8497888" y="3481388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Ar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3p</a:t>
            </a:r>
            <a:r>
              <a:rPr lang="en-US" altLang="es-CO" sz="1600" baseline="30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7726" name="Rectangle 78"/>
          <p:cNvSpPr>
            <a:spLocks noChangeArrowheads="1"/>
          </p:cNvSpPr>
          <p:nvPr/>
        </p:nvSpPr>
        <p:spPr bwMode="auto">
          <a:xfrm>
            <a:off x="8491538" y="4059238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Kr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4p</a:t>
            </a:r>
            <a:r>
              <a:rPr lang="en-US" altLang="es-CO" sz="1600" baseline="30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7727" name="Rectangle 79"/>
          <p:cNvSpPr>
            <a:spLocks noChangeArrowheads="1"/>
          </p:cNvSpPr>
          <p:nvPr/>
        </p:nvSpPr>
        <p:spPr bwMode="auto">
          <a:xfrm>
            <a:off x="8496300" y="4600575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Xe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5p</a:t>
            </a:r>
            <a:r>
              <a:rPr lang="en-US" altLang="es-CO" sz="1600" baseline="30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7728" name="Rectangle 80"/>
          <p:cNvSpPr>
            <a:spLocks noChangeArrowheads="1"/>
          </p:cNvSpPr>
          <p:nvPr/>
        </p:nvSpPr>
        <p:spPr bwMode="auto">
          <a:xfrm>
            <a:off x="8480425" y="5175250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Rn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6p</a:t>
            </a:r>
            <a:r>
              <a:rPr lang="en-US" altLang="es-CO" sz="1600" baseline="30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7729" name="Rectangle 81"/>
          <p:cNvSpPr>
            <a:spLocks noChangeArrowheads="1"/>
          </p:cNvSpPr>
          <p:nvPr/>
        </p:nvSpPr>
        <p:spPr bwMode="auto">
          <a:xfrm>
            <a:off x="1241425" y="4616450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Y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4d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730" name="Rectangle 82"/>
          <p:cNvSpPr>
            <a:spLocks noChangeArrowheads="1"/>
          </p:cNvSpPr>
          <p:nvPr/>
        </p:nvSpPr>
        <p:spPr bwMode="auto">
          <a:xfrm>
            <a:off x="1241425" y="5175250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La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5d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731" name="Rectangle 83"/>
          <p:cNvSpPr>
            <a:spLocks noChangeArrowheads="1"/>
          </p:cNvSpPr>
          <p:nvPr/>
        </p:nvSpPr>
        <p:spPr bwMode="auto">
          <a:xfrm>
            <a:off x="1258888" y="5767388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Ac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6d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732" name="Rectangle 84"/>
          <p:cNvSpPr>
            <a:spLocks noChangeArrowheads="1"/>
          </p:cNvSpPr>
          <p:nvPr/>
        </p:nvSpPr>
        <p:spPr bwMode="auto">
          <a:xfrm>
            <a:off x="5575300" y="4598988"/>
            <a:ext cx="5238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Cd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4d</a:t>
            </a:r>
            <a:r>
              <a:rPr lang="en-US" altLang="es-CO" sz="1600" baseline="30000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27733" name="Rectangle 85"/>
          <p:cNvSpPr>
            <a:spLocks noChangeArrowheads="1"/>
          </p:cNvSpPr>
          <p:nvPr/>
        </p:nvSpPr>
        <p:spPr bwMode="auto">
          <a:xfrm>
            <a:off x="5559425" y="5192713"/>
            <a:ext cx="53657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Hg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5d</a:t>
            </a:r>
            <a:r>
              <a:rPr lang="en-US" altLang="es-CO" sz="1600" baseline="30000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27734" name="Rectangle 86"/>
          <p:cNvSpPr>
            <a:spLocks noChangeArrowheads="1"/>
          </p:cNvSpPr>
          <p:nvPr/>
        </p:nvSpPr>
        <p:spPr bwMode="auto">
          <a:xfrm>
            <a:off x="5021263" y="4637088"/>
            <a:ext cx="633412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Ag</a:t>
            </a:r>
          </a:p>
          <a:p>
            <a:pPr algn="ctr"/>
            <a:r>
              <a:rPr lang="en-US" altLang="es-CO" sz="1200">
                <a:latin typeface="Times New Roman" panose="02020603050405020304" pitchFamily="18" charset="0"/>
              </a:rPr>
              <a:t>5s</a:t>
            </a:r>
            <a:r>
              <a:rPr lang="en-US" altLang="es-CO" sz="1200" baseline="30000">
                <a:latin typeface="Times New Roman" panose="02020603050405020304" pitchFamily="18" charset="0"/>
              </a:rPr>
              <a:t>1</a:t>
            </a:r>
            <a:r>
              <a:rPr lang="en-US" altLang="es-CO" sz="1200">
                <a:latin typeface="Times New Roman" panose="02020603050405020304" pitchFamily="18" charset="0"/>
              </a:rPr>
              <a:t>4d</a:t>
            </a:r>
            <a:r>
              <a:rPr lang="en-US" altLang="es-CO" sz="1200" baseline="30000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27735" name="Rectangle 87"/>
          <p:cNvSpPr>
            <a:spLocks noChangeArrowheads="1"/>
          </p:cNvSpPr>
          <p:nvPr/>
        </p:nvSpPr>
        <p:spPr bwMode="auto">
          <a:xfrm>
            <a:off x="5003800" y="5227638"/>
            <a:ext cx="633413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Au</a:t>
            </a:r>
          </a:p>
          <a:p>
            <a:pPr algn="ctr"/>
            <a:r>
              <a:rPr lang="en-US" altLang="es-CO" sz="1200">
                <a:latin typeface="Times New Roman" panose="02020603050405020304" pitchFamily="18" charset="0"/>
              </a:rPr>
              <a:t>6s</a:t>
            </a:r>
            <a:r>
              <a:rPr lang="en-US" altLang="es-CO" sz="1200" baseline="30000">
                <a:latin typeface="Times New Roman" panose="02020603050405020304" pitchFamily="18" charset="0"/>
              </a:rPr>
              <a:t>1</a:t>
            </a:r>
            <a:r>
              <a:rPr lang="en-US" altLang="es-CO" sz="1200">
                <a:latin typeface="Times New Roman" panose="02020603050405020304" pitchFamily="18" charset="0"/>
              </a:rPr>
              <a:t>5d</a:t>
            </a:r>
            <a:r>
              <a:rPr lang="en-US" altLang="es-CO" sz="1200" baseline="30000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27736" name="Rectangle 88"/>
          <p:cNvSpPr>
            <a:spLocks noChangeArrowheads="1"/>
          </p:cNvSpPr>
          <p:nvPr/>
        </p:nvSpPr>
        <p:spPr bwMode="auto">
          <a:xfrm>
            <a:off x="1751013" y="4603750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Zr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4d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737" name="Rectangle 89"/>
          <p:cNvSpPr>
            <a:spLocks noChangeArrowheads="1"/>
          </p:cNvSpPr>
          <p:nvPr/>
        </p:nvSpPr>
        <p:spPr bwMode="auto">
          <a:xfrm>
            <a:off x="1770063" y="5156200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Hf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5d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738" name="Rectangle 90"/>
          <p:cNvSpPr>
            <a:spLocks noChangeArrowheads="1"/>
          </p:cNvSpPr>
          <p:nvPr/>
        </p:nvSpPr>
        <p:spPr bwMode="auto">
          <a:xfrm>
            <a:off x="1731963" y="5746750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Rf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6d</a:t>
            </a:r>
            <a:r>
              <a:rPr lang="en-US" altLang="es-CO" sz="1600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739" name="Rectangle 91"/>
          <p:cNvSpPr>
            <a:spLocks noChangeArrowheads="1"/>
          </p:cNvSpPr>
          <p:nvPr/>
        </p:nvSpPr>
        <p:spPr bwMode="auto">
          <a:xfrm>
            <a:off x="2228850" y="458946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Nb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4d</a:t>
            </a:r>
            <a:r>
              <a:rPr lang="en-US" altLang="es-CO" sz="1600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7740" name="Rectangle 92"/>
          <p:cNvSpPr>
            <a:spLocks noChangeArrowheads="1"/>
          </p:cNvSpPr>
          <p:nvPr/>
        </p:nvSpPr>
        <p:spPr bwMode="auto">
          <a:xfrm>
            <a:off x="2228850" y="516096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Ta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5d</a:t>
            </a:r>
            <a:r>
              <a:rPr lang="en-US" altLang="es-CO" sz="1600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7741" name="Rectangle 93"/>
          <p:cNvSpPr>
            <a:spLocks noChangeArrowheads="1"/>
          </p:cNvSpPr>
          <p:nvPr/>
        </p:nvSpPr>
        <p:spPr bwMode="auto">
          <a:xfrm>
            <a:off x="2228850" y="575151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Db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6d</a:t>
            </a:r>
            <a:r>
              <a:rPr lang="en-US" altLang="es-CO" sz="1600" baseline="30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7742" name="Rectangle 94"/>
          <p:cNvSpPr>
            <a:spLocks noChangeArrowheads="1"/>
          </p:cNvSpPr>
          <p:nvPr/>
        </p:nvSpPr>
        <p:spPr bwMode="auto">
          <a:xfrm>
            <a:off x="2598738" y="4592638"/>
            <a:ext cx="70485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Mo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5s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  <a:r>
              <a:rPr lang="en-US" altLang="es-CO" sz="1600">
                <a:latin typeface="Times New Roman" panose="02020603050405020304" pitchFamily="18" charset="0"/>
              </a:rPr>
              <a:t>4d</a:t>
            </a:r>
            <a:r>
              <a:rPr lang="en-US" altLang="es-CO" sz="1600" baseline="30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743" name="Rectangle 95"/>
          <p:cNvSpPr>
            <a:spLocks noChangeArrowheads="1"/>
          </p:cNvSpPr>
          <p:nvPr/>
        </p:nvSpPr>
        <p:spPr bwMode="auto">
          <a:xfrm>
            <a:off x="2592388" y="5164138"/>
            <a:ext cx="71755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W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6s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  <a:r>
              <a:rPr lang="en-US" altLang="es-CO" sz="1600">
                <a:latin typeface="Times New Roman" panose="02020603050405020304" pitchFamily="18" charset="0"/>
              </a:rPr>
              <a:t>5d</a:t>
            </a:r>
            <a:r>
              <a:rPr lang="en-US" altLang="es-CO" sz="1600" baseline="30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744" name="Rectangle 96"/>
          <p:cNvSpPr>
            <a:spLocks noChangeArrowheads="1"/>
          </p:cNvSpPr>
          <p:nvPr/>
        </p:nvSpPr>
        <p:spPr bwMode="auto">
          <a:xfrm>
            <a:off x="2579688" y="5754688"/>
            <a:ext cx="70485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Sg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7s</a:t>
            </a:r>
            <a:r>
              <a:rPr lang="en-US" altLang="es-CO" sz="1600" baseline="30000">
                <a:latin typeface="Times New Roman" panose="02020603050405020304" pitchFamily="18" charset="0"/>
              </a:rPr>
              <a:t>1</a:t>
            </a:r>
            <a:r>
              <a:rPr lang="en-US" altLang="es-CO" sz="1600">
                <a:latin typeface="Times New Roman" panose="02020603050405020304" pitchFamily="18" charset="0"/>
              </a:rPr>
              <a:t>6d</a:t>
            </a:r>
            <a:r>
              <a:rPr lang="en-US" altLang="es-CO" sz="1600" baseline="30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745" name="Rectangle 97"/>
          <p:cNvSpPr>
            <a:spLocks noChangeArrowheads="1"/>
          </p:cNvSpPr>
          <p:nvPr/>
        </p:nvSpPr>
        <p:spPr bwMode="auto">
          <a:xfrm>
            <a:off x="3182938" y="460851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Tc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4d</a:t>
            </a:r>
            <a:r>
              <a:rPr lang="en-US" altLang="es-CO" sz="1600" baseline="30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746" name="Rectangle 98"/>
          <p:cNvSpPr>
            <a:spLocks noChangeArrowheads="1"/>
          </p:cNvSpPr>
          <p:nvPr/>
        </p:nvSpPr>
        <p:spPr bwMode="auto">
          <a:xfrm>
            <a:off x="3176588" y="5160963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Re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5d</a:t>
            </a:r>
            <a:r>
              <a:rPr lang="en-US" altLang="es-CO" sz="1600" baseline="30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747" name="Rectangle 99"/>
          <p:cNvSpPr>
            <a:spLocks noChangeArrowheads="1"/>
          </p:cNvSpPr>
          <p:nvPr/>
        </p:nvSpPr>
        <p:spPr bwMode="auto">
          <a:xfrm>
            <a:off x="3182938" y="573246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Bh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6d</a:t>
            </a:r>
            <a:r>
              <a:rPr lang="en-US" altLang="es-CO" sz="1600" baseline="30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748" name="Rectangle 100"/>
          <p:cNvSpPr>
            <a:spLocks noChangeArrowheads="1"/>
          </p:cNvSpPr>
          <p:nvPr/>
        </p:nvSpPr>
        <p:spPr bwMode="auto">
          <a:xfrm>
            <a:off x="3648075" y="458946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Ru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4d</a:t>
            </a:r>
            <a:r>
              <a:rPr lang="en-US" altLang="es-CO" sz="1600" baseline="30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7749" name="Rectangle 101"/>
          <p:cNvSpPr>
            <a:spLocks noChangeArrowheads="1"/>
          </p:cNvSpPr>
          <p:nvPr/>
        </p:nvSpPr>
        <p:spPr bwMode="auto">
          <a:xfrm>
            <a:off x="3641725" y="5160963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Os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5d</a:t>
            </a:r>
            <a:r>
              <a:rPr lang="en-US" altLang="es-CO" sz="1600" baseline="30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7750" name="Rectangle 102"/>
          <p:cNvSpPr>
            <a:spLocks noChangeArrowheads="1"/>
          </p:cNvSpPr>
          <p:nvPr/>
        </p:nvSpPr>
        <p:spPr bwMode="auto">
          <a:xfrm>
            <a:off x="3667125" y="573246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Hs</a:t>
            </a:r>
          </a:p>
          <a:p>
            <a:pPr algn="ctr"/>
            <a:r>
              <a:rPr lang="en-US" altLang="es-CO" sz="1600">
                <a:latin typeface="Times New Roman" panose="02020603050405020304" pitchFamily="18" charset="0"/>
              </a:rPr>
              <a:t>6d</a:t>
            </a:r>
            <a:r>
              <a:rPr lang="en-US" altLang="es-CO" sz="1600" baseline="30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7751" name="Rectangle 103"/>
          <p:cNvSpPr>
            <a:spLocks noChangeArrowheads="1"/>
          </p:cNvSpPr>
          <p:nvPr/>
        </p:nvSpPr>
        <p:spPr bwMode="auto">
          <a:xfrm>
            <a:off x="4154488" y="458946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Rh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4d</a:t>
            </a:r>
            <a:r>
              <a:rPr lang="en-US" altLang="es-CO" sz="1600" baseline="30000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27752" name="Rectangle 104"/>
          <p:cNvSpPr>
            <a:spLocks noChangeArrowheads="1"/>
          </p:cNvSpPr>
          <p:nvPr/>
        </p:nvSpPr>
        <p:spPr bwMode="auto">
          <a:xfrm>
            <a:off x="4135438" y="5160963"/>
            <a:ext cx="4540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Ir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5d</a:t>
            </a:r>
            <a:r>
              <a:rPr lang="en-US" altLang="es-CO" sz="1600" baseline="30000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27753" name="Rectangle 105"/>
          <p:cNvSpPr>
            <a:spLocks noChangeArrowheads="1"/>
          </p:cNvSpPr>
          <p:nvPr/>
        </p:nvSpPr>
        <p:spPr bwMode="auto">
          <a:xfrm>
            <a:off x="4116388" y="5713413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Mt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6d</a:t>
            </a:r>
            <a:r>
              <a:rPr lang="en-US" altLang="es-CO" sz="1600" baseline="30000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27754" name="Rectangle 106"/>
          <p:cNvSpPr>
            <a:spLocks noChangeArrowheads="1"/>
          </p:cNvSpPr>
          <p:nvPr/>
        </p:nvSpPr>
        <p:spPr bwMode="auto">
          <a:xfrm>
            <a:off x="4608513" y="4625975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Ni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4d</a:t>
            </a:r>
            <a:r>
              <a:rPr lang="en-US" altLang="es-CO" sz="1600" baseline="30000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27755" name="Rectangle 107"/>
          <p:cNvSpPr>
            <a:spLocks noChangeArrowheads="1"/>
          </p:cNvSpPr>
          <p:nvPr/>
        </p:nvSpPr>
        <p:spPr bwMode="auto">
          <a:xfrm>
            <a:off x="4608513" y="5178425"/>
            <a:ext cx="466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s-CO" sz="1600">
                <a:latin typeface="Times New Roman" panose="02020603050405020304" pitchFamily="18" charset="0"/>
              </a:rPr>
              <a:t>Ni</a:t>
            </a:r>
          </a:p>
          <a:p>
            <a:r>
              <a:rPr lang="en-US" altLang="es-CO" sz="1600">
                <a:latin typeface="Times New Roman" panose="02020603050405020304" pitchFamily="18" charset="0"/>
              </a:rPr>
              <a:t>5d</a:t>
            </a:r>
            <a:r>
              <a:rPr lang="en-US" altLang="es-CO" sz="1600" baseline="30000">
                <a:latin typeface="Times New Roman" panose="020206030504050203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96370193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err="1" smtClean="0"/>
              <a:t>Periodic</a:t>
            </a:r>
            <a:r>
              <a:rPr lang="es-CO" dirty="0" smtClean="0"/>
              <a:t> </a:t>
            </a:r>
            <a:r>
              <a:rPr lang="es-CO" dirty="0" err="1" smtClean="0"/>
              <a:t>properties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O" sz="2400" dirty="0" err="1" smtClean="0"/>
              <a:t>Effective</a:t>
            </a:r>
            <a:r>
              <a:rPr lang="es-CO" sz="2400" dirty="0" smtClean="0"/>
              <a:t> nuclear </a:t>
            </a:r>
            <a:r>
              <a:rPr lang="es-CO" sz="2400" dirty="0" err="1" smtClean="0"/>
              <a:t>charge</a:t>
            </a:r>
            <a:endParaRPr lang="es-CO" sz="2400" dirty="0" smtClean="0"/>
          </a:p>
          <a:p>
            <a:r>
              <a:rPr lang="es-CO" sz="2400" dirty="0" err="1" smtClean="0"/>
              <a:t>Atomic</a:t>
            </a:r>
            <a:r>
              <a:rPr lang="es-CO" sz="2400" dirty="0" smtClean="0"/>
              <a:t> </a:t>
            </a:r>
            <a:r>
              <a:rPr lang="es-CO" sz="2400" dirty="0" err="1" smtClean="0"/>
              <a:t>Radious</a:t>
            </a:r>
            <a:r>
              <a:rPr lang="es-CO" sz="2400" dirty="0" smtClean="0"/>
              <a:t> </a:t>
            </a:r>
          </a:p>
          <a:p>
            <a:r>
              <a:rPr lang="es-CO" sz="2400" dirty="0" err="1" smtClean="0"/>
              <a:t>Ionization</a:t>
            </a:r>
            <a:r>
              <a:rPr lang="es-CO" sz="2400" dirty="0" smtClean="0"/>
              <a:t> </a:t>
            </a:r>
            <a:r>
              <a:rPr lang="es-CO" sz="2400" dirty="0" err="1" smtClean="0"/>
              <a:t>energy</a:t>
            </a:r>
            <a:endParaRPr lang="es-CO" sz="2400" dirty="0" smtClean="0"/>
          </a:p>
          <a:p>
            <a:r>
              <a:rPr lang="es-CO" sz="2400" dirty="0" err="1" smtClean="0"/>
              <a:t>Electron</a:t>
            </a:r>
            <a:r>
              <a:rPr lang="es-CO" sz="2400" dirty="0" smtClean="0"/>
              <a:t> </a:t>
            </a:r>
            <a:r>
              <a:rPr lang="es-CO" sz="2400" dirty="0" err="1" smtClean="0"/>
              <a:t>affinity</a:t>
            </a:r>
            <a:r>
              <a:rPr lang="es-CO" sz="2400" dirty="0" smtClean="0"/>
              <a:t> </a:t>
            </a:r>
          </a:p>
          <a:p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860636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683568" y="6286744"/>
            <a:ext cx="4622973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Effective Nuclear Charge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55976" y="1991982"/>
            <a:ext cx="4267200" cy="41148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s-CO" sz="2400" dirty="0" smtClean="0"/>
              <a:t>In a many-electron atom, electrons are both attracted to the nucleus and repelled by other electrons.</a:t>
            </a:r>
          </a:p>
          <a:p>
            <a:pPr algn="just" eaLnBrk="1" hangingPunct="1"/>
            <a:r>
              <a:rPr lang="en-US" altLang="es-CO" sz="2400" dirty="0" smtClean="0"/>
              <a:t>The nuclear charge that an electron experiences depends on both factors.</a:t>
            </a:r>
          </a:p>
        </p:txBody>
      </p:sp>
      <p:pic>
        <p:nvPicPr>
          <p:cNvPr id="7173" name="Picture 5" descr="07_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9"/>
          <a:stretch>
            <a:fillRect/>
          </a:stretch>
        </p:blipFill>
        <p:spPr>
          <a:xfrm>
            <a:off x="107504" y="1991982"/>
            <a:ext cx="4075113" cy="4267200"/>
          </a:xfrm>
        </p:spPr>
      </p:pic>
    </p:spTree>
    <p:extLst>
      <p:ext uri="{BB962C8B-B14F-4D97-AF65-F5344CB8AC3E}">
        <p14:creationId xmlns:p14="http://schemas.microsoft.com/office/powerpoint/2010/main" val="1023650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Effective Nuclear Charge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39952" y="1866900"/>
            <a:ext cx="4267200" cy="4648200"/>
          </a:xfrm>
        </p:spPr>
        <p:txBody>
          <a:bodyPr>
            <a:normAutofit/>
          </a:bodyPr>
          <a:lstStyle/>
          <a:p>
            <a:pPr algn="just" eaLnBrk="1" hangingPunct="1">
              <a:buFontTx/>
              <a:buNone/>
            </a:pPr>
            <a:r>
              <a:rPr lang="en-US" altLang="es-CO" sz="2400" dirty="0" smtClean="0"/>
              <a:t>	The effective nuclear charge, </a:t>
            </a:r>
            <a:r>
              <a:rPr lang="en-US" altLang="es-CO" sz="2400" i="1" dirty="0" err="1" smtClean="0"/>
              <a:t>Z</a:t>
            </a:r>
            <a:r>
              <a:rPr lang="en-US" altLang="es-CO" sz="2400" baseline="-25000" dirty="0" err="1" smtClean="0"/>
              <a:t>eff</a:t>
            </a:r>
            <a:r>
              <a:rPr lang="en-US" altLang="es-CO" sz="2400" dirty="0" smtClean="0"/>
              <a:t>, is found this way:</a:t>
            </a:r>
          </a:p>
          <a:p>
            <a:pPr algn="ctr" eaLnBrk="1" hangingPunct="1">
              <a:buFontTx/>
              <a:buNone/>
            </a:pPr>
            <a:r>
              <a:rPr lang="en-US" altLang="es-CO" sz="2400" i="1" dirty="0" err="1" smtClean="0"/>
              <a:t>Z</a:t>
            </a:r>
            <a:r>
              <a:rPr lang="en-US" altLang="es-CO" sz="2400" baseline="-25000" dirty="0" err="1" smtClean="0"/>
              <a:t>eff</a:t>
            </a:r>
            <a:r>
              <a:rPr lang="en-US" altLang="es-CO" sz="2400" dirty="0" smtClean="0"/>
              <a:t> = </a:t>
            </a:r>
            <a:r>
              <a:rPr lang="en-US" altLang="es-CO" sz="2400" i="1" dirty="0" smtClean="0"/>
              <a:t>Z</a:t>
            </a:r>
            <a:r>
              <a:rPr lang="en-US" altLang="es-CO" sz="2400" dirty="0" smtClean="0"/>
              <a:t> − </a:t>
            </a:r>
            <a:r>
              <a:rPr lang="en-US" altLang="es-CO" sz="2400" i="1" dirty="0" smtClean="0"/>
              <a:t>S</a:t>
            </a:r>
            <a:endParaRPr lang="en-US" altLang="es-CO" sz="2400" dirty="0" smtClean="0"/>
          </a:p>
          <a:p>
            <a:pPr algn="just" eaLnBrk="1" hangingPunct="1">
              <a:buFontTx/>
              <a:buNone/>
            </a:pPr>
            <a:r>
              <a:rPr lang="en-US" altLang="es-CO" sz="2400" dirty="0" smtClean="0"/>
              <a:t>	where </a:t>
            </a:r>
            <a:r>
              <a:rPr lang="en-US" altLang="es-CO" sz="2400" i="1" dirty="0" smtClean="0"/>
              <a:t>Z</a:t>
            </a:r>
            <a:r>
              <a:rPr lang="en-US" altLang="es-CO" sz="2400" dirty="0" smtClean="0"/>
              <a:t> is the atomic number and </a:t>
            </a:r>
            <a:r>
              <a:rPr lang="en-US" altLang="es-CO" sz="2400" i="1" dirty="0" smtClean="0"/>
              <a:t>S</a:t>
            </a:r>
            <a:r>
              <a:rPr lang="en-US" altLang="es-CO" sz="2400" dirty="0" smtClean="0"/>
              <a:t> is a screening constant, usually close to the number of inner electrons.</a:t>
            </a:r>
          </a:p>
        </p:txBody>
      </p:sp>
      <p:pic>
        <p:nvPicPr>
          <p:cNvPr id="8197" name="Picture 4" descr="07_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9"/>
          <a:stretch>
            <a:fillRect/>
          </a:stretch>
        </p:blipFill>
        <p:spPr>
          <a:xfrm>
            <a:off x="381000" y="2057400"/>
            <a:ext cx="4075113" cy="4267200"/>
          </a:xfrm>
        </p:spPr>
      </p:pic>
    </p:spTree>
    <p:extLst>
      <p:ext uri="{BB962C8B-B14F-4D97-AF65-F5344CB8AC3E}">
        <p14:creationId xmlns:p14="http://schemas.microsoft.com/office/powerpoint/2010/main" val="10677483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s-CO" dirty="0" smtClean="0"/>
              <a:t>Trend </a:t>
            </a:r>
            <a:r>
              <a:rPr lang="en-US" altLang="es-CO" dirty="0"/>
              <a:t>in </a:t>
            </a:r>
            <a:r>
              <a:rPr lang="en-US" altLang="es-CO" dirty="0">
                <a:solidFill>
                  <a:srgbClr val="FC0128"/>
                </a:solidFill>
              </a:rPr>
              <a:t>Atomic Radius</a:t>
            </a:r>
            <a:endParaRPr lang="en-US" altLang="es-CO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214854" y="1270000"/>
            <a:ext cx="5293250" cy="2062162"/>
          </a:xfrm>
          <a:noFill/>
          <a:ln/>
        </p:spPr>
        <p:txBody>
          <a:bodyPr>
            <a:normAutofit/>
          </a:bodyPr>
          <a:lstStyle/>
          <a:p>
            <a:pPr marL="0" indent="0">
              <a:lnSpc>
                <a:spcPct val="60000"/>
              </a:lnSpc>
              <a:spcBef>
                <a:spcPct val="50000"/>
              </a:spcBef>
            </a:pPr>
            <a:r>
              <a:rPr lang="en-US" altLang="es-CO" sz="2000" b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Atomic Radius: </a:t>
            </a:r>
            <a:endParaRPr lang="en-US" altLang="es-CO" sz="2000" b="0" dirty="0">
              <a:solidFill>
                <a:schemeClr val="tx1"/>
              </a:solidFill>
            </a:endParaRPr>
          </a:p>
          <a:p>
            <a:pPr marL="0" indent="0">
              <a:spcBef>
                <a:spcPct val="50000"/>
              </a:spcBef>
            </a:pPr>
            <a:r>
              <a:rPr lang="en-US" altLang="es-CO" sz="2000" b="0" dirty="0">
                <a:solidFill>
                  <a:schemeClr val="tx1"/>
                </a:solidFill>
              </a:rPr>
              <a:t>The size of at atomic specie as determine by the boundaries of the valence e-.  Largest atomic species are those found in the SW corner since these atoms have the largest n, but the smallest </a:t>
            </a:r>
            <a:r>
              <a:rPr lang="en-US" altLang="es-CO" sz="2000" b="0" dirty="0" err="1">
                <a:solidFill>
                  <a:schemeClr val="tx1"/>
                </a:solidFill>
              </a:rPr>
              <a:t>Z</a:t>
            </a:r>
            <a:r>
              <a:rPr lang="en-US" altLang="es-CO" sz="2000" b="0" baseline="-25000" dirty="0" err="1">
                <a:solidFill>
                  <a:schemeClr val="tx1"/>
                </a:solidFill>
              </a:rPr>
              <a:t>eff</a:t>
            </a:r>
            <a:r>
              <a:rPr lang="en-US" altLang="es-CO" sz="2000" b="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583" y="1270000"/>
            <a:ext cx="3242990" cy="3086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67" y="3228975"/>
            <a:ext cx="46482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What Is the Size of an Atom?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4536" y="1187016"/>
            <a:ext cx="7093768" cy="2121024"/>
          </a:xfrm>
        </p:spPr>
        <p:txBody>
          <a:bodyPr>
            <a:normAutofit/>
          </a:bodyPr>
          <a:lstStyle/>
          <a:p>
            <a:pPr algn="just" eaLnBrk="1" hangingPunct="1">
              <a:buFontTx/>
              <a:buNone/>
            </a:pPr>
            <a:r>
              <a:rPr lang="en-US" altLang="es-CO" sz="2400" dirty="0" smtClean="0"/>
              <a:t>	The bonding atomic radius is defined as one-half of the distance between covalently bonded nuclei.</a:t>
            </a:r>
          </a:p>
        </p:txBody>
      </p:sp>
      <p:pic>
        <p:nvPicPr>
          <p:cNvPr id="9221" name="Picture 5" descr="07_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3"/>
          <a:stretch>
            <a:fillRect/>
          </a:stretch>
        </p:blipFill>
        <p:spPr>
          <a:xfrm>
            <a:off x="2267744" y="2417479"/>
            <a:ext cx="4176464" cy="3962400"/>
          </a:xfrm>
        </p:spPr>
      </p:pic>
    </p:spTree>
    <p:extLst>
      <p:ext uri="{BB962C8B-B14F-4D97-AF65-F5344CB8AC3E}">
        <p14:creationId xmlns:p14="http://schemas.microsoft.com/office/powerpoint/2010/main" val="3654057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Atomic Radius 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4567238" cy="4411662"/>
          </a:xfrm>
        </p:spPr>
        <p:txBody>
          <a:bodyPr lIns="0" tIns="0"/>
          <a:lstStyle/>
          <a:p>
            <a:pPr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2400" dirty="0" smtClean="0">
                <a:latin typeface="Helvetica Light"/>
                <a:cs typeface="Arial" pitchFamily="34" charset="0"/>
              </a:rPr>
              <a:t>Atomic </a:t>
            </a:r>
            <a:r>
              <a:rPr lang="en-US" sz="2400" dirty="0">
                <a:latin typeface="Helvetica Light"/>
                <a:cs typeface="Arial" pitchFamily="34" charset="0"/>
              </a:rPr>
              <a:t>size is a periodic trend influenced by electron configuration. </a:t>
            </a:r>
            <a:endParaRPr lang="en-US" sz="2400" dirty="0" smtClean="0">
              <a:latin typeface="Helvetica Light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2400" dirty="0" smtClean="0">
                <a:latin typeface="Helvetica Light"/>
                <a:cs typeface="Arial" pitchFamily="34" charset="0"/>
              </a:rPr>
              <a:t>For </a:t>
            </a:r>
            <a:r>
              <a:rPr lang="en-US" sz="2400" dirty="0">
                <a:latin typeface="Helvetica Light"/>
                <a:cs typeface="Arial" pitchFamily="34" charset="0"/>
              </a:rPr>
              <a:t>metals, </a:t>
            </a:r>
            <a:r>
              <a:rPr lang="en-US" sz="2400" b="1" u="sng" dirty="0">
                <a:latin typeface="Helvetica Light"/>
                <a:cs typeface="Arial" pitchFamily="34" charset="0"/>
              </a:rPr>
              <a:t>atomic radius </a:t>
            </a:r>
            <a:r>
              <a:rPr lang="en-US" sz="2400" dirty="0">
                <a:latin typeface="Helvetica Light"/>
                <a:cs typeface="Arial" pitchFamily="34" charset="0"/>
              </a:rPr>
              <a:t>is half the </a:t>
            </a:r>
            <a:r>
              <a:rPr lang="en-US" sz="2400" b="1" u="sng" dirty="0">
                <a:latin typeface="Helvetica Light"/>
                <a:cs typeface="Arial" pitchFamily="34" charset="0"/>
              </a:rPr>
              <a:t>distance between adjacent nuclei </a:t>
            </a:r>
            <a:r>
              <a:rPr lang="en-US" sz="2400" dirty="0">
                <a:latin typeface="Helvetica Light"/>
                <a:cs typeface="Arial" pitchFamily="34" charset="0"/>
              </a:rPr>
              <a:t>in a crystal of the element.</a:t>
            </a:r>
          </a:p>
          <a:p>
            <a:pPr marL="0" indent="0">
              <a:lnSpc>
                <a:spcPct val="150000"/>
              </a:lnSpc>
              <a:spcAft>
                <a:spcPts val="300"/>
              </a:spcAft>
              <a:buFont typeface="Wingdings" panose="05000000000000000000" pitchFamily="2" charset="2"/>
              <a:buNone/>
              <a:defRPr/>
            </a:pPr>
            <a:endParaRPr lang="en-US" sz="2800" b="1" dirty="0">
              <a:latin typeface="Helvetica"/>
              <a:cs typeface="Helvetica"/>
            </a:endParaRPr>
          </a:p>
          <a:p>
            <a:pPr marL="0" indent="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endParaRPr lang="en-US" sz="2400" dirty="0" smtClean="0">
              <a:latin typeface="Helvetica Light"/>
              <a:cs typeface="Helvetica Light"/>
            </a:endParaRPr>
          </a:p>
          <a:p>
            <a:pPr marL="0" indent="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endParaRPr lang="en-US" sz="2400" dirty="0" smtClean="0">
              <a:latin typeface="Helvetica Light"/>
              <a:cs typeface="Helvetica Light"/>
            </a:endParaRPr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endParaRPr lang="en-US" sz="3200" dirty="0">
              <a:latin typeface="Helvetica Light"/>
              <a:cs typeface="Helvetica Light"/>
            </a:endParaRPr>
          </a:p>
        </p:txBody>
      </p:sp>
      <p:pic>
        <p:nvPicPr>
          <p:cNvPr id="38916" name="Picture 2" descr="C:\Users\robert_rau\Desktop\sodium radiu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46238"/>
            <a:ext cx="3513138" cy="439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661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Atomic Radius 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960563"/>
            <a:ext cx="4495800" cy="4411662"/>
          </a:xfrm>
        </p:spPr>
        <p:txBody>
          <a:bodyPr lIns="0" tIns="0"/>
          <a:lstStyle/>
          <a:p>
            <a:pPr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2400" dirty="0" smtClean="0">
                <a:latin typeface="Helvetica Light"/>
                <a:cs typeface="Arial" pitchFamily="34" charset="0"/>
              </a:rPr>
              <a:t>For </a:t>
            </a:r>
            <a:r>
              <a:rPr lang="en-US" sz="2400" dirty="0">
                <a:latin typeface="Helvetica Light"/>
                <a:cs typeface="Arial" pitchFamily="34" charset="0"/>
              </a:rPr>
              <a:t>elements that occur as molecules, the </a:t>
            </a:r>
            <a:r>
              <a:rPr lang="en-US" sz="2400" b="1" u="sng" dirty="0">
                <a:latin typeface="Helvetica Light"/>
                <a:cs typeface="Arial" pitchFamily="34" charset="0"/>
              </a:rPr>
              <a:t>atomic radius </a:t>
            </a:r>
            <a:r>
              <a:rPr lang="en-US" sz="2400" dirty="0">
                <a:latin typeface="Helvetica Light"/>
                <a:cs typeface="Arial" pitchFamily="34" charset="0"/>
              </a:rPr>
              <a:t>is </a:t>
            </a:r>
            <a:r>
              <a:rPr lang="en-US" sz="2400" b="1" u="sng" dirty="0">
                <a:latin typeface="Helvetica Light"/>
                <a:cs typeface="Arial" pitchFamily="34" charset="0"/>
              </a:rPr>
              <a:t>half the distance between nuclei of identical atoms </a:t>
            </a:r>
            <a:r>
              <a:rPr lang="en-US" sz="2400" dirty="0">
                <a:latin typeface="Helvetica Light"/>
                <a:cs typeface="Arial" pitchFamily="34" charset="0"/>
              </a:rPr>
              <a:t>that are chemically bonded together.</a:t>
            </a:r>
          </a:p>
          <a:p>
            <a:pPr marL="0" indent="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endParaRPr lang="en-US" sz="2400" dirty="0" smtClean="0">
              <a:latin typeface="Helvetica Light"/>
              <a:cs typeface="Helvetica Light"/>
            </a:endParaRPr>
          </a:p>
          <a:p>
            <a:pPr marL="0" indent="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endParaRPr lang="en-US" sz="2400" dirty="0" smtClean="0">
              <a:latin typeface="Helvetica Light"/>
              <a:cs typeface="Helvetica Light"/>
            </a:endParaRPr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endParaRPr lang="en-US" sz="3200" dirty="0">
              <a:latin typeface="Helvetica Light"/>
              <a:cs typeface="Helvetica Light"/>
            </a:endParaRPr>
          </a:p>
        </p:txBody>
      </p:sp>
      <p:pic>
        <p:nvPicPr>
          <p:cNvPr id="39940" name="Picture 2" descr="C:\Users\robert_rau\Desktop\hydrogen radiu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981200"/>
            <a:ext cx="375285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36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Sizes of Atoms</a:t>
            </a:r>
          </a:p>
        </p:txBody>
      </p:sp>
      <p:pic>
        <p:nvPicPr>
          <p:cNvPr id="10245" name="Picture 5" descr="07_0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0"/>
          <a:stretch>
            <a:fillRect/>
          </a:stretch>
        </p:blipFill>
        <p:spPr>
          <a:xfrm>
            <a:off x="395536" y="844816"/>
            <a:ext cx="8028892" cy="6013184"/>
          </a:xfrm>
        </p:spPr>
      </p:pic>
    </p:spTree>
    <p:extLst>
      <p:ext uri="{BB962C8B-B14F-4D97-AF65-F5344CB8AC3E}">
        <p14:creationId xmlns:p14="http://schemas.microsoft.com/office/powerpoint/2010/main" val="21780148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5715000" cy="66675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en-US" altLang="es-CO">
                <a:hlinkClick r:id="rId3"/>
              </a:rPr>
              <a:t>Dmitri Mendeleev</a:t>
            </a:r>
            <a:r>
              <a:rPr lang="en-US" altLang="es-CO"/>
              <a:t> (1869)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40968"/>
            <a:ext cx="8519864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28600" y="914400"/>
            <a:ext cx="7079704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s-CO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 1869 Mendeleev and </a:t>
            </a:r>
            <a:r>
              <a:rPr lang="en-US" altLang="es-CO" sz="1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Lothar</a:t>
            </a:r>
            <a:r>
              <a:rPr lang="en-US" altLang="es-CO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Meyer (Germany) published nearly identical classification  schemes for elements known to date.  The periodic table is base on the similarity of properties and </a:t>
            </a:r>
            <a:r>
              <a:rPr lang="en-US" altLang="es-CO" sz="1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reactivities</a:t>
            </a:r>
            <a:r>
              <a:rPr lang="en-US" altLang="es-CO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exhibited by certain elements.   Later, Henri Moseley ( England,1887-1915) established that each elements has a unique atomic number, which is how the current periodic table is organized.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7" descr="C06-13C-828378-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738563"/>
            <a:ext cx="6081713" cy="311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8138"/>
            <a:ext cx="8801100" cy="2506662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400" dirty="0" smtClean="0">
                <a:latin typeface="Helvetica Light"/>
              </a:rPr>
              <a:t>The ionic radii </a:t>
            </a:r>
            <a:r>
              <a:rPr lang="en-US" sz="2400" b="1" u="sng" dirty="0">
                <a:latin typeface="Helvetica Light"/>
              </a:rPr>
              <a:t>positive </a:t>
            </a:r>
            <a:r>
              <a:rPr lang="en-US" sz="2400" b="1" u="sng" dirty="0" smtClean="0">
                <a:latin typeface="Helvetica Light"/>
              </a:rPr>
              <a:t>ions (</a:t>
            </a:r>
            <a:r>
              <a:rPr lang="en-US" sz="2400" b="1" u="sng" dirty="0" err="1" smtClean="0">
                <a:latin typeface="Helvetica Light"/>
              </a:rPr>
              <a:t>cations</a:t>
            </a:r>
            <a:r>
              <a:rPr lang="en-US" sz="2400" b="1" u="sng" dirty="0" smtClean="0">
                <a:latin typeface="Helvetica Light"/>
              </a:rPr>
              <a:t>) </a:t>
            </a:r>
            <a:r>
              <a:rPr lang="en-US" sz="2400" dirty="0" smtClean="0">
                <a:latin typeface="Helvetica Light"/>
              </a:rPr>
              <a:t>generally </a:t>
            </a:r>
            <a:r>
              <a:rPr lang="en-US" sz="2400" dirty="0">
                <a:latin typeface="Helvetica Light"/>
              </a:rPr>
              <a:t>decrease from left to </a:t>
            </a:r>
            <a:r>
              <a:rPr lang="en-US" sz="2400" dirty="0" smtClean="0">
                <a:latin typeface="Helvetica Light"/>
              </a:rPr>
              <a:t>right.</a:t>
            </a:r>
          </a:p>
          <a:p>
            <a:pPr>
              <a:defRPr/>
            </a:pPr>
            <a:r>
              <a:rPr lang="en-US" sz="2400" dirty="0" smtClean="0">
                <a:latin typeface="Helvetica Light"/>
              </a:rPr>
              <a:t>The </a:t>
            </a:r>
            <a:r>
              <a:rPr lang="en-US" sz="2400" dirty="0">
                <a:latin typeface="Helvetica Light"/>
              </a:rPr>
              <a:t>ionic radii of </a:t>
            </a:r>
            <a:r>
              <a:rPr lang="en-US" sz="2400" b="1" u="sng" dirty="0">
                <a:latin typeface="Helvetica Light"/>
              </a:rPr>
              <a:t>negative ions </a:t>
            </a:r>
            <a:r>
              <a:rPr lang="en-US" sz="2400" b="1" u="sng" dirty="0" smtClean="0">
                <a:latin typeface="Helvetica Light"/>
              </a:rPr>
              <a:t>(anions) </a:t>
            </a:r>
            <a:r>
              <a:rPr lang="en-US" sz="2400" dirty="0" smtClean="0">
                <a:latin typeface="Helvetica Light"/>
              </a:rPr>
              <a:t>generally </a:t>
            </a:r>
            <a:r>
              <a:rPr lang="en-US" sz="2400" dirty="0">
                <a:latin typeface="Helvetica Light"/>
              </a:rPr>
              <a:t>decrease from left to right, beginning with group 15 or </a:t>
            </a:r>
            <a:r>
              <a:rPr lang="en-US" sz="2400" dirty="0" smtClean="0">
                <a:latin typeface="Helvetica Light"/>
              </a:rPr>
              <a:t>16.</a:t>
            </a:r>
          </a:p>
          <a:p>
            <a:pPr>
              <a:defRPr/>
            </a:pPr>
            <a:r>
              <a:rPr lang="en-US" sz="2400" dirty="0" smtClean="0">
                <a:latin typeface="Helvetica Light"/>
              </a:rPr>
              <a:t>Both </a:t>
            </a:r>
            <a:r>
              <a:rPr lang="en-US" sz="2400" dirty="0">
                <a:latin typeface="Helvetica Light"/>
              </a:rPr>
              <a:t>positive and negative ions increase in size moving down a group.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sz="2400" dirty="0"/>
          </a:p>
        </p:txBody>
      </p:sp>
      <p:sp>
        <p:nvSpPr>
          <p:cNvPr id="50180" name="Title 1"/>
          <p:cNvSpPr>
            <a:spLocks noGrp="1"/>
          </p:cNvSpPr>
          <p:nvPr>
            <p:ph type="title"/>
          </p:nvPr>
        </p:nvSpPr>
        <p:spPr>
          <a:xfrm>
            <a:off x="290513" y="174625"/>
            <a:ext cx="7543800" cy="1295400"/>
          </a:xfrm>
        </p:spPr>
        <p:txBody>
          <a:bodyPr/>
          <a:lstStyle/>
          <a:p>
            <a:r>
              <a:rPr lang="en-US" altLang="en-US" sz="4800" smtClean="0"/>
              <a:t>Ionic Radius</a:t>
            </a:r>
          </a:p>
        </p:txBody>
      </p:sp>
    </p:spTree>
    <p:extLst>
      <p:ext uri="{BB962C8B-B14F-4D97-AF65-F5344CB8AC3E}">
        <p14:creationId xmlns:p14="http://schemas.microsoft.com/office/powerpoint/2010/main" val="233467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Sizes of Ions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0" y="1676400"/>
            <a:ext cx="3505200" cy="4419600"/>
          </a:xfrm>
        </p:spPr>
        <p:txBody>
          <a:bodyPr/>
          <a:lstStyle/>
          <a:p>
            <a:pPr eaLnBrk="1" hangingPunct="1"/>
            <a:r>
              <a:rPr lang="en-US" altLang="es-CO" sz="2800" smtClean="0"/>
              <a:t>Ionic size depends upon:</a:t>
            </a:r>
          </a:p>
          <a:p>
            <a:pPr lvl="1" eaLnBrk="1" hangingPunct="1"/>
            <a:r>
              <a:rPr lang="en-US" altLang="es-CO" sz="2400" smtClean="0"/>
              <a:t>The nuclear charge.</a:t>
            </a:r>
          </a:p>
          <a:p>
            <a:pPr lvl="1" eaLnBrk="1" hangingPunct="1"/>
            <a:r>
              <a:rPr lang="en-US" altLang="es-CO" sz="2400" smtClean="0"/>
              <a:t>The number of electrons.</a:t>
            </a:r>
          </a:p>
          <a:p>
            <a:pPr lvl="1" eaLnBrk="1" hangingPunct="1"/>
            <a:r>
              <a:rPr lang="en-US" altLang="es-CO" sz="2400" smtClean="0"/>
              <a:t>The orbitals in which electrons reside.</a:t>
            </a:r>
          </a:p>
        </p:txBody>
      </p:sp>
      <p:pic>
        <p:nvPicPr>
          <p:cNvPr id="11269" name="Picture 10" descr="07_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2"/>
          <a:stretch>
            <a:fillRect/>
          </a:stretch>
        </p:blipFill>
        <p:spPr>
          <a:xfrm>
            <a:off x="152400" y="1447800"/>
            <a:ext cx="5105400" cy="4648200"/>
          </a:xfrm>
        </p:spPr>
      </p:pic>
    </p:spTree>
    <p:extLst>
      <p:ext uri="{BB962C8B-B14F-4D97-AF65-F5344CB8AC3E}">
        <p14:creationId xmlns:p14="http://schemas.microsoft.com/office/powerpoint/2010/main" val="14450888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Sizes of Ions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0" y="1676400"/>
            <a:ext cx="3505200" cy="4419600"/>
          </a:xfrm>
        </p:spPr>
        <p:txBody>
          <a:bodyPr/>
          <a:lstStyle/>
          <a:p>
            <a:pPr eaLnBrk="1" hangingPunct="1"/>
            <a:r>
              <a:rPr lang="en-US" altLang="es-CO" sz="2800" smtClean="0"/>
              <a:t>Cations are smaller than their parent atoms.</a:t>
            </a:r>
          </a:p>
          <a:p>
            <a:pPr lvl="1" eaLnBrk="1" hangingPunct="1"/>
            <a:r>
              <a:rPr lang="en-US" altLang="es-CO" sz="2400" smtClean="0"/>
              <a:t>The outermost electron is removed and repulsions between electrons are reduced.</a:t>
            </a:r>
          </a:p>
        </p:txBody>
      </p:sp>
      <p:pic>
        <p:nvPicPr>
          <p:cNvPr id="12293" name="Picture 4" descr="07_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2"/>
          <a:stretch>
            <a:fillRect/>
          </a:stretch>
        </p:blipFill>
        <p:spPr>
          <a:xfrm>
            <a:off x="152400" y="1447800"/>
            <a:ext cx="5105400" cy="4648200"/>
          </a:xfrm>
        </p:spPr>
      </p:pic>
    </p:spTree>
    <p:extLst>
      <p:ext uri="{BB962C8B-B14F-4D97-AF65-F5344CB8AC3E}">
        <p14:creationId xmlns:p14="http://schemas.microsoft.com/office/powerpoint/2010/main" val="15160589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Sizes of Ions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0" y="1676400"/>
            <a:ext cx="3505200" cy="4419600"/>
          </a:xfrm>
        </p:spPr>
        <p:txBody>
          <a:bodyPr/>
          <a:lstStyle/>
          <a:p>
            <a:pPr eaLnBrk="1" hangingPunct="1"/>
            <a:r>
              <a:rPr lang="en-US" altLang="es-CO" sz="2800" smtClean="0"/>
              <a:t>Anions are larger than their parent atoms.</a:t>
            </a:r>
          </a:p>
          <a:p>
            <a:pPr lvl="1" eaLnBrk="1" hangingPunct="1"/>
            <a:r>
              <a:rPr lang="en-US" altLang="es-CO" sz="2400" smtClean="0"/>
              <a:t>Electrons are added and repulsions between electrons are increased.</a:t>
            </a:r>
          </a:p>
        </p:txBody>
      </p:sp>
      <p:pic>
        <p:nvPicPr>
          <p:cNvPr id="13317" name="Picture 4" descr="07_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2"/>
          <a:stretch>
            <a:fillRect/>
          </a:stretch>
        </p:blipFill>
        <p:spPr>
          <a:xfrm>
            <a:off x="152400" y="1447800"/>
            <a:ext cx="5105400" cy="4648200"/>
          </a:xfrm>
        </p:spPr>
      </p:pic>
    </p:spTree>
    <p:extLst>
      <p:ext uri="{BB962C8B-B14F-4D97-AF65-F5344CB8AC3E}">
        <p14:creationId xmlns:p14="http://schemas.microsoft.com/office/powerpoint/2010/main" val="14150676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Sizes of Ions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5936" y="1124744"/>
            <a:ext cx="3810000" cy="4114800"/>
          </a:xfrm>
        </p:spPr>
        <p:txBody>
          <a:bodyPr/>
          <a:lstStyle/>
          <a:p>
            <a:pPr eaLnBrk="1" hangingPunct="1"/>
            <a:r>
              <a:rPr lang="en-US" altLang="es-CO" sz="2800" dirty="0" smtClean="0"/>
              <a:t>Ions increase in size as you go down a column.</a:t>
            </a:r>
          </a:p>
          <a:p>
            <a:pPr lvl="1" eaLnBrk="1" hangingPunct="1"/>
            <a:r>
              <a:rPr lang="en-US" altLang="es-CO" sz="2400" dirty="0" smtClean="0"/>
              <a:t>This is due to increasing value of </a:t>
            </a:r>
            <a:r>
              <a:rPr lang="en-US" altLang="es-CO" sz="2400" i="1" dirty="0" smtClean="0"/>
              <a:t>n</a:t>
            </a:r>
            <a:r>
              <a:rPr lang="en-US" altLang="es-CO" sz="2400" dirty="0" smtClean="0"/>
              <a:t>.</a:t>
            </a:r>
          </a:p>
        </p:txBody>
      </p:sp>
      <p:pic>
        <p:nvPicPr>
          <p:cNvPr id="14341" name="Picture 10" descr="07_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0"/>
          <a:stretch>
            <a:fillRect/>
          </a:stretch>
        </p:blipFill>
        <p:spPr>
          <a:xfrm>
            <a:off x="3735490" y="1844824"/>
            <a:ext cx="5408510" cy="4893950"/>
          </a:xfrm>
        </p:spPr>
      </p:pic>
    </p:spTree>
    <p:extLst>
      <p:ext uri="{BB962C8B-B14F-4D97-AF65-F5344CB8AC3E}">
        <p14:creationId xmlns:p14="http://schemas.microsoft.com/office/powerpoint/2010/main" val="15627699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7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Sizes of Ions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 eaLnBrk="1" hangingPunct="1"/>
            <a:r>
              <a:rPr lang="en-US" altLang="es-CO" sz="2800" smtClean="0"/>
              <a:t>In an </a:t>
            </a:r>
            <a:r>
              <a:rPr lang="en-US" altLang="es-CO" sz="2800" smtClean="0">
                <a:solidFill>
                  <a:srgbClr val="000080"/>
                </a:solidFill>
              </a:rPr>
              <a:t>isoelectronic series</a:t>
            </a:r>
            <a:r>
              <a:rPr lang="en-US" altLang="es-CO" sz="2800" smtClean="0"/>
              <a:t>, ions have the same number of electrons.</a:t>
            </a:r>
          </a:p>
          <a:p>
            <a:pPr eaLnBrk="1" hangingPunct="1"/>
            <a:r>
              <a:rPr lang="en-US" altLang="es-CO" sz="2800" smtClean="0"/>
              <a:t>Ionic size decreases with an increasing nuclear charge.</a:t>
            </a:r>
          </a:p>
        </p:txBody>
      </p:sp>
      <p:pic>
        <p:nvPicPr>
          <p:cNvPr id="15365" name="Picture 13" descr="07_0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57" r="39377" b="54086"/>
          <a:stretch>
            <a:fillRect/>
          </a:stretch>
        </p:blipFill>
        <p:spPr>
          <a:xfrm>
            <a:off x="395536" y="1524000"/>
            <a:ext cx="4633664" cy="1654880"/>
          </a:xfrm>
        </p:spPr>
      </p:pic>
      <p:pic>
        <p:nvPicPr>
          <p:cNvPr id="15366" name="Picture 14" descr="07_0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36" t="4953" b="77710"/>
          <a:stretch>
            <a:fillRect/>
          </a:stretch>
        </p:blipFill>
        <p:spPr>
          <a:xfrm>
            <a:off x="4716016" y="1841765"/>
            <a:ext cx="3435068" cy="1337115"/>
          </a:xfrm>
        </p:spPr>
      </p:pic>
    </p:spTree>
    <p:extLst>
      <p:ext uri="{BB962C8B-B14F-4D97-AF65-F5344CB8AC3E}">
        <p14:creationId xmlns:p14="http://schemas.microsoft.com/office/powerpoint/2010/main" val="20379517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s-CO" dirty="0" smtClean="0"/>
              <a:t> </a:t>
            </a:r>
            <a:r>
              <a:rPr lang="en-US" altLang="es-CO" dirty="0"/>
              <a:t>Trend in </a:t>
            </a:r>
            <a:r>
              <a:rPr lang="en-US" altLang="es-CO" dirty="0">
                <a:solidFill>
                  <a:srgbClr val="FC0128"/>
                </a:solidFill>
              </a:rPr>
              <a:t>Ionization Potential</a:t>
            </a:r>
            <a:endParaRPr lang="en-US" altLang="es-CO" dirty="0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97872" y="1599840"/>
            <a:ext cx="5487144" cy="1320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7" tIns="44450" rIns="90487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sz="2000" dirty="0" smtClean="0"/>
              <a:t>The </a:t>
            </a:r>
            <a:r>
              <a:rPr lang="en-US" altLang="es-CO" sz="2000" dirty="0"/>
              <a:t>energy required to remove the valence electron from an atomic specie.  Largest toward NE corner of PT since these atoms hold on to their valence e- the tightest.</a:t>
            </a:r>
            <a:endParaRPr lang="en-US" altLang="es-CO" dirty="0"/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94" y="2954564"/>
            <a:ext cx="5265100" cy="380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1" name="Picture 9" descr="MovingElectron_RS.jpg                                          00021B68FG-Data                        B5393160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656775"/>
            <a:ext cx="3067050" cy="153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Ionization Energy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624" y="1270000"/>
            <a:ext cx="6777800" cy="44958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s-CO" sz="2400" dirty="0" smtClean="0"/>
              <a:t>The ionization energy is the amount of energy required to remove an electron from the ground state of a gaseous atom or ion.</a:t>
            </a:r>
          </a:p>
          <a:p>
            <a:pPr lvl="1" algn="just" eaLnBrk="1" hangingPunct="1"/>
            <a:r>
              <a:rPr lang="en-US" altLang="es-CO" sz="2400" dirty="0" smtClean="0"/>
              <a:t>The first ionization energy is that energy required to remove first electron.</a:t>
            </a:r>
          </a:p>
          <a:p>
            <a:pPr lvl="1" algn="just" eaLnBrk="1" hangingPunct="1"/>
            <a:r>
              <a:rPr lang="en-US" altLang="es-CO" sz="2400" dirty="0" smtClean="0"/>
              <a:t>The second ionization energy is that energy required to remove second electron, etc.</a:t>
            </a:r>
            <a:endParaRPr lang="en-US" altLang="es-CO" sz="2400" dirty="0" smtClean="0">
              <a:solidFill>
                <a:srgbClr val="0019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380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bldLvl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Ionization Energy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463" y="1111277"/>
            <a:ext cx="8229600" cy="2286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s-CO" sz="2400" dirty="0" smtClean="0"/>
              <a:t>It requires more energy to remove each successive electron.</a:t>
            </a:r>
          </a:p>
          <a:p>
            <a:pPr eaLnBrk="1" hangingPunct="1"/>
            <a:r>
              <a:rPr lang="en-US" altLang="es-CO" sz="2400" dirty="0" smtClean="0"/>
              <a:t>When all valence electrons have been removed, the ionization energy takes a quantum leap.</a:t>
            </a:r>
          </a:p>
        </p:txBody>
      </p:sp>
      <p:pic>
        <p:nvPicPr>
          <p:cNvPr id="17413" name="Picture 8" descr="07_T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152" b="8861"/>
          <a:stretch>
            <a:fillRect/>
          </a:stretch>
        </p:blipFill>
        <p:spPr>
          <a:xfrm>
            <a:off x="21463" y="3635850"/>
            <a:ext cx="9177929" cy="2889494"/>
          </a:xfrm>
        </p:spPr>
      </p:pic>
    </p:spTree>
    <p:extLst>
      <p:ext uri="{BB962C8B-B14F-4D97-AF65-F5344CB8AC3E}">
        <p14:creationId xmlns:p14="http://schemas.microsoft.com/office/powerpoint/2010/main" val="15097937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Trends in First Ionization Energies</a:t>
            </a:r>
          </a:p>
        </p:txBody>
      </p:sp>
      <p:pic>
        <p:nvPicPr>
          <p:cNvPr id="18437" name="Picture 5" descr="07_1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1"/>
          <a:stretch>
            <a:fillRect/>
          </a:stretch>
        </p:blipFill>
        <p:spPr>
          <a:xfrm>
            <a:off x="0" y="875012"/>
            <a:ext cx="6876256" cy="5662940"/>
          </a:xfrm>
        </p:spPr>
      </p:pic>
      <p:sp>
        <p:nvSpPr>
          <p:cNvPr id="348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76256" y="978726"/>
            <a:ext cx="2267744" cy="587927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457200" lvl="1" indent="0" eaLnBrk="1" hangingPunct="1">
              <a:buNone/>
            </a:pPr>
            <a:r>
              <a:rPr lang="en-US" altLang="es-CO" sz="2400" dirty="0" smtClean="0"/>
              <a:t>For </a:t>
            </a:r>
            <a:r>
              <a:rPr lang="en-US" altLang="es-CO" sz="2400" dirty="0" smtClean="0"/>
              <a:t>atoms in the same group, </a:t>
            </a:r>
            <a:r>
              <a:rPr lang="en-US" altLang="es-CO" sz="2400" i="1" dirty="0" err="1" smtClean="0"/>
              <a:t>Z</a:t>
            </a:r>
            <a:r>
              <a:rPr lang="en-US" altLang="es-CO" sz="2400" baseline="-25000" dirty="0" err="1" smtClean="0"/>
              <a:t>eff</a:t>
            </a:r>
            <a:r>
              <a:rPr lang="en-US" altLang="es-CO" sz="2400" dirty="0" smtClean="0"/>
              <a:t> is essentially the same, but the valence electrons are farther from the nucleus.</a:t>
            </a:r>
          </a:p>
        </p:txBody>
      </p:sp>
    </p:spTree>
    <p:extLst>
      <p:ext uri="{BB962C8B-B14F-4D97-AF65-F5344CB8AC3E}">
        <p14:creationId xmlns:p14="http://schemas.microsoft.com/office/powerpoint/2010/main" val="13489804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8" y="128588"/>
            <a:ext cx="7772400" cy="606425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altLang="es-CO" sz="4000">
                <a:hlinkClick r:id="rId2"/>
              </a:rPr>
              <a:t>The Periodic Table</a:t>
            </a:r>
            <a:endParaRPr lang="en-US" altLang="es-CO" sz="400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879475" y="793750"/>
            <a:ext cx="7426325" cy="506413"/>
          </a:xfrm>
          <a:noFill/>
          <a:ln/>
        </p:spPr>
        <p:txBody>
          <a:bodyPr/>
          <a:lstStyle/>
          <a:p>
            <a:r>
              <a:rPr lang="en-US" altLang="es-CO"/>
              <a:t>A map of the building block of matter.</a:t>
            </a:r>
          </a:p>
        </p:txBody>
      </p:sp>
      <p:pic>
        <p:nvPicPr>
          <p:cNvPr id="7172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690688"/>
            <a:ext cx="8923338" cy="482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Trends in First Ionization Energies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980728"/>
            <a:ext cx="3810000" cy="4114800"/>
          </a:xfrm>
        </p:spPr>
        <p:txBody>
          <a:bodyPr/>
          <a:lstStyle/>
          <a:p>
            <a:pPr eaLnBrk="1" hangingPunct="1"/>
            <a:r>
              <a:rPr lang="en-US" altLang="es-CO" sz="2800" dirty="0" smtClean="0"/>
              <a:t>Generally, as one goes across a row, it gets harder to remove an electron.</a:t>
            </a:r>
          </a:p>
          <a:p>
            <a:pPr lvl="1" eaLnBrk="1" hangingPunct="1"/>
            <a:r>
              <a:rPr lang="en-US" altLang="es-CO" sz="2400" dirty="0" smtClean="0"/>
              <a:t>As you go from left to right, </a:t>
            </a:r>
            <a:r>
              <a:rPr lang="en-US" altLang="es-CO" sz="2400" i="1" dirty="0" err="1" smtClean="0"/>
              <a:t>Z</a:t>
            </a:r>
            <a:r>
              <a:rPr lang="en-US" altLang="es-CO" sz="2400" baseline="-25000" dirty="0" err="1" smtClean="0"/>
              <a:t>eff</a:t>
            </a:r>
            <a:r>
              <a:rPr lang="en-US" altLang="es-CO" sz="2400" dirty="0" smtClean="0"/>
              <a:t> increases.</a:t>
            </a:r>
          </a:p>
        </p:txBody>
      </p:sp>
      <p:pic>
        <p:nvPicPr>
          <p:cNvPr id="19461" name="Picture 5" descr="07_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0"/>
          <a:stretch>
            <a:fillRect/>
          </a:stretch>
        </p:blipFill>
        <p:spPr>
          <a:xfrm>
            <a:off x="3707904" y="2123728"/>
            <a:ext cx="5436096" cy="4577427"/>
          </a:xfrm>
        </p:spPr>
      </p:pic>
    </p:spTree>
    <p:extLst>
      <p:ext uri="{BB962C8B-B14F-4D97-AF65-F5344CB8AC3E}">
        <p14:creationId xmlns:p14="http://schemas.microsoft.com/office/powerpoint/2010/main" val="17862037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Trends in First Ionization Energies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180528" y="2109125"/>
            <a:ext cx="2885216" cy="41148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es-CO" sz="2400" dirty="0" smtClean="0"/>
              <a:t>	However, there are two apparent discontinuities in this trend.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9552" y="1737309"/>
            <a:ext cx="6314448" cy="512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198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Trends in First Ionization Energies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41910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s-CO" sz="2800" smtClean="0"/>
              <a:t>The first occurs between Groups IIA and IIIA.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s-CO" sz="2800" smtClean="0"/>
              <a:t>In this case the electron is removed from a </a:t>
            </a:r>
            <a:r>
              <a:rPr lang="en-US" altLang="es-CO" sz="2800" i="1" smtClean="0"/>
              <a:t>p</a:t>
            </a:r>
            <a:r>
              <a:rPr lang="en-US" altLang="es-CO" sz="2800" smtClean="0"/>
              <a:t>-orbital rather than an </a:t>
            </a:r>
            <a:r>
              <a:rPr lang="en-US" altLang="es-CO" sz="2800" i="1" smtClean="0"/>
              <a:t>s</a:t>
            </a:r>
            <a:r>
              <a:rPr lang="en-US" altLang="es-CO" sz="2800" smtClean="0"/>
              <a:t>-orbital.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s-CO" sz="2400" smtClean="0"/>
              <a:t>The electron removed is farther from nucleus.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s-CO" sz="2400" smtClean="0"/>
              <a:t>There is also a small amount of repulsion by the </a:t>
            </a:r>
            <a:r>
              <a:rPr lang="en-US" altLang="es-CO" sz="2400" i="1" smtClean="0"/>
              <a:t>s</a:t>
            </a:r>
            <a:r>
              <a:rPr lang="en-US" altLang="es-CO" sz="2400" smtClean="0"/>
              <a:t> electrons.</a:t>
            </a:r>
          </a:p>
        </p:txBody>
      </p:sp>
      <p:pic>
        <p:nvPicPr>
          <p:cNvPr id="21509" name="Picture 4" descr="07_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0"/>
          <a:stretch>
            <a:fillRect/>
          </a:stretch>
        </p:blipFill>
        <p:spPr>
          <a:xfrm>
            <a:off x="4572000" y="2149475"/>
            <a:ext cx="4419600" cy="3584575"/>
          </a:xfrm>
        </p:spPr>
      </p:pic>
      <p:sp>
        <p:nvSpPr>
          <p:cNvPr id="21510" name="Oval 5"/>
          <p:cNvSpPr>
            <a:spLocks noChangeArrowheads="1"/>
          </p:cNvSpPr>
          <p:nvPr/>
        </p:nvSpPr>
        <p:spPr bwMode="auto">
          <a:xfrm>
            <a:off x="5334000" y="4038600"/>
            <a:ext cx="228600" cy="533400"/>
          </a:xfrm>
          <a:prstGeom prst="ellipse">
            <a:avLst/>
          </a:prstGeom>
          <a:noFill/>
          <a:ln w="9525">
            <a:solidFill>
              <a:srgbClr val="C82E3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1511" name="Oval 6"/>
          <p:cNvSpPr>
            <a:spLocks noChangeArrowheads="1"/>
          </p:cNvSpPr>
          <p:nvPr/>
        </p:nvSpPr>
        <p:spPr bwMode="auto">
          <a:xfrm>
            <a:off x="5842000" y="4356100"/>
            <a:ext cx="317500" cy="419100"/>
          </a:xfrm>
          <a:prstGeom prst="ellipse">
            <a:avLst/>
          </a:prstGeom>
          <a:noFill/>
          <a:ln w="9525">
            <a:solidFill>
              <a:srgbClr val="C82E3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1512" name="Oval 9"/>
          <p:cNvSpPr>
            <a:spLocks noChangeArrowheads="1"/>
          </p:cNvSpPr>
          <p:nvPr/>
        </p:nvSpPr>
        <p:spPr bwMode="auto">
          <a:xfrm>
            <a:off x="5537200" y="3505200"/>
            <a:ext cx="254000" cy="381000"/>
          </a:xfrm>
          <a:prstGeom prst="ellipse">
            <a:avLst/>
          </a:prstGeom>
          <a:noFill/>
          <a:ln w="9525">
            <a:solidFill>
              <a:srgbClr val="F4DB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1513" name="Oval 10"/>
          <p:cNvSpPr>
            <a:spLocks noChangeArrowheads="1"/>
          </p:cNvSpPr>
          <p:nvPr/>
        </p:nvSpPr>
        <p:spPr bwMode="auto">
          <a:xfrm>
            <a:off x="6057900" y="3975100"/>
            <a:ext cx="304800" cy="304800"/>
          </a:xfrm>
          <a:prstGeom prst="ellipse">
            <a:avLst/>
          </a:prstGeom>
          <a:noFill/>
          <a:ln w="9525">
            <a:solidFill>
              <a:srgbClr val="F4DB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1514" name="Oval 11"/>
          <p:cNvSpPr>
            <a:spLocks noChangeArrowheads="1"/>
          </p:cNvSpPr>
          <p:nvPr/>
        </p:nvSpPr>
        <p:spPr bwMode="auto">
          <a:xfrm>
            <a:off x="7315200" y="4038600"/>
            <a:ext cx="304800" cy="304800"/>
          </a:xfrm>
          <a:prstGeom prst="ellipse">
            <a:avLst/>
          </a:prstGeom>
          <a:noFill/>
          <a:ln w="9525">
            <a:solidFill>
              <a:srgbClr val="F4DB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1515" name="Oval 12"/>
          <p:cNvSpPr>
            <a:spLocks noChangeArrowheads="1"/>
          </p:cNvSpPr>
          <p:nvPr/>
        </p:nvSpPr>
        <p:spPr bwMode="auto">
          <a:xfrm>
            <a:off x="8585200" y="4191000"/>
            <a:ext cx="304800" cy="304800"/>
          </a:xfrm>
          <a:prstGeom prst="ellipse">
            <a:avLst/>
          </a:prstGeom>
          <a:noFill/>
          <a:ln w="9525">
            <a:solidFill>
              <a:srgbClr val="F4DB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1516" name="Oval 13"/>
          <p:cNvSpPr>
            <a:spLocks noChangeArrowheads="1"/>
          </p:cNvSpPr>
          <p:nvPr/>
        </p:nvSpPr>
        <p:spPr bwMode="auto">
          <a:xfrm>
            <a:off x="6434138" y="4538663"/>
            <a:ext cx="990600" cy="228600"/>
          </a:xfrm>
          <a:prstGeom prst="ellipse">
            <a:avLst/>
          </a:prstGeom>
          <a:noFill/>
          <a:ln w="9525">
            <a:solidFill>
              <a:srgbClr val="C82E3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1517" name="Oval 15"/>
          <p:cNvSpPr>
            <a:spLocks noChangeArrowheads="1"/>
          </p:cNvSpPr>
          <p:nvPr/>
        </p:nvSpPr>
        <p:spPr bwMode="auto">
          <a:xfrm>
            <a:off x="7696200" y="4572000"/>
            <a:ext cx="990600" cy="228600"/>
          </a:xfrm>
          <a:prstGeom prst="ellipse">
            <a:avLst/>
          </a:prstGeom>
          <a:noFill/>
          <a:ln w="9525">
            <a:solidFill>
              <a:srgbClr val="C82E3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</p:spTree>
    <p:extLst>
      <p:ext uri="{BB962C8B-B14F-4D97-AF65-F5344CB8AC3E}">
        <p14:creationId xmlns:p14="http://schemas.microsoft.com/office/powerpoint/2010/main" val="6172094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Trends in First Ionization Energies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981200"/>
            <a:ext cx="4191000" cy="4114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s-CO" sz="2800" smtClean="0"/>
              <a:t>The second occurs between Groups VA and VIA.</a:t>
            </a:r>
          </a:p>
          <a:p>
            <a:pPr lvl="1" eaLnBrk="1" hangingPunct="1"/>
            <a:r>
              <a:rPr lang="en-US" altLang="es-CO" sz="2400" smtClean="0"/>
              <a:t>The electron removed comes from doubly occupied orbital.</a:t>
            </a:r>
          </a:p>
          <a:p>
            <a:pPr lvl="1" eaLnBrk="1" hangingPunct="1"/>
            <a:r>
              <a:rPr lang="en-US" altLang="es-CO" sz="2400" smtClean="0"/>
              <a:t>Repulsion from the other electron in the orbital aids in its removal.</a:t>
            </a:r>
          </a:p>
        </p:txBody>
      </p:sp>
      <p:pic>
        <p:nvPicPr>
          <p:cNvPr id="22533" name="Picture 4" descr="07_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0"/>
          <a:stretch>
            <a:fillRect/>
          </a:stretch>
        </p:blipFill>
        <p:spPr>
          <a:xfrm>
            <a:off x="4572000" y="2149475"/>
            <a:ext cx="4419600" cy="3584575"/>
          </a:xfrm>
        </p:spPr>
      </p:pic>
      <p:sp>
        <p:nvSpPr>
          <p:cNvPr id="22534" name="Oval 5"/>
          <p:cNvSpPr>
            <a:spLocks noChangeArrowheads="1"/>
          </p:cNvSpPr>
          <p:nvPr/>
        </p:nvSpPr>
        <p:spPr bwMode="auto">
          <a:xfrm>
            <a:off x="5334000" y="4038600"/>
            <a:ext cx="228600" cy="533400"/>
          </a:xfrm>
          <a:prstGeom prst="ellipse">
            <a:avLst/>
          </a:prstGeom>
          <a:noFill/>
          <a:ln w="9525">
            <a:solidFill>
              <a:srgbClr val="F4DB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2535" name="Oval 6"/>
          <p:cNvSpPr>
            <a:spLocks noChangeArrowheads="1"/>
          </p:cNvSpPr>
          <p:nvPr/>
        </p:nvSpPr>
        <p:spPr bwMode="auto">
          <a:xfrm>
            <a:off x="5842000" y="4356100"/>
            <a:ext cx="317500" cy="419100"/>
          </a:xfrm>
          <a:prstGeom prst="ellipse">
            <a:avLst/>
          </a:prstGeom>
          <a:noFill/>
          <a:ln w="9525">
            <a:solidFill>
              <a:srgbClr val="F4DB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2536" name="Oval 7"/>
          <p:cNvSpPr>
            <a:spLocks noChangeArrowheads="1"/>
          </p:cNvSpPr>
          <p:nvPr/>
        </p:nvSpPr>
        <p:spPr bwMode="auto">
          <a:xfrm>
            <a:off x="7061200" y="4114800"/>
            <a:ext cx="381000" cy="685800"/>
          </a:xfrm>
          <a:prstGeom prst="ellipse">
            <a:avLst/>
          </a:prstGeom>
          <a:noFill/>
          <a:ln w="9525">
            <a:solidFill>
              <a:srgbClr val="F4DB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2537" name="Oval 8"/>
          <p:cNvSpPr>
            <a:spLocks noChangeArrowheads="1"/>
          </p:cNvSpPr>
          <p:nvPr/>
        </p:nvSpPr>
        <p:spPr bwMode="auto">
          <a:xfrm>
            <a:off x="8369300" y="4191000"/>
            <a:ext cx="279400" cy="685800"/>
          </a:xfrm>
          <a:prstGeom prst="ellipse">
            <a:avLst/>
          </a:prstGeom>
          <a:noFill/>
          <a:ln w="9525">
            <a:solidFill>
              <a:srgbClr val="F4DB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2538" name="Oval 9"/>
          <p:cNvSpPr>
            <a:spLocks noChangeArrowheads="1"/>
          </p:cNvSpPr>
          <p:nvPr/>
        </p:nvSpPr>
        <p:spPr bwMode="auto">
          <a:xfrm>
            <a:off x="5537200" y="3505200"/>
            <a:ext cx="254000" cy="381000"/>
          </a:xfrm>
          <a:prstGeom prst="ellipse">
            <a:avLst/>
          </a:prstGeom>
          <a:noFill/>
          <a:ln w="9525">
            <a:solidFill>
              <a:srgbClr val="C82E3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2539" name="Oval 10"/>
          <p:cNvSpPr>
            <a:spLocks noChangeArrowheads="1"/>
          </p:cNvSpPr>
          <p:nvPr/>
        </p:nvSpPr>
        <p:spPr bwMode="auto">
          <a:xfrm>
            <a:off x="6057900" y="3975100"/>
            <a:ext cx="304800" cy="304800"/>
          </a:xfrm>
          <a:prstGeom prst="ellipse">
            <a:avLst/>
          </a:prstGeom>
          <a:noFill/>
          <a:ln w="9525">
            <a:solidFill>
              <a:srgbClr val="C82E3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2540" name="Oval 11"/>
          <p:cNvSpPr>
            <a:spLocks noChangeArrowheads="1"/>
          </p:cNvSpPr>
          <p:nvPr/>
        </p:nvSpPr>
        <p:spPr bwMode="auto">
          <a:xfrm>
            <a:off x="7315200" y="4038600"/>
            <a:ext cx="304800" cy="304800"/>
          </a:xfrm>
          <a:prstGeom prst="ellipse">
            <a:avLst/>
          </a:prstGeom>
          <a:noFill/>
          <a:ln w="9525">
            <a:solidFill>
              <a:srgbClr val="C82E3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2541" name="Oval 12"/>
          <p:cNvSpPr>
            <a:spLocks noChangeArrowheads="1"/>
          </p:cNvSpPr>
          <p:nvPr/>
        </p:nvSpPr>
        <p:spPr bwMode="auto">
          <a:xfrm>
            <a:off x="8585200" y="4191000"/>
            <a:ext cx="304800" cy="304800"/>
          </a:xfrm>
          <a:prstGeom prst="ellipse">
            <a:avLst/>
          </a:prstGeom>
          <a:noFill/>
          <a:ln w="9525">
            <a:solidFill>
              <a:srgbClr val="C82E3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</p:spTree>
    <p:extLst>
      <p:ext uri="{BB962C8B-B14F-4D97-AF65-F5344CB8AC3E}">
        <p14:creationId xmlns:p14="http://schemas.microsoft.com/office/powerpoint/2010/main" val="2067668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s-CO" dirty="0" smtClean="0"/>
              <a:t>Trend </a:t>
            </a:r>
            <a:r>
              <a:rPr lang="en-US" altLang="es-CO" dirty="0"/>
              <a:t>in </a:t>
            </a:r>
            <a:r>
              <a:rPr lang="en-US" altLang="es-CO" dirty="0">
                <a:solidFill>
                  <a:srgbClr val="FC0128"/>
                </a:solidFill>
              </a:rPr>
              <a:t>Electron Affinity</a:t>
            </a:r>
            <a:endParaRPr lang="en-US" altLang="es-CO" dirty="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04800" y="1524000"/>
            <a:ext cx="2590800" cy="355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Electron Affinity: </a:t>
            </a:r>
            <a:endParaRPr lang="en-US" altLang="es-CO" sz="2000"/>
          </a:p>
          <a:p>
            <a:pPr>
              <a:spcBef>
                <a:spcPct val="50000"/>
              </a:spcBef>
            </a:pPr>
            <a:r>
              <a:rPr lang="en-US" altLang="es-CO" sz="2000"/>
              <a:t>The energy release when an electron is added to an atom. Most favorable toward NE corner of PT since these atoms have a great affinity for e-.</a:t>
            </a:r>
            <a:endParaRPr lang="en-US" altLang="es-CO"/>
          </a:p>
          <a:p>
            <a:pPr>
              <a:spcBef>
                <a:spcPct val="50000"/>
              </a:spcBef>
            </a:pPr>
            <a:endParaRPr lang="en-US" altLang="es-CO"/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600200"/>
            <a:ext cx="5480050" cy="351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Trends in Electron Affinity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1600200"/>
            <a:ext cx="29718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s-CO" sz="2800" smtClean="0"/>
              <a:t>	There are again, however, two discontinuities in this trend.</a:t>
            </a:r>
          </a:p>
        </p:txBody>
      </p:sp>
      <p:pic>
        <p:nvPicPr>
          <p:cNvPr id="25605" name="Picture 4" descr="07_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2"/>
          <a:stretch>
            <a:fillRect/>
          </a:stretch>
        </p:blipFill>
        <p:spPr>
          <a:xfrm>
            <a:off x="228600" y="2489200"/>
            <a:ext cx="4570413" cy="2892425"/>
          </a:xfrm>
        </p:spPr>
      </p:pic>
      <p:sp>
        <p:nvSpPr>
          <p:cNvPr id="25606" name="Oval 6"/>
          <p:cNvSpPr>
            <a:spLocks noChangeArrowheads="1"/>
          </p:cNvSpPr>
          <p:nvPr/>
        </p:nvSpPr>
        <p:spPr bwMode="auto">
          <a:xfrm>
            <a:off x="25400" y="2755900"/>
            <a:ext cx="1676400" cy="2819400"/>
          </a:xfrm>
          <a:prstGeom prst="ellipse">
            <a:avLst/>
          </a:prstGeom>
          <a:noFill/>
          <a:ln w="22225">
            <a:solidFill>
              <a:srgbClr val="C82E3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sp>
        <p:nvSpPr>
          <p:cNvPr id="25607" name="Oval 7"/>
          <p:cNvSpPr>
            <a:spLocks noChangeArrowheads="1"/>
          </p:cNvSpPr>
          <p:nvPr/>
        </p:nvSpPr>
        <p:spPr bwMode="auto">
          <a:xfrm>
            <a:off x="1828800" y="2755900"/>
            <a:ext cx="1676400" cy="2819400"/>
          </a:xfrm>
          <a:prstGeom prst="ellipse">
            <a:avLst/>
          </a:prstGeom>
          <a:noFill/>
          <a:ln w="22225">
            <a:solidFill>
              <a:srgbClr val="C82E3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</p:spTree>
    <p:extLst>
      <p:ext uri="{BB962C8B-B14F-4D97-AF65-F5344CB8AC3E}">
        <p14:creationId xmlns:p14="http://schemas.microsoft.com/office/powerpoint/2010/main" val="17239362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2662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Trends in Electron Affinity</a:t>
            </a:r>
          </a:p>
        </p:txBody>
      </p:sp>
      <p:sp>
        <p:nvSpPr>
          <p:cNvPr id="80899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1676400"/>
            <a:ext cx="3962400" cy="4495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s-CO" sz="2800" smtClean="0"/>
              <a:t>The first occurs between Groups IA and IIA.</a:t>
            </a:r>
          </a:p>
          <a:p>
            <a:pPr lvl="1" eaLnBrk="1" hangingPunct="1"/>
            <a:r>
              <a:rPr lang="en-US" altLang="es-CO" sz="2400" smtClean="0"/>
              <a:t>The added electron must go in a </a:t>
            </a:r>
            <a:r>
              <a:rPr lang="en-US" altLang="es-CO" sz="2400" i="1" smtClean="0"/>
              <a:t>p</a:t>
            </a:r>
            <a:r>
              <a:rPr lang="en-US" altLang="es-CO" sz="2400" smtClean="0"/>
              <a:t>-orbital, not an </a:t>
            </a:r>
            <a:r>
              <a:rPr lang="en-US" altLang="es-CO" sz="2400" i="1" smtClean="0"/>
              <a:t>s</a:t>
            </a:r>
            <a:r>
              <a:rPr lang="en-US" altLang="es-CO" sz="2400" smtClean="0"/>
              <a:t>-orbital.</a:t>
            </a:r>
          </a:p>
          <a:p>
            <a:pPr lvl="1" eaLnBrk="1" hangingPunct="1"/>
            <a:r>
              <a:rPr lang="en-US" altLang="es-CO" sz="2400" smtClean="0"/>
              <a:t>The electron is farther from nucleus and feels repulsion from the </a:t>
            </a:r>
            <a:r>
              <a:rPr lang="en-US" altLang="es-CO" sz="2400" i="1" smtClean="0"/>
              <a:t>s</a:t>
            </a:r>
            <a:r>
              <a:rPr lang="en-US" altLang="es-CO" sz="2400" smtClean="0"/>
              <a:t>-electrons.</a:t>
            </a:r>
          </a:p>
        </p:txBody>
      </p:sp>
      <p:pic>
        <p:nvPicPr>
          <p:cNvPr id="26629" name="Picture 1028" descr="07_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2"/>
          <a:stretch>
            <a:fillRect/>
          </a:stretch>
        </p:blipFill>
        <p:spPr>
          <a:xfrm>
            <a:off x="228600" y="2489200"/>
            <a:ext cx="4570413" cy="2892425"/>
          </a:xfrm>
        </p:spPr>
      </p:pic>
      <p:sp>
        <p:nvSpPr>
          <p:cNvPr id="26630" name="Oval 1029"/>
          <p:cNvSpPr>
            <a:spLocks noChangeArrowheads="1"/>
          </p:cNvSpPr>
          <p:nvPr/>
        </p:nvSpPr>
        <p:spPr bwMode="auto">
          <a:xfrm>
            <a:off x="25400" y="2755900"/>
            <a:ext cx="1676400" cy="2819400"/>
          </a:xfrm>
          <a:prstGeom prst="ellipse">
            <a:avLst/>
          </a:prstGeom>
          <a:noFill/>
          <a:ln w="22225">
            <a:solidFill>
              <a:srgbClr val="C82E3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</p:spTree>
    <p:extLst>
      <p:ext uri="{BB962C8B-B14F-4D97-AF65-F5344CB8AC3E}">
        <p14:creationId xmlns:p14="http://schemas.microsoft.com/office/powerpoint/2010/main" val="37460705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Trends in Electron Affinity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1981200"/>
            <a:ext cx="3962400" cy="4114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s-CO" sz="2800" smtClean="0"/>
              <a:t>The second occurs between Groups IVA and VA.</a:t>
            </a:r>
          </a:p>
          <a:p>
            <a:pPr lvl="1" eaLnBrk="1" hangingPunct="1"/>
            <a:r>
              <a:rPr lang="en-US" altLang="es-CO" sz="2400" smtClean="0"/>
              <a:t>Group VA has no empty orbitals.</a:t>
            </a:r>
          </a:p>
          <a:p>
            <a:pPr lvl="1" eaLnBrk="1" hangingPunct="1"/>
            <a:r>
              <a:rPr lang="en-US" altLang="es-CO" sz="2400" smtClean="0"/>
              <a:t>The extra electron must go into an already occupied orbital, creating repulsion.</a:t>
            </a:r>
          </a:p>
        </p:txBody>
      </p:sp>
      <p:pic>
        <p:nvPicPr>
          <p:cNvPr id="27653" name="Picture 4" descr="07_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2"/>
          <a:stretch>
            <a:fillRect/>
          </a:stretch>
        </p:blipFill>
        <p:spPr>
          <a:xfrm>
            <a:off x="228600" y="2489200"/>
            <a:ext cx="4570413" cy="2892425"/>
          </a:xfrm>
        </p:spPr>
      </p:pic>
      <p:sp>
        <p:nvSpPr>
          <p:cNvPr id="27654" name="Oval 6"/>
          <p:cNvSpPr>
            <a:spLocks noChangeArrowheads="1"/>
          </p:cNvSpPr>
          <p:nvPr/>
        </p:nvSpPr>
        <p:spPr bwMode="auto">
          <a:xfrm>
            <a:off x="1828800" y="2755900"/>
            <a:ext cx="1676400" cy="2819400"/>
          </a:xfrm>
          <a:prstGeom prst="ellipse">
            <a:avLst/>
          </a:prstGeom>
          <a:noFill/>
          <a:ln w="22225">
            <a:solidFill>
              <a:srgbClr val="C82E3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</p:spTree>
    <p:extLst>
      <p:ext uri="{BB962C8B-B14F-4D97-AF65-F5344CB8AC3E}">
        <p14:creationId xmlns:p14="http://schemas.microsoft.com/office/powerpoint/2010/main" val="27587084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9050"/>
            <a:ext cx="7772400" cy="59055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altLang="es-CO"/>
              <a:t>Summary of Trend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609600"/>
            <a:ext cx="6400800" cy="838200"/>
          </a:xfrm>
          <a:noFill/>
          <a:ln/>
        </p:spPr>
        <p:txBody>
          <a:bodyPr>
            <a:normAutofit lnSpcReduction="10000"/>
          </a:bodyPr>
          <a:lstStyle/>
          <a:p>
            <a:r>
              <a:rPr lang="en-US" altLang="es-CO" sz="2400">
                <a:solidFill>
                  <a:srgbClr val="FC0128"/>
                </a:solidFill>
              </a:rPr>
              <a:t>Periodic Table</a:t>
            </a:r>
            <a:r>
              <a:rPr lang="en-US" altLang="es-CO" sz="2400"/>
              <a:t> and Periodic Trends</a:t>
            </a:r>
          </a:p>
          <a:p>
            <a:r>
              <a:rPr lang="en-US" altLang="es-CO" sz="2000">
                <a:solidFill>
                  <a:srgbClr val="00279F"/>
                </a:solidFill>
              </a:rPr>
              <a:t>1.  Electron Configuration</a:t>
            </a:r>
            <a:endParaRPr lang="en-US" altLang="es-CO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4340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133600"/>
            <a:ext cx="6019800" cy="388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1905000" y="2057400"/>
            <a:ext cx="6096000" cy="0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 flipV="1">
            <a:off x="8077200" y="2133600"/>
            <a:ext cx="0" cy="3962400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219200" y="6172200"/>
            <a:ext cx="5410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sz="1800" b="1">
                <a:solidFill>
                  <a:srgbClr val="FC012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2.  Atomic Radius:  Largest toward SW corner of PT</a:t>
            </a:r>
            <a:endParaRPr lang="en-US" altLang="es-CO" sz="140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4114800" y="1143000"/>
            <a:ext cx="4781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3. Ionization Energy: Largest toward NE of PT</a:t>
            </a:r>
          </a:p>
          <a:p>
            <a:r>
              <a:rPr lang="en-US" altLang="es-CO" sz="1800" b="1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4. Electron Affinity:   Most favorable NE of PT</a:t>
            </a:r>
            <a:endParaRPr lang="en-US" altLang="es-CO" sz="140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</p:txBody>
      </p:sp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3422650"/>
            <a:ext cx="12700" cy="1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2403475" y="1862138"/>
            <a:ext cx="6096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flipV="1">
            <a:off x="8472488" y="1958975"/>
            <a:ext cx="0" cy="39624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 flipH="1">
            <a:off x="1600200" y="6096000"/>
            <a:ext cx="5943600" cy="0"/>
          </a:xfrm>
          <a:prstGeom prst="line">
            <a:avLst/>
          </a:prstGeom>
          <a:noFill/>
          <a:ln w="57150">
            <a:solidFill>
              <a:srgbClr val="FC012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 flipV="1">
            <a:off x="1447800" y="2133600"/>
            <a:ext cx="0" cy="3962400"/>
          </a:xfrm>
          <a:prstGeom prst="line">
            <a:avLst/>
          </a:prstGeom>
          <a:noFill/>
          <a:ln w="57150">
            <a:solidFill>
              <a:srgbClr val="FC0128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5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s-CO" dirty="0" smtClean="0"/>
              <a:t>Properties of Metal, Nonmetals,</a:t>
            </a:r>
            <a:br>
              <a:rPr lang="en-US" altLang="es-CO" dirty="0" smtClean="0"/>
            </a:br>
            <a:r>
              <a:rPr lang="en-US" altLang="es-CO" dirty="0" smtClean="0"/>
              <a:t>and Metalloids</a:t>
            </a:r>
          </a:p>
        </p:txBody>
      </p:sp>
      <p:pic>
        <p:nvPicPr>
          <p:cNvPr id="28676" name="Picture 7" descr="07_1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45"/>
          <a:stretch>
            <a:fillRect/>
          </a:stretch>
        </p:blipFill>
        <p:spPr>
          <a:xfrm>
            <a:off x="179512" y="1639225"/>
            <a:ext cx="8431876" cy="5181600"/>
          </a:xfrm>
        </p:spPr>
      </p:pic>
    </p:spTree>
    <p:extLst>
      <p:ext uri="{BB962C8B-B14F-4D97-AF65-F5344CB8AC3E}">
        <p14:creationId xmlns:p14="http://schemas.microsoft.com/office/powerpoint/2010/main" val="875409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420" y="810280"/>
            <a:ext cx="4355976" cy="5999439"/>
          </a:xfrm>
          <a:prstGeom prst="rect">
            <a:avLst/>
          </a:prstGeom>
          <a:noFill/>
          <a:ln w="12700">
            <a:solidFill>
              <a:srgbClr val="66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7285038" cy="55245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altLang="es-CO"/>
              <a:t>Periodic Table Expanded View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304800" y="990600"/>
            <a:ext cx="4481620" cy="2819400"/>
          </a:xfrm>
          <a:noFill/>
          <a:ln/>
        </p:spPr>
        <p:txBody>
          <a:bodyPr/>
          <a:lstStyle/>
          <a:p>
            <a:pPr marL="0" indent="0" algn="just"/>
            <a:r>
              <a:rPr lang="en-US" altLang="es-CO" sz="18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 way the periodic table usually seen is a compress view, placing the Lanthanides and actinides at the bottom of the stable.</a:t>
            </a:r>
          </a:p>
          <a:p>
            <a:pPr marL="0" indent="0" algn="just"/>
            <a:r>
              <a:rPr lang="en-US" altLang="es-CO" sz="16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 Periodic Table can be arrange by subshells.  </a:t>
            </a:r>
            <a:endParaRPr lang="en-US" altLang="es-CO" sz="2800" dirty="0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05" y="2924944"/>
            <a:ext cx="4038600" cy="2212975"/>
          </a:xfrm>
          <a:prstGeom prst="rect">
            <a:avLst/>
          </a:prstGeom>
          <a:noFill/>
          <a:ln w="12700">
            <a:solidFill>
              <a:srgbClr val="66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Metals versus Nonmetals</a:t>
            </a:r>
          </a:p>
        </p:txBody>
      </p:sp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3794125" y="24098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ar-SA" altLang="es-CO"/>
          </a:p>
        </p:txBody>
      </p:sp>
      <p:pic>
        <p:nvPicPr>
          <p:cNvPr id="29702" name="Picture 10" descr="07_T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06" b="14706"/>
          <a:stretch>
            <a:fillRect/>
          </a:stretch>
        </p:blipFill>
        <p:spPr>
          <a:xfrm>
            <a:off x="0" y="1966309"/>
            <a:ext cx="9036496" cy="3550923"/>
          </a:xfrm>
        </p:spPr>
      </p:pic>
    </p:spTree>
    <p:extLst>
      <p:ext uri="{BB962C8B-B14F-4D97-AF65-F5344CB8AC3E}">
        <p14:creationId xmlns:p14="http://schemas.microsoft.com/office/powerpoint/2010/main" val="34703110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Metals versus Nonmetals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00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s-CO" sz="2800" smtClean="0"/>
              <a:t>Metals tend to form cations.</a:t>
            </a:r>
          </a:p>
          <a:p>
            <a:pPr eaLnBrk="1" hangingPunct="1"/>
            <a:r>
              <a:rPr lang="en-US" altLang="es-CO" sz="2800" smtClean="0"/>
              <a:t>Nonmetals tend to form anions.</a:t>
            </a:r>
          </a:p>
        </p:txBody>
      </p:sp>
      <p:pic>
        <p:nvPicPr>
          <p:cNvPr id="30725" name="Picture 8" descr="07_1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11"/>
          <a:stretch>
            <a:fillRect/>
          </a:stretch>
        </p:blipFill>
        <p:spPr>
          <a:xfrm>
            <a:off x="273209" y="3323456"/>
            <a:ext cx="8597582" cy="3129880"/>
          </a:xfrm>
        </p:spPr>
      </p:pic>
    </p:spTree>
    <p:extLst>
      <p:ext uri="{BB962C8B-B14F-4D97-AF65-F5344CB8AC3E}">
        <p14:creationId xmlns:p14="http://schemas.microsoft.com/office/powerpoint/2010/main" val="27546063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Metals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83968" y="2109125"/>
            <a:ext cx="3810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s-CO" sz="2800" dirty="0" smtClean="0"/>
              <a:t>	They tend to be lustrous, malleable, ductile, and good conductors of heat and electricity.</a:t>
            </a:r>
          </a:p>
        </p:txBody>
      </p:sp>
      <p:pic>
        <p:nvPicPr>
          <p:cNvPr id="31749" name="Picture 8" descr="23_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3"/>
          <a:stretch>
            <a:fillRect/>
          </a:stretch>
        </p:blipFill>
        <p:spPr>
          <a:xfrm>
            <a:off x="762000" y="1600200"/>
            <a:ext cx="3656013" cy="3962400"/>
          </a:xfrm>
        </p:spPr>
      </p:pic>
    </p:spTree>
    <p:extLst>
      <p:ext uri="{BB962C8B-B14F-4D97-AF65-F5344CB8AC3E}">
        <p14:creationId xmlns:p14="http://schemas.microsoft.com/office/powerpoint/2010/main" val="28511258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7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Metals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s-CO" sz="2800" smtClean="0"/>
              <a:t>Compounds formed between metals and nonmetals tend to be ionic.</a:t>
            </a:r>
          </a:p>
          <a:p>
            <a:pPr eaLnBrk="1" hangingPunct="1"/>
            <a:r>
              <a:rPr lang="en-US" altLang="es-CO" sz="2800" smtClean="0"/>
              <a:t>Metal oxides tend to be basic.</a:t>
            </a:r>
          </a:p>
        </p:txBody>
      </p:sp>
      <p:pic>
        <p:nvPicPr>
          <p:cNvPr id="32773" name="Picture 9" descr="07_16befor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5100" y="1600200"/>
            <a:ext cx="2714625" cy="2057400"/>
          </a:xfrm>
        </p:spPr>
      </p:pic>
      <p:pic>
        <p:nvPicPr>
          <p:cNvPr id="32774" name="Picture 10" descr="07_16after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5100" y="3505200"/>
            <a:ext cx="2714625" cy="2055813"/>
          </a:xfrm>
        </p:spPr>
      </p:pic>
    </p:spTree>
    <p:extLst>
      <p:ext uri="{BB962C8B-B14F-4D97-AF65-F5344CB8AC3E}">
        <p14:creationId xmlns:p14="http://schemas.microsoft.com/office/powerpoint/2010/main" val="2916901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Nonmetals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766123" y="1393878"/>
            <a:ext cx="4038600" cy="4715991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s-CO" sz="2400" dirty="0" smtClean="0"/>
              <a:t>These are dull, brittle substances that are poor conductors of heat and electricity.</a:t>
            </a:r>
          </a:p>
          <a:p>
            <a:pPr algn="just" eaLnBrk="1" hangingPunct="1"/>
            <a:r>
              <a:rPr lang="en-US" altLang="es-CO" sz="2400" dirty="0" smtClean="0"/>
              <a:t>They tend to gain electrons in reactions with metals to acquire a noble gas configuration.</a:t>
            </a:r>
          </a:p>
        </p:txBody>
      </p:sp>
      <p:pic>
        <p:nvPicPr>
          <p:cNvPr id="33797" name="Picture 8" descr="07_0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3"/>
          <a:stretch>
            <a:fillRect/>
          </a:stretch>
        </p:blipFill>
        <p:spPr>
          <a:xfrm>
            <a:off x="345332" y="1290848"/>
            <a:ext cx="3395664" cy="4756216"/>
          </a:xfrm>
        </p:spPr>
      </p:pic>
    </p:spTree>
    <p:extLst>
      <p:ext uri="{BB962C8B-B14F-4D97-AF65-F5344CB8AC3E}">
        <p14:creationId xmlns:p14="http://schemas.microsoft.com/office/powerpoint/2010/main" val="11828253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Metalloids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altLang="es-CO" sz="2800" smtClean="0"/>
              <a:t>These have some characteristics of metals and some of nonmetals.</a:t>
            </a:r>
          </a:p>
          <a:p>
            <a:pPr eaLnBrk="1" hangingPunct="1"/>
            <a:r>
              <a:rPr lang="en-US" altLang="es-CO" sz="2800" smtClean="0"/>
              <a:t>For instance, silicon looks shiny, but is brittle and fairly poor conductor.</a:t>
            </a:r>
          </a:p>
        </p:txBody>
      </p:sp>
      <p:pic>
        <p:nvPicPr>
          <p:cNvPr id="35845" name="Picture 5" descr="07_19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6"/>
          <a:stretch>
            <a:fillRect/>
          </a:stretch>
        </p:blipFill>
        <p:spPr>
          <a:xfrm>
            <a:off x="228600" y="2286000"/>
            <a:ext cx="4343400" cy="3249613"/>
          </a:xfrm>
        </p:spPr>
      </p:pic>
    </p:spTree>
    <p:extLst>
      <p:ext uri="{BB962C8B-B14F-4D97-AF65-F5344CB8AC3E}">
        <p14:creationId xmlns:p14="http://schemas.microsoft.com/office/powerpoint/2010/main" val="12175455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4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Alkali Metals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906545"/>
            <a:ext cx="3810000" cy="4114800"/>
          </a:xfrm>
        </p:spPr>
        <p:txBody>
          <a:bodyPr/>
          <a:lstStyle/>
          <a:p>
            <a:pPr eaLnBrk="1" hangingPunct="1"/>
            <a:r>
              <a:rPr lang="en-US" altLang="es-CO" sz="2800" dirty="0" smtClean="0"/>
              <a:t>Alkali metals are soft, metallic solids.</a:t>
            </a:r>
          </a:p>
          <a:p>
            <a:pPr eaLnBrk="1" hangingPunct="1"/>
            <a:r>
              <a:rPr lang="en-US" altLang="es-CO" sz="2800" dirty="0" smtClean="0"/>
              <a:t>The name comes from the Arabic word for ashes.</a:t>
            </a:r>
          </a:p>
        </p:txBody>
      </p:sp>
      <p:pic>
        <p:nvPicPr>
          <p:cNvPr id="37893" name="Picture 5" descr="07_2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6"/>
          <a:stretch>
            <a:fillRect/>
          </a:stretch>
        </p:blipFill>
        <p:spPr>
          <a:xfrm>
            <a:off x="4572000" y="1700808"/>
            <a:ext cx="4009206" cy="4493835"/>
          </a:xfrm>
        </p:spPr>
      </p:pic>
    </p:spTree>
    <p:extLst>
      <p:ext uri="{BB962C8B-B14F-4D97-AF65-F5344CB8AC3E}">
        <p14:creationId xmlns:p14="http://schemas.microsoft.com/office/powerpoint/2010/main" val="4829608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Alkali Metals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s-CO" sz="2800" smtClean="0"/>
              <a:t>They are found only in compounds in nature, not in their elemental forms.</a:t>
            </a:r>
          </a:p>
          <a:p>
            <a:pPr eaLnBrk="1" hangingPunct="1"/>
            <a:r>
              <a:rPr lang="en-US" altLang="es-CO" sz="2800" smtClean="0"/>
              <a:t>They have low densities and melting points.</a:t>
            </a:r>
          </a:p>
          <a:p>
            <a:pPr eaLnBrk="1" hangingPunct="1"/>
            <a:r>
              <a:rPr lang="en-US" altLang="es-CO" sz="2800" smtClean="0"/>
              <a:t>They also have low ionization energies.</a:t>
            </a:r>
          </a:p>
        </p:txBody>
      </p:sp>
      <p:pic>
        <p:nvPicPr>
          <p:cNvPr id="38917" name="Picture 8" descr="07_T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7" b="7756"/>
          <a:stretch>
            <a:fillRect/>
          </a:stretch>
        </p:blipFill>
        <p:spPr>
          <a:xfrm>
            <a:off x="467544" y="3886199"/>
            <a:ext cx="8136904" cy="2639145"/>
          </a:xfrm>
        </p:spPr>
      </p:pic>
    </p:spTree>
    <p:extLst>
      <p:ext uri="{BB962C8B-B14F-4D97-AF65-F5344CB8AC3E}">
        <p14:creationId xmlns:p14="http://schemas.microsoft.com/office/powerpoint/2010/main" val="24088621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Alkali Metals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4876800"/>
            <a:ext cx="8839200" cy="838200"/>
          </a:xfrm>
        </p:spPr>
        <p:txBody>
          <a:bodyPr>
            <a:normAutofit fontScale="92500"/>
          </a:bodyPr>
          <a:lstStyle/>
          <a:p>
            <a:pPr eaLnBrk="1" hangingPunct="1">
              <a:buFontTx/>
              <a:buNone/>
            </a:pPr>
            <a:r>
              <a:rPr lang="en-US" altLang="es-CO" sz="2800" smtClean="0"/>
              <a:t>	Their reactions with water are famously exothermic.</a:t>
            </a:r>
          </a:p>
        </p:txBody>
      </p:sp>
      <p:pic>
        <p:nvPicPr>
          <p:cNvPr id="39941" name="Picture 8" descr="7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4738" y="1600200"/>
            <a:ext cx="6992937" cy="2741613"/>
          </a:xfrm>
        </p:spPr>
      </p:pic>
    </p:spTree>
    <p:extLst>
      <p:ext uri="{BB962C8B-B14F-4D97-AF65-F5344CB8AC3E}">
        <p14:creationId xmlns:p14="http://schemas.microsoft.com/office/powerpoint/2010/main" val="863343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Alkali Metals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71600"/>
            <a:ext cx="7772400" cy="2971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s-CO" sz="2800" smtClean="0"/>
              <a:t>Alkali metals (except Li) react with oxygen to form peroxides.</a:t>
            </a:r>
          </a:p>
          <a:p>
            <a:pPr eaLnBrk="1" hangingPunct="1"/>
            <a:r>
              <a:rPr lang="en-US" altLang="es-CO" sz="2800" smtClean="0"/>
              <a:t>K, Rb, and Cs also form superoxides:</a:t>
            </a:r>
          </a:p>
          <a:p>
            <a:pPr algn="ctr" eaLnBrk="1" hangingPunct="1">
              <a:buFontTx/>
              <a:buNone/>
            </a:pPr>
            <a:r>
              <a:rPr lang="en-US" altLang="es-CO" sz="2800" smtClean="0"/>
              <a:t>K + O</a:t>
            </a:r>
            <a:r>
              <a:rPr lang="en-US" altLang="es-CO" sz="2800" baseline="-25000" smtClean="0"/>
              <a:t>2</a:t>
            </a:r>
            <a:r>
              <a:rPr lang="en-US" altLang="es-CO" sz="2800" smtClean="0"/>
              <a:t> </a:t>
            </a:r>
            <a:r>
              <a:rPr lang="en-US" altLang="es-CO" sz="2800" smtClean="0">
                <a:sym typeface="Symbol" panose="05050102010706020507" pitchFamily="18" charset="2"/>
              </a:rPr>
              <a:t> KO</a:t>
            </a:r>
            <a:r>
              <a:rPr lang="en-US" altLang="es-CO" sz="2800" baseline="-25000" smtClean="0">
                <a:sym typeface="Symbol" panose="05050102010706020507" pitchFamily="18" charset="2"/>
              </a:rPr>
              <a:t>2</a:t>
            </a:r>
            <a:endParaRPr lang="en-US" altLang="es-CO" sz="2800" smtClean="0">
              <a:solidFill>
                <a:srgbClr val="001996"/>
              </a:solidFill>
              <a:sym typeface="Symbol" panose="05050102010706020507" pitchFamily="18" charset="2"/>
            </a:endParaRPr>
          </a:p>
          <a:p>
            <a:pPr eaLnBrk="1" hangingPunct="1"/>
            <a:r>
              <a:rPr lang="en-US" altLang="es-CO" sz="2800" smtClean="0">
                <a:sym typeface="Symbol" panose="05050102010706020507" pitchFamily="18" charset="2"/>
              </a:rPr>
              <a:t>They produce bright colors when placed in a flame.</a:t>
            </a:r>
          </a:p>
        </p:txBody>
      </p:sp>
      <p:pic>
        <p:nvPicPr>
          <p:cNvPr id="67589" name="Picture 5" descr="07_2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>
            <a:fillRect/>
          </a:stretch>
        </p:blipFill>
        <p:spPr>
          <a:xfrm>
            <a:off x="228600" y="4511675"/>
            <a:ext cx="4953000" cy="2193925"/>
          </a:xfrm>
        </p:spPr>
      </p:pic>
    </p:spTree>
    <p:extLst>
      <p:ext uri="{BB962C8B-B14F-4D97-AF65-F5344CB8AC3E}">
        <p14:creationId xmlns:p14="http://schemas.microsoft.com/office/powerpoint/2010/main" val="1527339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75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5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666"/>
            <a:ext cx="9082088" cy="871537"/>
          </a:xfrm>
          <a:noFill/>
          <a:ln/>
        </p:spPr>
        <p:txBody>
          <a:bodyPr/>
          <a:lstStyle/>
          <a:p>
            <a:r>
              <a:rPr lang="en-US" altLang="es-CO" sz="4000" dirty="0"/>
              <a:t>Periodic Table: </a:t>
            </a:r>
            <a:r>
              <a:rPr lang="en-US" altLang="es-CO" dirty="0" smtClean="0"/>
              <a:t>simple organization</a:t>
            </a:r>
            <a:endParaRPr lang="en-US" altLang="es-CO" dirty="0"/>
          </a:p>
        </p:txBody>
      </p:sp>
      <p:pic>
        <p:nvPicPr>
          <p:cNvPr id="21534" name="Picture 30" descr="Resultado de imagen para empty periodic table col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8604448" cy="479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Alkaline Earth Metals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altLang="es-CO" sz="2800" dirty="0" smtClean="0"/>
              <a:t>Alkaline earth metals have higher densities and melting points than alkali metals.</a:t>
            </a:r>
          </a:p>
          <a:p>
            <a:pPr eaLnBrk="1" hangingPunct="1"/>
            <a:r>
              <a:rPr lang="en-US" altLang="es-CO" sz="2800" dirty="0" smtClean="0"/>
              <a:t>Their ionization energies are low, but not as low as those of alkali metals.</a:t>
            </a:r>
          </a:p>
        </p:txBody>
      </p:sp>
      <p:pic>
        <p:nvPicPr>
          <p:cNvPr id="41989" name="Picture 8" descr="07_T0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9375"/>
          <a:stretch>
            <a:fillRect/>
          </a:stretch>
        </p:blipFill>
        <p:spPr>
          <a:xfrm>
            <a:off x="119796" y="981131"/>
            <a:ext cx="8338404" cy="2426306"/>
          </a:xfrm>
        </p:spPr>
      </p:pic>
    </p:spTree>
    <p:extLst>
      <p:ext uri="{BB962C8B-B14F-4D97-AF65-F5344CB8AC3E}">
        <p14:creationId xmlns:p14="http://schemas.microsoft.com/office/powerpoint/2010/main" val="19514313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9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Alkaline Earth Metals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s-CO" sz="2800" smtClean="0"/>
              <a:t>Beryllium</a:t>
            </a:r>
            <a:r>
              <a:rPr lang="en-US" altLang="es-CO" sz="2800" smtClean="0">
                <a:solidFill>
                  <a:srgbClr val="001996"/>
                </a:solidFill>
              </a:rPr>
              <a:t> </a:t>
            </a:r>
            <a:r>
              <a:rPr lang="en-US" altLang="es-CO" sz="2800" smtClean="0"/>
              <a:t>does not react with water and  magnesium reacts only with steam, but the others react readily with water.</a:t>
            </a:r>
          </a:p>
          <a:p>
            <a:pPr eaLnBrk="1" hangingPunct="1"/>
            <a:r>
              <a:rPr lang="en-US" altLang="es-CO" sz="2800" smtClean="0"/>
              <a:t>Reactivity tends to increase as you go down the group.</a:t>
            </a:r>
          </a:p>
        </p:txBody>
      </p:sp>
      <p:pic>
        <p:nvPicPr>
          <p:cNvPr id="43013" name="Picture 5" descr="07_2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3"/>
          <a:stretch>
            <a:fillRect/>
          </a:stretch>
        </p:blipFill>
        <p:spPr>
          <a:xfrm>
            <a:off x="4889500" y="1600200"/>
            <a:ext cx="3325813" cy="3962400"/>
          </a:xfrm>
        </p:spPr>
      </p:pic>
    </p:spTree>
    <p:extLst>
      <p:ext uri="{BB962C8B-B14F-4D97-AF65-F5344CB8AC3E}">
        <p14:creationId xmlns:p14="http://schemas.microsoft.com/office/powerpoint/2010/main" val="3662702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dirty="0" smtClean="0"/>
              <a:t>Group </a:t>
            </a:r>
            <a:r>
              <a:rPr lang="en-US" altLang="es-CO" dirty="0" smtClean="0"/>
              <a:t>16</a:t>
            </a:r>
            <a:endParaRPr lang="en-US" altLang="es-CO" dirty="0" smtClean="0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4038600"/>
            <a:ext cx="7772400" cy="1981200"/>
          </a:xfrm>
        </p:spPr>
        <p:txBody>
          <a:bodyPr/>
          <a:lstStyle/>
          <a:p>
            <a:pPr eaLnBrk="1" hangingPunct="1"/>
            <a:r>
              <a:rPr lang="en-US" altLang="es-CO" sz="2800" smtClean="0"/>
              <a:t>Oxygen, sulfur, and selenium are nonmetals.</a:t>
            </a:r>
          </a:p>
          <a:p>
            <a:pPr eaLnBrk="1" hangingPunct="1"/>
            <a:r>
              <a:rPr lang="en-US" altLang="es-CO" sz="2800" smtClean="0"/>
              <a:t>Tellurium is a metalloid.</a:t>
            </a:r>
          </a:p>
          <a:p>
            <a:pPr eaLnBrk="1" hangingPunct="1"/>
            <a:r>
              <a:rPr lang="en-US" altLang="es-CO" sz="2800" smtClean="0"/>
              <a:t>The radioactive polonium is a metal.</a:t>
            </a:r>
          </a:p>
        </p:txBody>
      </p:sp>
      <p:pic>
        <p:nvPicPr>
          <p:cNvPr id="44037" name="Picture 13" descr="07_T0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8" b="9315"/>
          <a:stretch>
            <a:fillRect/>
          </a:stretch>
        </p:blipFill>
        <p:spPr>
          <a:xfrm>
            <a:off x="-5755" y="1676400"/>
            <a:ext cx="8919274" cy="2362200"/>
          </a:xfrm>
        </p:spPr>
      </p:pic>
    </p:spTree>
    <p:extLst>
      <p:ext uri="{BB962C8B-B14F-4D97-AF65-F5344CB8AC3E}">
        <p14:creationId xmlns:p14="http://schemas.microsoft.com/office/powerpoint/2010/main" val="12496899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6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4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Oxygen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447800"/>
            <a:ext cx="4953000" cy="4648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s-CO" sz="2800" smtClean="0"/>
              <a:t>There are two allotropes of oxygen: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s-CO" sz="2400" smtClean="0"/>
              <a:t>O</a:t>
            </a:r>
            <a:r>
              <a:rPr lang="en-US" altLang="es-CO" sz="2400" baseline="-25000" smtClean="0"/>
              <a:t>2</a:t>
            </a:r>
            <a:endParaRPr lang="en-US" altLang="es-CO" sz="240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s-CO" sz="2400" smtClean="0"/>
              <a:t>O</a:t>
            </a:r>
            <a:r>
              <a:rPr lang="en-US" altLang="es-CO" sz="2400" baseline="-25000" smtClean="0"/>
              <a:t>3</a:t>
            </a:r>
            <a:r>
              <a:rPr lang="en-US" altLang="es-CO" sz="2400" smtClean="0"/>
              <a:t>, ozone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s-CO" sz="2800" smtClean="0"/>
              <a:t>There can be three anions: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s-CO" sz="2400" smtClean="0"/>
              <a:t>O</a:t>
            </a:r>
            <a:r>
              <a:rPr lang="en-US" altLang="es-CO" sz="2400" baseline="30000" smtClean="0"/>
              <a:t>2−</a:t>
            </a:r>
            <a:r>
              <a:rPr lang="en-US" altLang="es-CO" sz="2400" smtClean="0"/>
              <a:t>, oxide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s-CO" sz="2400" smtClean="0"/>
              <a:t>O</a:t>
            </a:r>
            <a:r>
              <a:rPr lang="en-US" altLang="es-CO" sz="2400" baseline="-25000" smtClean="0"/>
              <a:t>2</a:t>
            </a:r>
            <a:r>
              <a:rPr lang="en-US" altLang="es-CO" sz="2400" baseline="30000" smtClean="0"/>
              <a:t>2−</a:t>
            </a:r>
            <a:r>
              <a:rPr lang="en-US" altLang="es-CO" sz="2400" smtClean="0"/>
              <a:t>, peroxide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s-CO" sz="2400" smtClean="0"/>
              <a:t>O</a:t>
            </a:r>
            <a:r>
              <a:rPr lang="en-US" altLang="es-CO" sz="2400" baseline="-25000" smtClean="0"/>
              <a:t>2</a:t>
            </a:r>
            <a:r>
              <a:rPr lang="en-US" altLang="es-CO" sz="2400" baseline="30000" smtClean="0"/>
              <a:t>1−</a:t>
            </a:r>
            <a:r>
              <a:rPr lang="en-US" altLang="es-CO" sz="2400" smtClean="0"/>
              <a:t>, superoxide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s-CO" sz="2800" smtClean="0"/>
              <a:t>It tends to take electrons from other elements (oxidation).</a:t>
            </a:r>
          </a:p>
        </p:txBody>
      </p:sp>
      <p:pic>
        <p:nvPicPr>
          <p:cNvPr id="45061" name="Picture 6" descr="22_1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0"/>
          <a:stretch>
            <a:fillRect/>
          </a:stretch>
        </p:blipFill>
        <p:spPr>
          <a:xfrm>
            <a:off x="685800" y="1903413"/>
            <a:ext cx="3117850" cy="2743200"/>
          </a:xfrm>
        </p:spPr>
      </p:pic>
    </p:spTree>
    <p:extLst>
      <p:ext uri="{BB962C8B-B14F-4D97-AF65-F5344CB8AC3E}">
        <p14:creationId xmlns:p14="http://schemas.microsoft.com/office/powerpoint/2010/main" val="27984379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37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37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smtClean="0"/>
              <a:t>Sulfur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3048000"/>
            <a:ext cx="3810000" cy="3124200"/>
          </a:xfrm>
        </p:spPr>
        <p:txBody>
          <a:bodyPr/>
          <a:lstStyle/>
          <a:p>
            <a:pPr eaLnBrk="1" hangingPunct="1"/>
            <a:r>
              <a:rPr lang="en-US" altLang="es-CO" sz="2800" smtClean="0"/>
              <a:t>Sulfur is a weaker oxidizer than oxygen.</a:t>
            </a:r>
          </a:p>
          <a:p>
            <a:pPr eaLnBrk="1" hangingPunct="1"/>
            <a:r>
              <a:rPr lang="en-US" altLang="es-CO" sz="2800" smtClean="0"/>
              <a:t>The most stable allotrope is S</a:t>
            </a:r>
            <a:r>
              <a:rPr lang="en-US" altLang="es-CO" sz="2800" baseline="-25000" smtClean="0"/>
              <a:t>8</a:t>
            </a:r>
            <a:r>
              <a:rPr lang="en-US" altLang="es-CO" sz="2800" smtClean="0"/>
              <a:t>, a ringed molecule.</a:t>
            </a:r>
          </a:p>
        </p:txBody>
      </p:sp>
      <p:pic>
        <p:nvPicPr>
          <p:cNvPr id="46085" name="Picture 5" descr="07_3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6"/>
          <a:stretch>
            <a:fillRect/>
          </a:stretch>
        </p:blipFill>
        <p:spPr>
          <a:xfrm>
            <a:off x="3962400" y="1524000"/>
            <a:ext cx="4876800" cy="2527300"/>
          </a:xfrm>
        </p:spPr>
      </p:pic>
    </p:spTree>
    <p:extLst>
      <p:ext uri="{BB962C8B-B14F-4D97-AF65-F5344CB8AC3E}">
        <p14:creationId xmlns:p14="http://schemas.microsoft.com/office/powerpoint/2010/main" val="40973679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dirty="0" smtClean="0"/>
              <a:t>Group </a:t>
            </a:r>
            <a:r>
              <a:rPr lang="en-US" altLang="es-CO" dirty="0" smtClean="0"/>
              <a:t>17:  </a:t>
            </a:r>
            <a:r>
              <a:rPr lang="en-US" altLang="es-CO" dirty="0" smtClean="0"/>
              <a:t>Halogens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eaLnBrk="1" hangingPunct="1"/>
            <a:r>
              <a:rPr lang="en-US" altLang="es-CO" sz="2800" smtClean="0"/>
              <a:t>The halogens are prototypical nonmetals.</a:t>
            </a:r>
          </a:p>
          <a:p>
            <a:pPr eaLnBrk="1" hangingPunct="1"/>
            <a:r>
              <a:rPr lang="en-US" altLang="es-CO" sz="2800" smtClean="0"/>
              <a:t>The name comes from the Greek words </a:t>
            </a:r>
            <a:r>
              <a:rPr lang="en-US" altLang="es-CO" sz="2800" i="1" smtClean="0"/>
              <a:t>halos</a:t>
            </a:r>
            <a:r>
              <a:rPr lang="en-US" altLang="es-CO" sz="2800" smtClean="0"/>
              <a:t> and </a:t>
            </a:r>
            <a:r>
              <a:rPr lang="en-US" altLang="es-CO" sz="2800" i="1" smtClean="0"/>
              <a:t>gennao</a:t>
            </a:r>
            <a:r>
              <a:rPr lang="en-US" altLang="es-CO" sz="2800" smtClean="0"/>
              <a:t>:  “salt formers”.</a:t>
            </a:r>
          </a:p>
        </p:txBody>
      </p:sp>
      <p:pic>
        <p:nvPicPr>
          <p:cNvPr id="47109" name="Picture 8" descr="07_T07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1" b="10559"/>
          <a:stretch>
            <a:fillRect/>
          </a:stretch>
        </p:blipFill>
        <p:spPr>
          <a:xfrm>
            <a:off x="0" y="1692399"/>
            <a:ext cx="9101449" cy="2127912"/>
          </a:xfrm>
        </p:spPr>
      </p:pic>
    </p:spTree>
    <p:extLst>
      <p:ext uri="{BB962C8B-B14F-4D97-AF65-F5344CB8AC3E}">
        <p14:creationId xmlns:p14="http://schemas.microsoft.com/office/powerpoint/2010/main" val="25618293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6"/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CO" sz="900">
                <a:solidFill>
                  <a:srgbClr val="C82E32"/>
                </a:solidFill>
              </a:rPr>
              <a:t>© </a:t>
            </a:r>
            <a:r>
              <a:rPr lang="en-US" altLang="es-CO" sz="1000">
                <a:solidFill>
                  <a:srgbClr val="C82E32"/>
                </a:solidFill>
              </a:rPr>
              <a:t>2009, Prentice-Hall, Inc.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dirty="0" smtClean="0"/>
              <a:t>Halogens</a:t>
            </a:r>
            <a:endParaRPr lang="en-US" altLang="es-CO" dirty="0" smtClean="0"/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657600" y="1600200"/>
            <a:ext cx="48006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s-CO" sz="2800" smtClean="0"/>
              <a:t>They have large, negative electron affinities.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s-CO" sz="2400" smtClean="0"/>
              <a:t>Therefore, they tend to oxidize other elements easily.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s-CO" sz="2800" smtClean="0"/>
              <a:t>They react directly with metals to form metal halides.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s-CO" sz="2800" smtClean="0"/>
              <a:t>Chlorine is added to water supplies to serve as a disinfectant</a:t>
            </a:r>
          </a:p>
        </p:txBody>
      </p:sp>
      <p:pic>
        <p:nvPicPr>
          <p:cNvPr id="48133" name="Picture 5" descr="07_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3"/>
          <a:stretch>
            <a:fillRect/>
          </a:stretch>
        </p:blipFill>
        <p:spPr>
          <a:xfrm>
            <a:off x="304800" y="1905000"/>
            <a:ext cx="2057400" cy="3962400"/>
          </a:xfrm>
        </p:spPr>
      </p:pic>
    </p:spTree>
    <p:extLst>
      <p:ext uri="{BB962C8B-B14F-4D97-AF65-F5344CB8AC3E}">
        <p14:creationId xmlns:p14="http://schemas.microsoft.com/office/powerpoint/2010/main" val="37616521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6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68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dirty="0" smtClean="0"/>
              <a:t>Group </a:t>
            </a:r>
            <a:r>
              <a:rPr lang="en-US" altLang="es-CO" dirty="0" smtClean="0"/>
              <a:t>18:  </a:t>
            </a:r>
            <a:r>
              <a:rPr lang="en-US" altLang="es-CO" dirty="0" smtClean="0"/>
              <a:t>Noble Gases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18306" y="4076154"/>
            <a:ext cx="8305800" cy="2590800"/>
          </a:xfrm>
        </p:spPr>
        <p:txBody>
          <a:bodyPr/>
          <a:lstStyle/>
          <a:p>
            <a:pPr eaLnBrk="1" hangingPunct="1"/>
            <a:r>
              <a:rPr lang="en-US" altLang="es-CO" sz="2800" dirty="0" smtClean="0"/>
              <a:t>The noble gases have astronomical ionization energies.</a:t>
            </a:r>
          </a:p>
          <a:p>
            <a:pPr eaLnBrk="1" hangingPunct="1"/>
            <a:r>
              <a:rPr lang="en-US" altLang="es-CO" sz="2800" dirty="0" smtClean="0"/>
              <a:t>Their electron affinities are positive.</a:t>
            </a:r>
          </a:p>
          <a:p>
            <a:pPr lvl="1" eaLnBrk="1" hangingPunct="1"/>
            <a:r>
              <a:rPr lang="en-US" altLang="es-CO" sz="2400" dirty="0" smtClean="0"/>
              <a:t>Therefore, they are relatively unreactive.</a:t>
            </a:r>
          </a:p>
          <a:p>
            <a:pPr eaLnBrk="1" hangingPunct="1"/>
            <a:r>
              <a:rPr lang="en-US" altLang="es-CO" sz="2800" dirty="0" smtClean="0"/>
              <a:t>They are found as monatomic gases.</a:t>
            </a:r>
          </a:p>
        </p:txBody>
      </p:sp>
      <p:pic>
        <p:nvPicPr>
          <p:cNvPr id="49157" name="Picture 8" descr="07_T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6" b="8301"/>
          <a:stretch>
            <a:fillRect/>
          </a:stretch>
        </p:blipFill>
        <p:spPr>
          <a:xfrm>
            <a:off x="0" y="1196752"/>
            <a:ext cx="8975076" cy="2410594"/>
          </a:xfrm>
        </p:spPr>
      </p:pic>
      <p:sp>
        <p:nvSpPr>
          <p:cNvPr id="49158" name="Line 9"/>
          <p:cNvSpPr>
            <a:spLocks noChangeShapeType="1"/>
          </p:cNvSpPr>
          <p:nvPr/>
        </p:nvSpPr>
        <p:spPr bwMode="auto">
          <a:xfrm>
            <a:off x="1981200" y="1685925"/>
            <a:ext cx="685800" cy="0"/>
          </a:xfrm>
          <a:prstGeom prst="line">
            <a:avLst/>
          </a:prstGeom>
          <a:noFill/>
          <a:ln w="38100">
            <a:solidFill>
              <a:srgbClr val="007C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607080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7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7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78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8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CO" dirty="0" smtClean="0"/>
              <a:t>Noble </a:t>
            </a:r>
            <a:r>
              <a:rPr lang="en-US" altLang="es-CO" dirty="0" smtClean="0"/>
              <a:t>Gases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6712" y="1371600"/>
            <a:ext cx="4419600" cy="46482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s-CO" sz="2800" dirty="0" err="1" smtClean="0"/>
              <a:t>Xe</a:t>
            </a:r>
            <a:r>
              <a:rPr lang="en-US" altLang="es-CO" sz="2800" dirty="0" smtClean="0"/>
              <a:t> forms three compounds:</a:t>
            </a:r>
          </a:p>
          <a:p>
            <a:pPr lvl="1" eaLnBrk="1" hangingPunct="1"/>
            <a:r>
              <a:rPr lang="en-US" altLang="es-CO" sz="2400" dirty="0" smtClean="0"/>
              <a:t>XeF</a:t>
            </a:r>
            <a:r>
              <a:rPr lang="en-US" altLang="es-CO" sz="2400" baseline="-25000" dirty="0" smtClean="0"/>
              <a:t>2</a:t>
            </a:r>
            <a:endParaRPr lang="en-US" altLang="es-CO" sz="2400" dirty="0" smtClean="0"/>
          </a:p>
          <a:p>
            <a:pPr lvl="1" eaLnBrk="1" hangingPunct="1"/>
            <a:r>
              <a:rPr lang="en-US" altLang="es-CO" sz="2400" dirty="0" smtClean="0"/>
              <a:t>XeF</a:t>
            </a:r>
            <a:r>
              <a:rPr lang="en-US" altLang="es-CO" sz="2400" baseline="-25000" dirty="0" smtClean="0"/>
              <a:t>4</a:t>
            </a:r>
            <a:r>
              <a:rPr lang="en-US" altLang="es-CO" sz="2400" dirty="0" smtClean="0"/>
              <a:t> (at right)</a:t>
            </a:r>
          </a:p>
          <a:p>
            <a:pPr lvl="1" eaLnBrk="1" hangingPunct="1"/>
            <a:r>
              <a:rPr lang="en-US" altLang="es-CO" sz="2400" dirty="0" smtClean="0"/>
              <a:t>XeF</a:t>
            </a:r>
            <a:r>
              <a:rPr lang="en-US" altLang="es-CO" sz="2400" baseline="-25000" dirty="0" smtClean="0"/>
              <a:t>6</a:t>
            </a:r>
            <a:endParaRPr lang="en-US" altLang="es-CO" sz="2400" dirty="0" smtClean="0"/>
          </a:p>
          <a:p>
            <a:pPr eaLnBrk="1" hangingPunct="1"/>
            <a:r>
              <a:rPr lang="en-US" altLang="es-CO" sz="2800" dirty="0" smtClean="0"/>
              <a:t>Kr forms only one stable compound:</a:t>
            </a:r>
          </a:p>
          <a:p>
            <a:pPr lvl="1" eaLnBrk="1" hangingPunct="1"/>
            <a:r>
              <a:rPr lang="en-US" altLang="es-CO" sz="2400" dirty="0" smtClean="0"/>
              <a:t>KrF</a:t>
            </a:r>
            <a:r>
              <a:rPr lang="en-US" altLang="es-CO" sz="2400" baseline="-25000" dirty="0" smtClean="0"/>
              <a:t>2</a:t>
            </a:r>
            <a:endParaRPr lang="en-US" altLang="es-CO" sz="2400" dirty="0" smtClean="0"/>
          </a:p>
          <a:p>
            <a:pPr eaLnBrk="1" hangingPunct="1"/>
            <a:r>
              <a:rPr lang="en-US" altLang="es-CO" sz="2800" dirty="0" smtClean="0"/>
              <a:t>The unstable </a:t>
            </a:r>
            <a:r>
              <a:rPr lang="en-US" altLang="es-CO" sz="2800" dirty="0" err="1" smtClean="0"/>
              <a:t>HArF</a:t>
            </a:r>
            <a:r>
              <a:rPr lang="en-US" altLang="es-CO" sz="2800" dirty="0" smtClean="0"/>
              <a:t> was synthesized in 2000.</a:t>
            </a:r>
          </a:p>
        </p:txBody>
      </p:sp>
      <p:pic>
        <p:nvPicPr>
          <p:cNvPr id="50181" name="Picture 5" descr="07_3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5"/>
          <a:stretch>
            <a:fillRect/>
          </a:stretch>
        </p:blipFill>
        <p:spPr>
          <a:xfrm>
            <a:off x="4746153" y="1368177"/>
            <a:ext cx="4191000" cy="3851275"/>
          </a:xfrm>
        </p:spPr>
      </p:pic>
    </p:spTree>
    <p:extLst>
      <p:ext uri="{BB962C8B-B14F-4D97-AF65-F5344CB8AC3E}">
        <p14:creationId xmlns:p14="http://schemas.microsoft.com/office/powerpoint/2010/main" val="12182144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>
          <a:xfrm>
            <a:off x="773113" y="171450"/>
            <a:ext cx="7239000" cy="51435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altLang="es-CO" sz="2800" dirty="0"/>
              <a:t>Reading the Periodic Table:  Classification</a:t>
            </a:r>
            <a:endParaRPr lang="en-US" altLang="es-CO" dirty="0"/>
          </a:p>
        </p:txBody>
      </p:sp>
      <p:sp>
        <p:nvSpPr>
          <p:cNvPr id="30724" name="Rectangle 4"/>
          <p:cNvSpPr>
            <a:spLocks noGrp="1" noChangeArrowheads="1"/>
          </p:cNvSpPr>
          <p:nvPr>
            <p:ph idx="1"/>
          </p:nvPr>
        </p:nvSpPr>
        <p:spPr>
          <a:xfrm>
            <a:off x="2189163" y="795338"/>
            <a:ext cx="4419600" cy="304800"/>
          </a:xfrm>
          <a:noFill/>
          <a:ln/>
        </p:spPr>
        <p:txBody>
          <a:bodyPr>
            <a:normAutofit fontScale="92500" lnSpcReduction="10000"/>
          </a:bodyPr>
          <a:lstStyle/>
          <a:p>
            <a:pPr>
              <a:tabLst>
                <a:tab pos="2290763" algn="l"/>
              </a:tabLst>
            </a:pPr>
            <a:r>
              <a:rPr lang="en-US" altLang="es-CO" sz="1600"/>
              <a:t>Nonmetals, Metals, Metalloids, Noble gases </a:t>
            </a:r>
          </a:p>
        </p:txBody>
      </p:sp>
      <p:pic>
        <p:nvPicPr>
          <p:cNvPr id="30730" name="Picture 10" descr="Resultado de imagen para periodic table classific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08" b="-8292"/>
          <a:stretch/>
        </p:blipFill>
        <p:spPr bwMode="auto">
          <a:xfrm>
            <a:off x="41708" y="795338"/>
            <a:ext cx="8994788" cy="652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err="1" smtClean="0"/>
              <a:t>Periodic</a:t>
            </a:r>
            <a:r>
              <a:rPr lang="es-CO" dirty="0" smtClean="0"/>
              <a:t> </a:t>
            </a:r>
            <a:r>
              <a:rPr lang="es-CO" dirty="0" err="1" smtClean="0"/>
              <a:t>table</a:t>
            </a:r>
            <a:r>
              <a:rPr lang="es-CO" dirty="0" smtClean="0"/>
              <a:t>: </a:t>
            </a:r>
            <a:r>
              <a:rPr lang="es-CO" dirty="0" err="1" smtClean="0"/>
              <a:t>periods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38914" name="Picture 2" descr="Resultado de imagen para periodic table perio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1" y="1628800"/>
            <a:ext cx="8838394" cy="505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673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2" y="332656"/>
            <a:ext cx="7262192" cy="646112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altLang="es-CO" sz="4000" dirty="0"/>
              <a:t>Down the Periodic </a:t>
            </a:r>
            <a:r>
              <a:rPr lang="en-US" altLang="es-CO" sz="4000" dirty="0" smtClean="0"/>
              <a:t>Table: groups</a:t>
            </a:r>
            <a:endParaRPr lang="en-US" altLang="es-CO" sz="4000" dirty="0"/>
          </a:p>
        </p:txBody>
      </p:sp>
      <p:pic>
        <p:nvPicPr>
          <p:cNvPr id="23589" name="Picture 37" descr="Resultado de imagen para periodic table groups 1-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3" y="1124744"/>
            <a:ext cx="8834341" cy="521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9472" y="312905"/>
            <a:ext cx="7130753" cy="1320800"/>
          </a:xfrm>
        </p:spPr>
        <p:txBody>
          <a:bodyPr/>
          <a:lstStyle/>
          <a:p>
            <a:pPr eaLnBrk="1" hangingPunct="1"/>
            <a:r>
              <a:rPr lang="en-US" altLang="es-CO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s-CO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spdf</a:t>
            </a:r>
            <a:r>
              <a:rPr lang="en-US" altLang="es-CO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CO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Blocks of Periodic Table</a:t>
            </a:r>
          </a:p>
        </p:txBody>
      </p:sp>
      <p:pic>
        <p:nvPicPr>
          <p:cNvPr id="62467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472" y="1628800"/>
            <a:ext cx="8892480" cy="5107890"/>
          </a:xfrm>
        </p:spPr>
      </p:pic>
    </p:spTree>
    <p:extLst>
      <p:ext uri="{BB962C8B-B14F-4D97-AF65-F5344CB8AC3E}">
        <p14:creationId xmlns:p14="http://schemas.microsoft.com/office/powerpoint/2010/main" val="105223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222</TotalTime>
  <Pages>10</Pages>
  <Words>1807</Words>
  <Application>Microsoft Office PowerPoint</Application>
  <PresentationFormat>Presentación en pantalla (4:3)</PresentationFormat>
  <Paragraphs>413</Paragraphs>
  <Slides>58</Slides>
  <Notes>40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58</vt:i4>
      </vt:variant>
    </vt:vector>
  </HeadingPairs>
  <TitlesOfParts>
    <vt:vector size="63" baseType="lpstr">
      <vt:lpstr>Times</vt:lpstr>
      <vt:lpstr>Book Antiqua</vt:lpstr>
      <vt:lpstr>Wingdings</vt:lpstr>
      <vt:lpstr>Times New Roman</vt:lpstr>
      <vt:lpstr>Faceta</vt:lpstr>
      <vt:lpstr>The Periodic Table  periodic properties</vt:lpstr>
      <vt:lpstr>Dmitri Mendeleev (1869)</vt:lpstr>
      <vt:lpstr>The Periodic Table</vt:lpstr>
      <vt:lpstr>Periodic Table Expanded View</vt:lpstr>
      <vt:lpstr>Periodic Table: simple organization</vt:lpstr>
      <vt:lpstr>Reading the Periodic Table:  Classification</vt:lpstr>
      <vt:lpstr>Periodic table: periods</vt:lpstr>
      <vt:lpstr>Down the Periodic Table: groups</vt:lpstr>
      <vt:lpstr>The spdf Blocks of Periodic Table</vt:lpstr>
      <vt:lpstr>Periodic Table  e- configuration from the periodic periodic table </vt:lpstr>
      <vt:lpstr>Periodic Table  e- configuration from the periodic periodic table </vt:lpstr>
      <vt:lpstr>Periodic properties</vt:lpstr>
      <vt:lpstr>Effective Nuclear Charge</vt:lpstr>
      <vt:lpstr>Effective Nuclear Charge</vt:lpstr>
      <vt:lpstr>Trend in Atomic Radius</vt:lpstr>
      <vt:lpstr>What Is the Size of an Atom?</vt:lpstr>
      <vt:lpstr>Atomic Radius </vt:lpstr>
      <vt:lpstr>Atomic Radius </vt:lpstr>
      <vt:lpstr>Sizes of Atoms</vt:lpstr>
      <vt:lpstr>Ionic Radius</vt:lpstr>
      <vt:lpstr>Sizes of Ions</vt:lpstr>
      <vt:lpstr>Sizes of Ions</vt:lpstr>
      <vt:lpstr>Sizes of Ions</vt:lpstr>
      <vt:lpstr>Sizes of Ions</vt:lpstr>
      <vt:lpstr>Sizes of Ions</vt:lpstr>
      <vt:lpstr> Trend in Ionization Potential</vt:lpstr>
      <vt:lpstr>Ionization Energy</vt:lpstr>
      <vt:lpstr>Ionization Energy</vt:lpstr>
      <vt:lpstr>Trends in First Ionization Energies</vt:lpstr>
      <vt:lpstr>Trends in First Ionization Energies</vt:lpstr>
      <vt:lpstr>Trends in First Ionization Energies</vt:lpstr>
      <vt:lpstr>Trends in First Ionization Energies</vt:lpstr>
      <vt:lpstr>Trends in First Ionization Energies</vt:lpstr>
      <vt:lpstr>Trend in Electron Affinity</vt:lpstr>
      <vt:lpstr>Trends in Electron Affinity</vt:lpstr>
      <vt:lpstr>Trends in Electron Affinity</vt:lpstr>
      <vt:lpstr>Trends in Electron Affinity</vt:lpstr>
      <vt:lpstr>Summary of Trend</vt:lpstr>
      <vt:lpstr>Properties of Metal, Nonmetals, and Metalloids</vt:lpstr>
      <vt:lpstr>Metals versus Nonmetals</vt:lpstr>
      <vt:lpstr>Metals versus Nonmetals</vt:lpstr>
      <vt:lpstr>Metals</vt:lpstr>
      <vt:lpstr>Metals</vt:lpstr>
      <vt:lpstr>Nonmetals</vt:lpstr>
      <vt:lpstr>Metalloids</vt:lpstr>
      <vt:lpstr>Alkali Metals</vt:lpstr>
      <vt:lpstr>Alkali Metals</vt:lpstr>
      <vt:lpstr>Alkali Metals</vt:lpstr>
      <vt:lpstr>Alkali Metals</vt:lpstr>
      <vt:lpstr>Alkaline Earth Metals</vt:lpstr>
      <vt:lpstr>Alkaline Earth Metals</vt:lpstr>
      <vt:lpstr>Group 16</vt:lpstr>
      <vt:lpstr>Oxygen</vt:lpstr>
      <vt:lpstr>Sulfur</vt:lpstr>
      <vt:lpstr>Group 17:  Halogens</vt:lpstr>
      <vt:lpstr>Halogens</vt:lpstr>
      <vt:lpstr>Group 18:  Noble Gases</vt:lpstr>
      <vt:lpstr>Noble Gases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Periodic Table and the Elements</dc:title>
  <dc:subject/>
  <dc:creator>pc</dc:creator>
  <cp:keywords/>
  <dc:description/>
  <cp:lastModifiedBy>pc</cp:lastModifiedBy>
  <cp:revision>116</cp:revision>
  <cp:lastPrinted>2000-09-17T20:38:30Z</cp:lastPrinted>
  <dcterms:created xsi:type="dcterms:W3CDTF">1996-09-03T21:32:21Z</dcterms:created>
  <dcterms:modified xsi:type="dcterms:W3CDTF">2019-01-06T10:22:33Z</dcterms:modified>
</cp:coreProperties>
</file>