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58.jpg" ContentType="image/gif"/>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6" r:id="rId2"/>
    <p:sldMasterId id="2147483670" r:id="rId3"/>
    <p:sldMasterId id="2147483721" r:id="rId4"/>
    <p:sldMasterId id="2147483723" r:id="rId5"/>
    <p:sldMasterId id="2147483725" r:id="rId6"/>
    <p:sldMasterId id="2147483727" r:id="rId7"/>
    <p:sldMasterId id="2147483729" r:id="rId8"/>
    <p:sldMasterId id="2147483731" r:id="rId9"/>
    <p:sldMasterId id="2147483733" r:id="rId10"/>
  </p:sldMasterIdLst>
  <p:notesMasterIdLst>
    <p:notesMasterId r:id="rId79"/>
  </p:notesMasterIdLst>
  <p:sldIdLst>
    <p:sldId id="256" r:id="rId11"/>
    <p:sldId id="398" r:id="rId12"/>
    <p:sldId id="391" r:id="rId13"/>
    <p:sldId id="392" r:id="rId14"/>
    <p:sldId id="396" r:id="rId15"/>
    <p:sldId id="394" r:id="rId16"/>
    <p:sldId id="395" r:id="rId17"/>
    <p:sldId id="399" r:id="rId18"/>
    <p:sldId id="400" r:id="rId19"/>
    <p:sldId id="401" r:id="rId20"/>
    <p:sldId id="402" r:id="rId21"/>
    <p:sldId id="403" r:id="rId22"/>
    <p:sldId id="404" r:id="rId23"/>
    <p:sldId id="405" r:id="rId24"/>
    <p:sldId id="406" r:id="rId25"/>
    <p:sldId id="407" r:id="rId26"/>
    <p:sldId id="411" r:id="rId27"/>
    <p:sldId id="412" r:id="rId28"/>
    <p:sldId id="408" r:id="rId29"/>
    <p:sldId id="409" r:id="rId30"/>
    <p:sldId id="410" r:id="rId31"/>
    <p:sldId id="413" r:id="rId32"/>
    <p:sldId id="414" r:id="rId33"/>
    <p:sldId id="415" r:id="rId34"/>
    <p:sldId id="420" r:id="rId35"/>
    <p:sldId id="421" r:id="rId36"/>
    <p:sldId id="417" r:id="rId37"/>
    <p:sldId id="418" r:id="rId38"/>
    <p:sldId id="419" r:id="rId39"/>
    <p:sldId id="422" r:id="rId40"/>
    <p:sldId id="423" r:id="rId41"/>
    <p:sldId id="424" r:id="rId42"/>
    <p:sldId id="425" r:id="rId43"/>
    <p:sldId id="426" r:id="rId44"/>
    <p:sldId id="427" r:id="rId45"/>
    <p:sldId id="428" r:id="rId46"/>
    <p:sldId id="429" r:id="rId47"/>
    <p:sldId id="430" r:id="rId48"/>
    <p:sldId id="431" r:id="rId49"/>
    <p:sldId id="433" r:id="rId50"/>
    <p:sldId id="432" r:id="rId51"/>
    <p:sldId id="435" r:id="rId52"/>
    <p:sldId id="459" r:id="rId53"/>
    <p:sldId id="437" r:id="rId54"/>
    <p:sldId id="436" r:id="rId55"/>
    <p:sldId id="438" r:id="rId56"/>
    <p:sldId id="439" r:id="rId57"/>
    <p:sldId id="440" r:id="rId58"/>
    <p:sldId id="441" r:id="rId59"/>
    <p:sldId id="448" r:id="rId60"/>
    <p:sldId id="455" r:id="rId61"/>
    <p:sldId id="443" r:id="rId62"/>
    <p:sldId id="444" r:id="rId63"/>
    <p:sldId id="445" r:id="rId64"/>
    <p:sldId id="462" r:id="rId65"/>
    <p:sldId id="446" r:id="rId66"/>
    <p:sldId id="449" r:id="rId67"/>
    <p:sldId id="447" r:id="rId68"/>
    <p:sldId id="456" r:id="rId69"/>
    <p:sldId id="457" r:id="rId70"/>
    <p:sldId id="450" r:id="rId71"/>
    <p:sldId id="451" r:id="rId72"/>
    <p:sldId id="458" r:id="rId73"/>
    <p:sldId id="461" r:id="rId74"/>
    <p:sldId id="452" r:id="rId75"/>
    <p:sldId id="453" r:id="rId76"/>
    <p:sldId id="454" r:id="rId77"/>
    <p:sldId id="349" r:id="rId7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1C3"/>
    <a:srgbClr val="1027D2"/>
    <a:srgbClr val="087833"/>
    <a:srgbClr val="3366FF"/>
    <a:srgbClr val="002E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5" autoAdjust="0"/>
    <p:restoredTop sz="94343" autoAdjust="0"/>
  </p:normalViewPr>
  <p:slideViewPr>
    <p:cSldViewPr>
      <p:cViewPr varScale="1">
        <p:scale>
          <a:sx n="74" d="100"/>
          <a:sy n="74" d="100"/>
        </p:scale>
        <p:origin x="1410" y="5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2562A-0ED3-414A-BCBC-81D2B152A645}" type="datetimeFigureOut">
              <a:rPr lang="es-CO" smtClean="0"/>
              <a:pPr/>
              <a:t>24/01/2019</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1D410-6DF1-40A4-9921-0C5504536597}" type="slidenum">
              <a:rPr lang="es-CO" smtClean="0"/>
              <a:pPr/>
              <a:t>‹Nº›</a:t>
            </a:fld>
            <a:endParaRPr lang="es-CO"/>
          </a:p>
        </p:txBody>
      </p:sp>
    </p:spTree>
    <p:extLst>
      <p:ext uri="{BB962C8B-B14F-4D97-AF65-F5344CB8AC3E}">
        <p14:creationId xmlns:p14="http://schemas.microsoft.com/office/powerpoint/2010/main" val="96942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1</a:t>
            </a:fld>
            <a:endParaRPr lang="es-CO"/>
          </a:p>
        </p:txBody>
      </p:sp>
    </p:spTree>
    <p:extLst>
      <p:ext uri="{BB962C8B-B14F-4D97-AF65-F5344CB8AC3E}">
        <p14:creationId xmlns:p14="http://schemas.microsoft.com/office/powerpoint/2010/main" val="3192014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31</a:t>
            </a:fld>
            <a:endParaRPr lang="es-CO"/>
          </a:p>
        </p:txBody>
      </p:sp>
    </p:spTree>
    <p:extLst>
      <p:ext uri="{BB962C8B-B14F-4D97-AF65-F5344CB8AC3E}">
        <p14:creationId xmlns:p14="http://schemas.microsoft.com/office/powerpoint/2010/main" val="238477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32</a:t>
            </a:fld>
            <a:endParaRPr lang="es-CO"/>
          </a:p>
        </p:txBody>
      </p:sp>
    </p:spTree>
    <p:extLst>
      <p:ext uri="{BB962C8B-B14F-4D97-AF65-F5344CB8AC3E}">
        <p14:creationId xmlns:p14="http://schemas.microsoft.com/office/powerpoint/2010/main" val="245045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33</a:t>
            </a:fld>
            <a:endParaRPr lang="es-CO"/>
          </a:p>
        </p:txBody>
      </p:sp>
    </p:spTree>
    <p:extLst>
      <p:ext uri="{BB962C8B-B14F-4D97-AF65-F5344CB8AC3E}">
        <p14:creationId xmlns:p14="http://schemas.microsoft.com/office/powerpoint/2010/main" val="223481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34</a:t>
            </a:fld>
            <a:endParaRPr lang="es-CO"/>
          </a:p>
        </p:txBody>
      </p:sp>
    </p:spTree>
    <p:extLst>
      <p:ext uri="{BB962C8B-B14F-4D97-AF65-F5344CB8AC3E}">
        <p14:creationId xmlns:p14="http://schemas.microsoft.com/office/powerpoint/2010/main" val="406292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36</a:t>
            </a:fld>
            <a:endParaRPr lang="es-CO"/>
          </a:p>
        </p:txBody>
      </p:sp>
    </p:spTree>
    <p:extLst>
      <p:ext uri="{BB962C8B-B14F-4D97-AF65-F5344CB8AC3E}">
        <p14:creationId xmlns:p14="http://schemas.microsoft.com/office/powerpoint/2010/main" val="366271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37</a:t>
            </a:fld>
            <a:endParaRPr lang="es-CO"/>
          </a:p>
        </p:txBody>
      </p:sp>
    </p:spTree>
    <p:extLst>
      <p:ext uri="{BB962C8B-B14F-4D97-AF65-F5344CB8AC3E}">
        <p14:creationId xmlns:p14="http://schemas.microsoft.com/office/powerpoint/2010/main" val="2152322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38</a:t>
            </a:fld>
            <a:endParaRPr lang="es-CO"/>
          </a:p>
        </p:txBody>
      </p:sp>
    </p:spTree>
    <p:extLst>
      <p:ext uri="{BB962C8B-B14F-4D97-AF65-F5344CB8AC3E}">
        <p14:creationId xmlns:p14="http://schemas.microsoft.com/office/powerpoint/2010/main" val="1741537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39</a:t>
            </a:fld>
            <a:endParaRPr lang="es-CO"/>
          </a:p>
        </p:txBody>
      </p:sp>
    </p:spTree>
    <p:extLst>
      <p:ext uri="{BB962C8B-B14F-4D97-AF65-F5344CB8AC3E}">
        <p14:creationId xmlns:p14="http://schemas.microsoft.com/office/powerpoint/2010/main" val="79946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40</a:t>
            </a:fld>
            <a:endParaRPr lang="es-CO"/>
          </a:p>
        </p:txBody>
      </p:sp>
    </p:spTree>
    <p:extLst>
      <p:ext uri="{BB962C8B-B14F-4D97-AF65-F5344CB8AC3E}">
        <p14:creationId xmlns:p14="http://schemas.microsoft.com/office/powerpoint/2010/main" val="4293705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41</a:t>
            </a:fld>
            <a:endParaRPr lang="es-CO"/>
          </a:p>
        </p:txBody>
      </p:sp>
    </p:spTree>
    <p:extLst>
      <p:ext uri="{BB962C8B-B14F-4D97-AF65-F5344CB8AC3E}">
        <p14:creationId xmlns:p14="http://schemas.microsoft.com/office/powerpoint/2010/main" val="362728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9</a:t>
            </a:fld>
            <a:endParaRPr lang="es-CO"/>
          </a:p>
        </p:txBody>
      </p:sp>
    </p:spTree>
    <p:extLst>
      <p:ext uri="{BB962C8B-B14F-4D97-AF65-F5344CB8AC3E}">
        <p14:creationId xmlns:p14="http://schemas.microsoft.com/office/powerpoint/2010/main" val="301792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42</a:t>
            </a:fld>
            <a:endParaRPr lang="es-CO"/>
          </a:p>
        </p:txBody>
      </p:sp>
    </p:spTree>
    <p:extLst>
      <p:ext uri="{BB962C8B-B14F-4D97-AF65-F5344CB8AC3E}">
        <p14:creationId xmlns:p14="http://schemas.microsoft.com/office/powerpoint/2010/main" val="524084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43</a:t>
            </a:fld>
            <a:endParaRPr lang="es-CO"/>
          </a:p>
        </p:txBody>
      </p:sp>
    </p:spTree>
    <p:extLst>
      <p:ext uri="{BB962C8B-B14F-4D97-AF65-F5344CB8AC3E}">
        <p14:creationId xmlns:p14="http://schemas.microsoft.com/office/powerpoint/2010/main" val="2302535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44</a:t>
            </a:fld>
            <a:endParaRPr lang="es-CO"/>
          </a:p>
        </p:txBody>
      </p:sp>
    </p:spTree>
    <p:extLst>
      <p:ext uri="{BB962C8B-B14F-4D97-AF65-F5344CB8AC3E}">
        <p14:creationId xmlns:p14="http://schemas.microsoft.com/office/powerpoint/2010/main" val="1131377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45</a:t>
            </a:fld>
            <a:endParaRPr lang="es-CO"/>
          </a:p>
        </p:txBody>
      </p:sp>
    </p:spTree>
    <p:extLst>
      <p:ext uri="{BB962C8B-B14F-4D97-AF65-F5344CB8AC3E}">
        <p14:creationId xmlns:p14="http://schemas.microsoft.com/office/powerpoint/2010/main" val="21561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46</a:t>
            </a:fld>
            <a:endParaRPr lang="es-CO"/>
          </a:p>
        </p:txBody>
      </p:sp>
    </p:spTree>
    <p:extLst>
      <p:ext uri="{BB962C8B-B14F-4D97-AF65-F5344CB8AC3E}">
        <p14:creationId xmlns:p14="http://schemas.microsoft.com/office/powerpoint/2010/main" val="71876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52</a:t>
            </a:fld>
            <a:endParaRPr lang="es-CO"/>
          </a:p>
        </p:txBody>
      </p:sp>
    </p:spTree>
    <p:extLst>
      <p:ext uri="{BB962C8B-B14F-4D97-AF65-F5344CB8AC3E}">
        <p14:creationId xmlns:p14="http://schemas.microsoft.com/office/powerpoint/2010/main" val="2765725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53</a:t>
            </a:fld>
            <a:endParaRPr lang="es-CO"/>
          </a:p>
        </p:txBody>
      </p:sp>
    </p:spTree>
    <p:extLst>
      <p:ext uri="{BB962C8B-B14F-4D97-AF65-F5344CB8AC3E}">
        <p14:creationId xmlns:p14="http://schemas.microsoft.com/office/powerpoint/2010/main" val="2992953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54</a:t>
            </a:fld>
            <a:endParaRPr lang="es-CO"/>
          </a:p>
        </p:txBody>
      </p:sp>
    </p:spTree>
    <p:extLst>
      <p:ext uri="{BB962C8B-B14F-4D97-AF65-F5344CB8AC3E}">
        <p14:creationId xmlns:p14="http://schemas.microsoft.com/office/powerpoint/2010/main" val="1924322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55</a:t>
            </a:fld>
            <a:endParaRPr lang="es-CO"/>
          </a:p>
        </p:txBody>
      </p:sp>
    </p:spTree>
    <p:extLst>
      <p:ext uri="{BB962C8B-B14F-4D97-AF65-F5344CB8AC3E}">
        <p14:creationId xmlns:p14="http://schemas.microsoft.com/office/powerpoint/2010/main" val="136805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56</a:t>
            </a:fld>
            <a:endParaRPr lang="es-CO"/>
          </a:p>
        </p:txBody>
      </p:sp>
    </p:spTree>
    <p:extLst>
      <p:ext uri="{BB962C8B-B14F-4D97-AF65-F5344CB8AC3E}">
        <p14:creationId xmlns:p14="http://schemas.microsoft.com/office/powerpoint/2010/main" val="393894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12</a:t>
            </a:fld>
            <a:endParaRPr lang="es-CO"/>
          </a:p>
        </p:txBody>
      </p:sp>
    </p:spTree>
    <p:extLst>
      <p:ext uri="{BB962C8B-B14F-4D97-AF65-F5344CB8AC3E}">
        <p14:creationId xmlns:p14="http://schemas.microsoft.com/office/powerpoint/2010/main" val="119004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58</a:t>
            </a:fld>
            <a:endParaRPr lang="es-CO"/>
          </a:p>
        </p:txBody>
      </p:sp>
    </p:spTree>
    <p:extLst>
      <p:ext uri="{BB962C8B-B14F-4D97-AF65-F5344CB8AC3E}">
        <p14:creationId xmlns:p14="http://schemas.microsoft.com/office/powerpoint/2010/main" val="2955027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68</a:t>
            </a:fld>
            <a:endParaRPr lang="es-CO"/>
          </a:p>
        </p:txBody>
      </p:sp>
    </p:spTree>
    <p:extLst>
      <p:ext uri="{BB962C8B-B14F-4D97-AF65-F5344CB8AC3E}">
        <p14:creationId xmlns:p14="http://schemas.microsoft.com/office/powerpoint/2010/main" val="359909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15</a:t>
            </a:fld>
            <a:endParaRPr lang="es-CO"/>
          </a:p>
        </p:txBody>
      </p:sp>
    </p:spTree>
    <p:extLst>
      <p:ext uri="{BB962C8B-B14F-4D97-AF65-F5344CB8AC3E}">
        <p14:creationId xmlns:p14="http://schemas.microsoft.com/office/powerpoint/2010/main" val="230715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17</a:t>
            </a:fld>
            <a:endParaRPr lang="es-CO"/>
          </a:p>
        </p:txBody>
      </p:sp>
    </p:spTree>
    <p:extLst>
      <p:ext uri="{BB962C8B-B14F-4D97-AF65-F5344CB8AC3E}">
        <p14:creationId xmlns:p14="http://schemas.microsoft.com/office/powerpoint/2010/main" val="419692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18</a:t>
            </a:fld>
            <a:endParaRPr lang="es-CO"/>
          </a:p>
        </p:txBody>
      </p:sp>
    </p:spTree>
    <p:extLst>
      <p:ext uri="{BB962C8B-B14F-4D97-AF65-F5344CB8AC3E}">
        <p14:creationId xmlns:p14="http://schemas.microsoft.com/office/powerpoint/2010/main" val="400760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20</a:t>
            </a:fld>
            <a:endParaRPr lang="es-CO"/>
          </a:p>
        </p:txBody>
      </p:sp>
    </p:spTree>
    <p:extLst>
      <p:ext uri="{BB962C8B-B14F-4D97-AF65-F5344CB8AC3E}">
        <p14:creationId xmlns:p14="http://schemas.microsoft.com/office/powerpoint/2010/main" val="172921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23</a:t>
            </a:fld>
            <a:endParaRPr lang="es-CO"/>
          </a:p>
        </p:txBody>
      </p:sp>
    </p:spTree>
    <p:extLst>
      <p:ext uri="{BB962C8B-B14F-4D97-AF65-F5344CB8AC3E}">
        <p14:creationId xmlns:p14="http://schemas.microsoft.com/office/powerpoint/2010/main" val="156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CB1D410-6DF1-40A4-9921-0C5504536597}" type="slidenum">
              <a:rPr lang="es-CO" smtClean="0"/>
              <a:pPr/>
              <a:t>28</a:t>
            </a:fld>
            <a:endParaRPr lang="es-CO"/>
          </a:p>
        </p:txBody>
      </p:sp>
    </p:spTree>
    <p:extLst>
      <p:ext uri="{BB962C8B-B14F-4D97-AF65-F5344CB8AC3E}">
        <p14:creationId xmlns:p14="http://schemas.microsoft.com/office/powerpoint/2010/main" val="256638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pSp>
        <p:nvGrpSpPr>
          <p:cNvPr id="39960" name="Group 24"/>
          <p:cNvGrpSpPr>
            <a:grpSpLocks/>
          </p:cNvGrpSpPr>
          <p:nvPr userDrawn="1"/>
        </p:nvGrpSpPr>
        <p:grpSpPr bwMode="auto">
          <a:xfrm>
            <a:off x="-6350" y="0"/>
            <a:ext cx="9144000" cy="6858001"/>
            <a:chOff x="-4" y="0"/>
            <a:chExt cx="5760" cy="4320"/>
          </a:xfrm>
        </p:grpSpPr>
        <p:sp>
          <p:nvSpPr>
            <p:cNvPr id="39938" name="Rectangle 2"/>
            <p:cNvSpPr>
              <a:spLocks noChangeArrowheads="1"/>
            </p:cNvSpPr>
            <p:nvPr userDrawn="1"/>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9942" name="Rectangle 6"/>
            <p:cNvSpPr>
              <a:spLocks noChangeArrowheads="1"/>
            </p:cNvSpPr>
            <p:nvPr/>
          </p:nvSpPr>
          <p:spPr bwMode="hidden">
            <a:xfrm>
              <a:off x="-4" y="769"/>
              <a:ext cx="5760" cy="184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grpSp>
      <p:sp>
        <p:nvSpPr>
          <p:cNvPr id="39953" name="Rectangle 17"/>
          <p:cNvSpPr>
            <a:spLocks noGrp="1" noChangeArrowheads="1"/>
          </p:cNvSpPr>
          <p:nvPr>
            <p:ph type="ctrTitle"/>
          </p:nvPr>
        </p:nvSpPr>
        <p:spPr>
          <a:xfrm>
            <a:off x="2971800" y="1828800"/>
            <a:ext cx="6019800" cy="2209800"/>
          </a:xfrm>
          <a:prstGeom prst="rect">
            <a:avLst/>
          </a:prstGeom>
        </p:spPr>
        <p:txBody>
          <a:bodyPr/>
          <a:lstStyle>
            <a:lvl1pPr>
              <a:defRPr sz="5000">
                <a:solidFill>
                  <a:srgbClr val="FFFFFF"/>
                </a:solidFill>
              </a:defRPr>
            </a:lvl1pPr>
          </a:lstStyle>
          <a:p>
            <a:pPr lvl="0"/>
            <a:r>
              <a:rPr lang="es-CO" altLang="es-ES" noProof="0" dirty="0" smtClean="0"/>
              <a:t>Haga clic para modificar el estilo de título del patrón</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26EF1439-EFA0-4315-B0B5-D03ADD1A7CE8}" type="slidenum">
              <a:rPr lang="en-US" altLang="es-CO"/>
              <a:pPr/>
              <a:t>‹Nº›</a:t>
            </a:fld>
            <a:endParaRPr lang="en-US" altLang="es-CO"/>
          </a:p>
        </p:txBody>
      </p:sp>
    </p:spTree>
    <p:extLst>
      <p:ext uri="{BB962C8B-B14F-4D97-AF65-F5344CB8AC3E}">
        <p14:creationId xmlns:p14="http://schemas.microsoft.com/office/powerpoint/2010/main" val="394459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8679546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7745984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3393834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18312835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8608858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16825853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17549863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38833360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11329053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8844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936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7634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0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9228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2601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6205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1370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35"/>
          <p:cNvGrpSpPr>
            <a:grpSpLocks/>
          </p:cNvGrpSpPr>
          <p:nvPr userDrawn="1"/>
        </p:nvGrpSpPr>
        <p:grpSpPr bwMode="auto">
          <a:xfrm>
            <a:off x="0" y="2848"/>
            <a:ext cx="9144000" cy="833863"/>
            <a:chOff x="0" y="0"/>
            <a:chExt cx="5760" cy="344"/>
          </a:xfrm>
        </p:grpSpPr>
        <p:sp>
          <p:nvSpPr>
            <p:cNvPr id="1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1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2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28"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 id="2147483664" r:id="rId9"/>
    <p:sldLayoutId id="2147483707"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4875708"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Hibridación: casos especiales</a:t>
            </a:r>
            <a:endParaRPr lang="es-CO" sz="2600" b="0" i="0" u="none" strike="noStrike" cap="none" baseline="-25000" dirty="0">
              <a:solidFill>
                <a:schemeClr val="bg1"/>
              </a:solidFill>
              <a:latin typeface="+mj-lt"/>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3997600106"/>
      </p:ext>
    </p:extLst>
  </p:cSld>
  <p:clrMap bg1="lt1" tx1="dk1" bg2="lt2" tx2="dk2" accent1="accent1" accent2="accent2" accent3="accent3" accent4="accent4" accent5="accent5" accent6="accent6" hlink="hlink" folHlink="folHlink"/>
  <p:sldLayoutIdLst>
    <p:sldLayoutId id="2147483734"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671513" y="186522"/>
            <a:ext cx="4680520"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RPECV</a:t>
            </a:r>
            <a:endParaRPr lang="es-CO" sz="2400" b="0" i="0" u="none" strike="noStrike" cap="none" baseline="0" dirty="0">
              <a:solidFill>
                <a:schemeClr val="bg1"/>
              </a:solidFill>
              <a:latin typeface="+mj-lt"/>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997516791"/>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4875708"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TOM</a:t>
            </a:r>
            <a:endParaRPr lang="es-CO" sz="2400" b="0" i="0" u="none" strike="noStrike" cap="none" baseline="0" dirty="0">
              <a:solidFill>
                <a:schemeClr val="bg1"/>
              </a:solidFill>
              <a:latin typeface="+mj-lt"/>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830608233"/>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4875708"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Hibridación</a:t>
            </a:r>
            <a:endParaRPr lang="es-CO" sz="2400" b="0" i="0" u="none" strike="noStrike" cap="none" baseline="0" dirty="0">
              <a:solidFill>
                <a:schemeClr val="bg1"/>
              </a:solidFill>
              <a:latin typeface="+mj-lt"/>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1702148438"/>
      </p:ext>
    </p:extLst>
  </p:cSld>
  <p:clrMap bg1="lt1" tx1="dk1" bg2="lt2" tx2="dk2" accent1="accent1" accent2="accent2" accent3="accent3" accent4="accent4" accent5="accent5" accent6="accent6" hlink="hlink" folHlink="folHlink"/>
  <p:sldLayoutIdLst>
    <p:sldLayoutId id="2147483722"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47688" y="193795"/>
            <a:ext cx="4875708"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Hibridación </a:t>
            </a:r>
            <a:r>
              <a:rPr lang="es-CO" sz="2400" b="0" i="1" u="none" strike="noStrike" cap="none" baseline="0" dirty="0" err="1" smtClean="0">
                <a:solidFill>
                  <a:schemeClr val="bg1"/>
                </a:solidFill>
                <a:latin typeface="+mj-lt"/>
                <a:ea typeface="Segoe UI" panose="020B0502040204020203" pitchFamily="34" charset="0"/>
                <a:cs typeface="Segoe UI" panose="020B0502040204020203" pitchFamily="34" charset="0"/>
                <a:sym typeface="Arial" panose="00000000000000000000"/>
              </a:rPr>
              <a:t>sp</a:t>
            </a: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 molécula AX</a:t>
            </a:r>
            <a:r>
              <a:rPr lang="es-CO" sz="2600" b="0" i="0" u="none" strike="noStrike" cap="none" baseline="-25000" dirty="0" smtClean="0">
                <a:solidFill>
                  <a:schemeClr val="bg1"/>
                </a:solidFill>
                <a:latin typeface="+mj-lt"/>
                <a:ea typeface="Segoe UI" panose="020B0502040204020203" pitchFamily="34" charset="0"/>
                <a:cs typeface="Segoe UI" panose="020B0502040204020203" pitchFamily="34" charset="0"/>
                <a:sym typeface="Arial" panose="00000000000000000000"/>
              </a:rPr>
              <a:t>2   </a:t>
            </a:r>
            <a:endParaRPr lang="es-CO" sz="2600" b="0" i="0" u="none" strike="noStrike" cap="none" baseline="-25000" dirty="0">
              <a:solidFill>
                <a:schemeClr val="bg1"/>
              </a:solidFill>
              <a:latin typeface="+mj-lt"/>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881976039"/>
      </p:ext>
    </p:extLst>
  </p:cSld>
  <p:clrMap bg1="lt1" tx1="dk1" bg2="lt2" tx2="dk2" accent1="accent1" accent2="accent2" accent3="accent3" accent4="accent4" accent5="accent5" accent6="accent6" hlink="hlink" folHlink="folHlink"/>
  <p:sldLayoutIdLst>
    <p:sldLayoutId id="2147483724"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6243860"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Hibridación </a:t>
            </a:r>
            <a:r>
              <a:rPr lang="es-CO" sz="2400" b="0" i="1"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sp2</a:t>
            </a:r>
            <a:r>
              <a:rPr lang="es-CO" sz="2400" b="0" i="0" u="none" strike="noStrike" cap="none" baseline="0" dirty="0" smtClean="0">
                <a:solidFill>
                  <a:schemeClr val="bg1"/>
                </a:solidFill>
                <a:latin typeface="+mj-lt"/>
                <a:ea typeface="Segoe UI" panose="020B0502040204020203" pitchFamily="34" charset="0"/>
                <a:cs typeface="Segoe UI" panose="020B0502040204020203" pitchFamily="34" charset="0"/>
                <a:sym typeface="Arial" panose="00000000000000000000"/>
              </a:rPr>
              <a:t>, molécula tipo AX</a:t>
            </a:r>
            <a:r>
              <a:rPr lang="es-CO" sz="2600" b="0" i="0" u="none" strike="noStrike" cap="none" baseline="-25000" dirty="0" smtClean="0">
                <a:solidFill>
                  <a:schemeClr val="bg1"/>
                </a:solidFill>
                <a:latin typeface="+mj-lt"/>
                <a:ea typeface="Segoe UI" panose="020B0502040204020203" pitchFamily="34" charset="0"/>
                <a:cs typeface="Segoe UI" panose="020B0502040204020203" pitchFamily="34" charset="0"/>
                <a:sym typeface="Arial" panose="00000000000000000000"/>
              </a:rPr>
              <a:t>3 </a:t>
            </a:r>
            <a:endParaRPr lang="es-CO" sz="2600" b="0" i="0" u="none" strike="noStrike" cap="none" baseline="-25000" dirty="0">
              <a:solidFill>
                <a:schemeClr val="bg1"/>
              </a:solidFill>
              <a:latin typeface="+mj-lt"/>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3425567323"/>
      </p:ext>
    </p:extLst>
  </p:cSld>
  <p:clrMap bg1="lt1" tx1="dk1" bg2="lt2" tx2="dk2" accent1="accent1" accent2="accent2" accent3="accent3" accent4="accent4" accent5="accent5" accent6="accent6" hlink="hlink" folHlink="folHlink"/>
  <p:sldLayoutIdLst>
    <p:sldLayoutId id="2147483726"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4875708"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Hibridación </a:t>
            </a:r>
            <a:r>
              <a:rPr lang="es-CO" sz="2400" b="0" i="1"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sp3</a:t>
            </a:r>
            <a:r>
              <a:rPr lang="es-CO" sz="2400" b="0" i="0"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 molécula tipo AX</a:t>
            </a:r>
            <a:r>
              <a:rPr lang="es-CO" sz="2600" b="0" i="0" u="none" strike="noStrike" kern="1200" cap="none" baseline="-2500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4 </a:t>
            </a:r>
            <a:endParaRPr lang="es-CO" sz="2600" b="0" i="0" u="none" strike="noStrike" kern="1200" cap="none" baseline="-25000" dirty="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265605978"/>
      </p:ext>
    </p:extLst>
  </p:cSld>
  <p:clrMap bg1="lt1" tx1="dk1" bg2="lt2" tx2="dk2" accent1="accent1" accent2="accent2" accent3="accent3" accent4="accent4" accent5="accent5" accent6="accent6" hlink="hlink" folHlink="folHlink"/>
  <p:sldLayoutIdLst>
    <p:sldLayoutId id="2147483728"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5523780"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Hibridación </a:t>
            </a:r>
            <a:r>
              <a:rPr lang="es-CO" sz="2400" b="0" i="1"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sp3d</a:t>
            </a:r>
            <a:r>
              <a:rPr lang="es-CO" sz="2400" b="0" i="0"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 molécula tipo AX</a:t>
            </a:r>
            <a:r>
              <a:rPr lang="es-CO" sz="2600" b="0" i="0" u="none" strike="noStrike" kern="1200" cap="none" baseline="-2500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5 </a:t>
            </a:r>
            <a:endParaRPr lang="es-CO" sz="2600" b="0" i="0" u="none" strike="noStrike" kern="1200" cap="none" baseline="-25000" dirty="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4115414315"/>
      </p:ext>
    </p:extLst>
  </p:cSld>
  <p:clrMap bg1="lt1" tx1="dk1" bg2="lt2" tx2="dk2" accent1="accent1" accent2="accent2" accent3="accent3" accent4="accent4" accent5="accent5" accent6="accent6" hlink="hlink" folHlink="folHlink"/>
  <p:sldLayoutIdLst>
    <p:sldLayoutId id="2147483730"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8947" name="Group 35"/>
          <p:cNvGrpSpPr>
            <a:grpSpLocks/>
          </p:cNvGrpSpPr>
          <p:nvPr/>
        </p:nvGrpSpPr>
        <p:grpSpPr bwMode="auto">
          <a:xfrm>
            <a:off x="0" y="2848"/>
            <a:ext cx="9144000" cy="833863"/>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s-ES" altLang="es-ES" sz="2400">
                <a:latin typeface="Times New Roman" panose="02020603050405020304"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2400">
                <a:latin typeface="Times New Roman" panose="02020603050405020304"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solidFill>
                  <a:schemeClr val="accent2"/>
                </a:solidFill>
              </a:endParaRPr>
            </a:p>
          </p:txBody>
        </p:sp>
      </p:grpSp>
      <p:sp>
        <p:nvSpPr>
          <p:cNvPr id="14" name="1 CuadroTexto"/>
          <p:cNvSpPr txBox="1"/>
          <p:nvPr userDrawn="1"/>
        </p:nvSpPr>
        <p:spPr>
          <a:xfrm>
            <a:off x="560388" y="193795"/>
            <a:ext cx="5451772" cy="461665"/>
          </a:xfrm>
          <a:prstGeom prst="rect">
            <a:avLst/>
          </a:prstGeom>
          <a:noFill/>
        </p:spPr>
        <p:txBody>
          <a:bodyPr wrap="square" rtlCol="0">
            <a:spAutoFit/>
          </a:bodyPr>
          <a:lstStyle/>
          <a:p>
            <a:pPr marL="0" marR="0" lvl="0" indent="0" algn="l" rtl="0">
              <a:buClr>
                <a:schemeClr val="dk1"/>
              </a:buClr>
              <a:buSzPct val="99358"/>
              <a:buFont typeface="Arial"/>
              <a:buNone/>
            </a:pPr>
            <a:r>
              <a:rPr lang="es-CO" sz="2400" b="0" i="0"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Hibridación </a:t>
            </a:r>
            <a:r>
              <a:rPr lang="es-CO" sz="2400" b="0" i="1"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sp3d2</a:t>
            </a:r>
            <a:r>
              <a:rPr lang="es-CO" sz="2400" b="0" i="0" u="none" strike="noStrike" kern="1200" cap="none" baseline="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 molécula tipo AX</a:t>
            </a:r>
            <a:r>
              <a:rPr lang="es-CO" sz="2600" b="0" i="0" u="none" strike="noStrike" kern="1200" cap="none" baseline="-25000" dirty="0" smtClean="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rPr>
              <a:t>6 </a:t>
            </a:r>
            <a:endParaRPr lang="es-CO" sz="2600" b="0" i="0" u="none" strike="noStrike" kern="1200" cap="none" baseline="-25000" dirty="0">
              <a:solidFill>
                <a:schemeClr val="bg1"/>
              </a:solidFill>
              <a:latin typeface="Arial" panose="020B0604020202020204" pitchFamily="34" charset="0"/>
              <a:ea typeface="Segoe UI" panose="020B0502040204020203" pitchFamily="34" charset="0"/>
              <a:cs typeface="Segoe UI" panose="020B0502040204020203" pitchFamily="34" charset="0"/>
              <a:sym typeface="Arial" panose="00000000000000000000"/>
            </a:endParaRPr>
          </a:p>
        </p:txBody>
      </p:sp>
      <p:sp>
        <p:nvSpPr>
          <p:cNvPr id="15"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ea typeface="Segoe UI" panose="020B0502040204020203" pitchFamily="34" charset="0"/>
                <a:cs typeface="Segoe UI" panose="020B0502040204020203" pitchFamily="34" charset="0"/>
              </a:defRPr>
            </a:lvl1pPr>
          </a:lstStyle>
          <a:p>
            <a:fld id="{0012EE79-7BE5-4A07-AAE1-3302C943DF35}" type="slidenum">
              <a:rPr lang="en-US" smtClean="0"/>
              <a:pPr/>
              <a:t>‹Nº›</a:t>
            </a:fld>
            <a:endParaRPr lang="en-US" dirty="0"/>
          </a:p>
        </p:txBody>
      </p:sp>
    </p:spTree>
    <p:extLst>
      <p:ext uri="{BB962C8B-B14F-4D97-AF65-F5344CB8AC3E}">
        <p14:creationId xmlns:p14="http://schemas.microsoft.com/office/powerpoint/2010/main" val="3580145029"/>
      </p:ext>
    </p:extLst>
  </p:cSld>
  <p:clrMap bg1="lt1" tx1="dk1" bg2="lt2" tx2="dk2" accent1="accent1" accent2="accent2" accent3="accent3" accent4="accent4" accent5="accent5" accent6="accent6" hlink="hlink" folHlink="folHlink"/>
  <p:sldLayoutIdLst>
    <p:sldLayoutId id="2147483732"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3.gif"/><Relationship Id="rId5" Type="http://schemas.openxmlformats.org/officeDocument/2006/relationships/image" Target="../media/image62.jpeg"/><Relationship Id="rId4" Type="http://schemas.openxmlformats.org/officeDocument/2006/relationships/image" Target="../media/image61.gif"/></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7.tmp"/><Relationship Id="rId5" Type="http://schemas.openxmlformats.org/officeDocument/2006/relationships/image" Target="../media/image66.tmp"/><Relationship Id="rId4" Type="http://schemas.openxmlformats.org/officeDocument/2006/relationships/image" Target="../media/image65.tmp"/></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9.gif"/><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16632"/>
            <a:ext cx="944563"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50130" y="1509465"/>
            <a:ext cx="8914358" cy="1299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1pPr>
            <a:lvl2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2pPr>
            <a:lvl3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3pPr>
            <a:lvl4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4pPr>
            <a:lvl5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9pPr>
          </a:lstStyle>
          <a:p>
            <a:pPr algn="ctr" eaLnBrk="1" hangingPunct="1">
              <a:buClrTx/>
              <a:buFontTx/>
              <a:buNone/>
            </a:pPr>
            <a:r>
              <a:rPr lang="es-ES" dirty="0" smtClean="0">
                <a:latin typeface="+mj-lt"/>
                <a:ea typeface="Segoe UI" panose="020B0502040204020203" pitchFamily="34" charset="0"/>
                <a:cs typeface="Segoe UI Light" panose="020B0502040204020203" pitchFamily="34" charset="0"/>
              </a:rPr>
              <a:t>Curso de Química I para Q y TQ</a:t>
            </a:r>
          </a:p>
          <a:p>
            <a:pPr algn="ctr" eaLnBrk="1" hangingPunct="1">
              <a:buClrTx/>
              <a:buFontTx/>
              <a:buNone/>
            </a:pPr>
            <a:r>
              <a:rPr lang="es-ES" dirty="0" smtClean="0">
                <a:latin typeface="+mj-lt"/>
                <a:ea typeface="Segoe UI" panose="020B0502040204020203" pitchFamily="34" charset="0"/>
                <a:cs typeface="Segoe UI Light" panose="020B0502040204020203" pitchFamily="34" charset="0"/>
              </a:rPr>
              <a:t>Semestre Abril - Julio 2016</a:t>
            </a:r>
          </a:p>
          <a:p>
            <a:pPr algn="ctr" eaLnBrk="1" hangingPunct="1">
              <a:buClrTx/>
              <a:buFontTx/>
              <a:buNone/>
            </a:pPr>
            <a:r>
              <a:rPr lang="es-ES" sz="3600" dirty="0" smtClean="0">
                <a:latin typeface="+mj-lt"/>
                <a:ea typeface="Segoe UI" panose="020B0502040204020203" pitchFamily="34" charset="0"/>
                <a:cs typeface="Segoe UI Light" panose="020B0502040204020203" pitchFamily="34" charset="0"/>
              </a:rPr>
              <a:t>Semana # 7: Enlace Químico (Parte II)</a:t>
            </a:r>
          </a:p>
          <a:p>
            <a:pPr algn="ctr" eaLnBrk="1" hangingPunct="1">
              <a:buClrTx/>
              <a:buFontTx/>
              <a:buNone/>
            </a:pPr>
            <a:r>
              <a:rPr lang="es-ES" sz="3600" smtClean="0">
                <a:latin typeface="+mj-lt"/>
                <a:ea typeface="Segoe UI" panose="020B0502040204020203" pitchFamily="34" charset="0"/>
                <a:cs typeface="Segoe UI Light" panose="020B0502040204020203" pitchFamily="34" charset="0"/>
              </a:rPr>
              <a:t>RPECV</a:t>
            </a:r>
            <a:endParaRPr lang="es-ES" sz="3600" dirty="0" smtClean="0">
              <a:latin typeface="+mj-lt"/>
              <a:ea typeface="Segoe UI" panose="020B0502040204020203" pitchFamily="34" charset="0"/>
              <a:cs typeface="Segoe UI Light" panose="020B0502040204020203" pitchFamily="34" charset="0"/>
            </a:endParaRPr>
          </a:p>
        </p:txBody>
      </p:sp>
      <p:sp>
        <p:nvSpPr>
          <p:cNvPr id="9" name="Text Box 3"/>
          <p:cNvSpPr txBox="1">
            <a:spLocks noChangeArrowheads="1"/>
          </p:cNvSpPr>
          <p:nvPr/>
        </p:nvSpPr>
        <p:spPr bwMode="auto">
          <a:xfrm>
            <a:off x="681316" y="4221088"/>
            <a:ext cx="8149865" cy="1177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1pPr>
            <a:lvl2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2pPr>
            <a:lvl3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3pPr>
            <a:lvl4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4pPr>
            <a:lvl5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000">
                <a:solidFill>
                  <a:schemeClr val="bg1"/>
                </a:solidFill>
                <a:latin typeface="Arial" charset="0"/>
                <a:ea typeface="MS PGothic" pitchFamily="34" charset="-128"/>
              </a:defRPr>
            </a:lvl9pPr>
          </a:lstStyle>
          <a:p>
            <a:pPr algn="ctr" eaLnBrk="1" hangingPunct="1">
              <a:buClrTx/>
              <a:buFontTx/>
              <a:buNone/>
            </a:pPr>
            <a:r>
              <a:rPr lang="es-ES" sz="3200" dirty="0" smtClean="0">
                <a:solidFill>
                  <a:srgbClr val="000000"/>
                </a:solidFill>
                <a:latin typeface="+mj-lt"/>
                <a:ea typeface="Segoe UI" panose="020B0502040204020203" pitchFamily="34" charset="0"/>
                <a:cs typeface="Segoe UI" panose="020B0502040204020203" pitchFamily="34" charset="0"/>
              </a:rPr>
              <a:t>Facultad </a:t>
            </a:r>
            <a:r>
              <a:rPr lang="es-ES" sz="3200" dirty="0">
                <a:solidFill>
                  <a:srgbClr val="000000"/>
                </a:solidFill>
                <a:latin typeface="+mj-lt"/>
                <a:ea typeface="Segoe UI" panose="020B0502040204020203" pitchFamily="34" charset="0"/>
                <a:cs typeface="Segoe UI" panose="020B0502040204020203" pitchFamily="34" charset="0"/>
              </a:rPr>
              <a:t>de Ciencias Naturales y Exactas</a:t>
            </a:r>
          </a:p>
          <a:p>
            <a:pPr algn="ctr" eaLnBrk="1" hangingPunct="1">
              <a:buClrTx/>
              <a:buFontTx/>
              <a:buNone/>
            </a:pPr>
            <a:r>
              <a:rPr lang="es-ES" sz="3200" dirty="0" smtClean="0">
                <a:solidFill>
                  <a:srgbClr val="000000"/>
                </a:solidFill>
                <a:latin typeface="+mj-lt"/>
                <a:ea typeface="Segoe UI" panose="020B0502040204020203" pitchFamily="34" charset="0"/>
                <a:cs typeface="Segoe UI" panose="020B0502040204020203" pitchFamily="34" charset="0"/>
              </a:rPr>
              <a:t>Departamento de Química</a:t>
            </a:r>
          </a:p>
          <a:p>
            <a:pPr algn="ctr" eaLnBrk="1" hangingPunct="1">
              <a:buClrTx/>
              <a:buFontTx/>
              <a:buNone/>
            </a:pPr>
            <a:r>
              <a:rPr lang="es-ES" sz="3200" dirty="0" smtClean="0">
                <a:solidFill>
                  <a:srgbClr val="000000"/>
                </a:solidFill>
                <a:latin typeface="+mj-lt"/>
                <a:ea typeface="Segoe UI" panose="020B0502040204020203" pitchFamily="34" charset="0"/>
                <a:cs typeface="Segoe UI" panose="020B0502040204020203" pitchFamily="34" charset="0"/>
              </a:rPr>
              <a:t>Profesor: Danny Balanta</a:t>
            </a:r>
          </a:p>
          <a:p>
            <a:pPr algn="ctr" eaLnBrk="1" hangingPunct="1">
              <a:buClrTx/>
              <a:buFontTx/>
              <a:buNone/>
            </a:pPr>
            <a:r>
              <a:rPr lang="es-ES" sz="3200" dirty="0" smtClean="0">
                <a:solidFill>
                  <a:srgbClr val="000000"/>
                </a:solidFill>
                <a:latin typeface="+mj-lt"/>
                <a:ea typeface="Segoe UI" panose="020B0502040204020203" pitchFamily="34" charset="0"/>
                <a:cs typeface="Segoe UI" panose="020B0502040204020203" pitchFamily="34" charset="0"/>
              </a:rPr>
              <a:t>Créditos a: Raymond Chang y Martin S. </a:t>
            </a:r>
            <a:r>
              <a:rPr lang="es-ES" sz="3200" dirty="0" err="1" smtClean="0">
                <a:solidFill>
                  <a:srgbClr val="000000"/>
                </a:solidFill>
                <a:latin typeface="+mj-lt"/>
                <a:ea typeface="Segoe UI" panose="020B0502040204020203" pitchFamily="34" charset="0"/>
                <a:cs typeface="Segoe UI" panose="020B0502040204020203" pitchFamily="34" charset="0"/>
              </a:rPr>
              <a:t>Silberberg</a:t>
            </a:r>
            <a:endParaRPr lang="es-ES" sz="3200" dirty="0">
              <a:solidFill>
                <a:srgbClr val="000000"/>
              </a:solidFill>
              <a:latin typeface="+mj-lt"/>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10496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10</a:t>
            </a:fld>
            <a:endParaRPr lang="en-US" altLang="es-CO"/>
          </a:p>
        </p:txBody>
      </p:sp>
      <p:sp>
        <p:nvSpPr>
          <p:cNvPr id="4" name="Text Box 8"/>
          <p:cNvSpPr txBox="1">
            <a:spLocks noChangeArrowheads="1"/>
          </p:cNvSpPr>
          <p:nvPr/>
        </p:nvSpPr>
        <p:spPr bwMode="auto">
          <a:xfrm>
            <a:off x="395536" y="613768"/>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4: </a:t>
            </a:r>
            <a:r>
              <a:rPr lang="es-CO" altLang="es-CO" sz="2200" dirty="0" smtClean="0"/>
              <a:t>Mostrar los traslapes correspondientes que originan esta hibridación </a:t>
            </a:r>
            <a:endParaRPr lang="es-CO" altLang="es-CO" baseline="30000" dirty="0" smtClean="0">
              <a:solidFill>
                <a:srgbClr val="1027D2"/>
              </a:solidFill>
            </a:endParaRP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1383209"/>
            <a:ext cx="623411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10"/>
          <p:cNvGrpSpPr>
            <a:grpSpLocks/>
          </p:cNvGrpSpPr>
          <p:nvPr/>
        </p:nvGrpSpPr>
        <p:grpSpPr bwMode="auto">
          <a:xfrm>
            <a:off x="856802" y="5199062"/>
            <a:ext cx="7224713" cy="1595438"/>
            <a:chOff x="624" y="3026"/>
            <a:chExt cx="4551" cy="1005"/>
          </a:xfrm>
        </p:grpSpPr>
        <p:pic>
          <p:nvPicPr>
            <p:cNvPr id="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3026"/>
              <a:ext cx="4551"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1"/>
            <p:cNvSpPr txBox="1">
              <a:spLocks noChangeArrowheads="1"/>
            </p:cNvSpPr>
            <p:nvPr/>
          </p:nvSpPr>
          <p:spPr bwMode="auto">
            <a:xfrm>
              <a:off x="1623" y="3800"/>
              <a:ext cx="35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1800" dirty="0"/>
                <a:t>Overlap of Be and Cl orbitals to form BeCl</a:t>
              </a:r>
              <a:r>
                <a:rPr lang="en-US" altLang="es-CO" sz="1800" baseline="-25000" dirty="0"/>
                <a:t>2</a:t>
              </a:r>
              <a:r>
                <a:rPr lang="en-US" altLang="es-CO" sz="1800" dirty="0"/>
                <a:t>.</a:t>
              </a:r>
            </a:p>
          </p:txBody>
        </p:sp>
      </p:grpSp>
    </p:spTree>
    <p:extLst>
      <p:ext uri="{BB962C8B-B14F-4D97-AF65-F5344CB8AC3E}">
        <p14:creationId xmlns:p14="http://schemas.microsoft.com/office/powerpoint/2010/main" val="100253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11</a:t>
            </a:fld>
            <a:endParaRPr lang="en-US" altLang="es-CO"/>
          </a:p>
        </p:txBody>
      </p:sp>
      <p:sp>
        <p:nvSpPr>
          <p:cNvPr id="6" name="Text Box 8"/>
          <p:cNvSpPr txBox="1">
            <a:spLocks noChangeArrowheads="1"/>
          </p:cNvSpPr>
          <p:nvPr/>
        </p:nvSpPr>
        <p:spPr bwMode="auto">
          <a:xfrm>
            <a:off x="395535" y="744559"/>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err="1" smtClean="0"/>
              <a:t>Ej</a:t>
            </a:r>
            <a:r>
              <a:rPr lang="es-CO" altLang="es-CO" sz="2200" b="1" dirty="0" smtClean="0"/>
              <a:t> 2: </a:t>
            </a:r>
            <a:r>
              <a:rPr lang="es-CO" altLang="es-CO" sz="2200" dirty="0" smtClean="0"/>
              <a:t>¿Cuál es la hibridación en el átomo central de BF</a:t>
            </a:r>
            <a:r>
              <a:rPr lang="es-CO" altLang="es-CO" baseline="-25000" dirty="0"/>
              <a:t>3</a:t>
            </a:r>
            <a:r>
              <a:rPr lang="es-CO" altLang="es-CO" sz="2200" dirty="0" smtClean="0"/>
              <a:t> y que forma tiene esta molécula?</a:t>
            </a:r>
          </a:p>
        </p:txBody>
      </p:sp>
      <p:sp>
        <p:nvSpPr>
          <p:cNvPr id="4" name="Text Box 8"/>
          <p:cNvSpPr txBox="1">
            <a:spLocks noChangeArrowheads="1"/>
          </p:cNvSpPr>
          <p:nvPr/>
        </p:nvSpPr>
        <p:spPr bwMode="auto">
          <a:xfrm>
            <a:off x="395535" y="1556792"/>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1: </a:t>
            </a:r>
            <a:r>
              <a:rPr lang="es-CO" altLang="es-CO" sz="2200" dirty="0" smtClean="0"/>
              <a:t>Escriba la estructura de puntos de Lewis (solo intervienen electrones de la última capa de valencia externa</a:t>
            </a:r>
            <a:r>
              <a:rPr lang="es-CO" altLang="es-CO" sz="2200" dirty="0"/>
              <a:t>)</a:t>
            </a:r>
            <a:endParaRPr lang="es-CO" altLang="es-CO" sz="2200" dirty="0" smtClean="0"/>
          </a:p>
        </p:txBody>
      </p:sp>
      <p:sp>
        <p:nvSpPr>
          <p:cNvPr id="10" name="Text Box 10"/>
          <p:cNvSpPr txBox="1">
            <a:spLocks noChangeArrowheads="1"/>
          </p:cNvSpPr>
          <p:nvPr/>
        </p:nvSpPr>
        <p:spPr bwMode="auto">
          <a:xfrm>
            <a:off x="1896888" y="589915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dirty="0"/>
          </a:p>
        </p:txBody>
      </p:sp>
      <p:sp>
        <p:nvSpPr>
          <p:cNvPr id="62" name="Flecha derecha 61"/>
          <p:cNvSpPr/>
          <p:nvPr/>
        </p:nvSpPr>
        <p:spPr bwMode="auto">
          <a:xfrm>
            <a:off x="3489071" y="4150538"/>
            <a:ext cx="819631"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
        <p:nvSpPr>
          <p:cNvPr id="90" name="Text Box 8"/>
          <p:cNvSpPr txBox="1">
            <a:spLocks noChangeArrowheads="1"/>
          </p:cNvSpPr>
          <p:nvPr/>
        </p:nvSpPr>
        <p:spPr bwMode="auto">
          <a:xfrm>
            <a:off x="307086" y="5391496"/>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2: </a:t>
            </a:r>
            <a:r>
              <a:rPr lang="es-CO" altLang="es-CO" sz="2200" dirty="0" smtClean="0"/>
              <a:t>según el método de RPECV la forma es AX</a:t>
            </a:r>
            <a:r>
              <a:rPr lang="es-CO" altLang="es-CO" baseline="-25000" dirty="0" smtClean="0"/>
              <a:t>3</a:t>
            </a:r>
            <a:r>
              <a:rPr lang="es-CO" altLang="es-CO" sz="2200" dirty="0" smtClean="0"/>
              <a:t>. Geometría trigonal </a:t>
            </a:r>
            <a:r>
              <a:rPr lang="es-CO" altLang="es-CO" sz="2200" dirty="0" err="1" smtClean="0"/>
              <a:t>planar</a:t>
            </a:r>
            <a:r>
              <a:rPr lang="es-CO" altLang="es-CO" sz="2200" dirty="0" smtClean="0"/>
              <a:t>. Angulo 120°</a:t>
            </a:r>
            <a:endParaRPr lang="es-CO" altLang="es-CO" baseline="30000" dirty="0" smtClean="0">
              <a:solidFill>
                <a:srgbClr val="1027D2"/>
              </a:solidFill>
            </a:endParaRPr>
          </a:p>
        </p:txBody>
      </p:sp>
      <p:grpSp>
        <p:nvGrpSpPr>
          <p:cNvPr id="13" name="Grupo 12"/>
          <p:cNvGrpSpPr/>
          <p:nvPr/>
        </p:nvGrpSpPr>
        <p:grpSpPr>
          <a:xfrm>
            <a:off x="889155" y="3537804"/>
            <a:ext cx="1976103" cy="1484903"/>
            <a:chOff x="889155" y="3537804"/>
            <a:chExt cx="1976103" cy="1484903"/>
          </a:xfrm>
        </p:grpSpPr>
        <p:grpSp>
          <p:nvGrpSpPr>
            <p:cNvPr id="9" name="Grupo 8"/>
            <p:cNvGrpSpPr/>
            <p:nvPr/>
          </p:nvGrpSpPr>
          <p:grpSpPr>
            <a:xfrm>
              <a:off x="889155" y="4498333"/>
              <a:ext cx="493848" cy="524374"/>
              <a:chOff x="1090982" y="4330083"/>
              <a:chExt cx="493848" cy="524374"/>
            </a:xfrm>
          </p:grpSpPr>
          <p:sp>
            <p:nvSpPr>
              <p:cNvPr id="7" name="Text Box 7"/>
              <p:cNvSpPr txBox="1">
                <a:spLocks noChangeArrowheads="1"/>
              </p:cNvSpPr>
              <p:nvPr/>
            </p:nvSpPr>
            <p:spPr bwMode="auto">
              <a:xfrm>
                <a:off x="1144575" y="4411839"/>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23" name="Group 38"/>
              <p:cNvGrpSpPr>
                <a:grpSpLocks/>
              </p:cNvGrpSpPr>
              <p:nvPr/>
            </p:nvGrpSpPr>
            <p:grpSpPr bwMode="auto">
              <a:xfrm rot="16200000" flipH="1">
                <a:off x="1301243" y="4253883"/>
                <a:ext cx="76200" cy="228600"/>
                <a:chOff x="1440" y="2400"/>
                <a:chExt cx="48" cy="144"/>
              </a:xfrm>
              <a:solidFill>
                <a:srgbClr val="1027D2"/>
              </a:solidFill>
            </p:grpSpPr>
            <p:sp>
              <p:nvSpPr>
                <p:cNvPr id="30"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4" name="Group 41"/>
              <p:cNvGrpSpPr>
                <a:grpSpLocks/>
              </p:cNvGrpSpPr>
              <p:nvPr/>
            </p:nvGrpSpPr>
            <p:grpSpPr bwMode="auto">
              <a:xfrm rot="10800000" flipH="1">
                <a:off x="1090982" y="4474713"/>
                <a:ext cx="76200" cy="228600"/>
                <a:chOff x="1440" y="2400"/>
                <a:chExt cx="48" cy="144"/>
              </a:xfrm>
              <a:solidFill>
                <a:srgbClr val="1027D2"/>
              </a:solidFill>
            </p:grpSpPr>
            <p:sp>
              <p:nvSpPr>
                <p:cNvPr id="28"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9"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5" name="Group 44"/>
              <p:cNvGrpSpPr>
                <a:grpSpLocks/>
              </p:cNvGrpSpPr>
              <p:nvPr/>
            </p:nvGrpSpPr>
            <p:grpSpPr bwMode="auto">
              <a:xfrm rot="16200000" flipH="1">
                <a:off x="1301243" y="4702057"/>
                <a:ext cx="76200" cy="228600"/>
                <a:chOff x="1440" y="2400"/>
                <a:chExt cx="48" cy="144"/>
              </a:xfrm>
              <a:solidFill>
                <a:srgbClr val="1027D2"/>
              </a:solidFill>
            </p:grpSpPr>
            <p:sp>
              <p:nvSpPr>
                <p:cNvPr id="26"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7"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50"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5" name="Grupo 4"/>
            <p:cNvGrpSpPr/>
            <p:nvPr/>
          </p:nvGrpSpPr>
          <p:grpSpPr>
            <a:xfrm>
              <a:off x="2371410" y="4464056"/>
              <a:ext cx="493848" cy="524374"/>
              <a:chOff x="2573237" y="4295806"/>
              <a:chExt cx="493848" cy="524374"/>
            </a:xfrm>
          </p:grpSpPr>
          <p:sp>
            <p:nvSpPr>
              <p:cNvPr id="51" name="Text Box 7"/>
              <p:cNvSpPr txBox="1">
                <a:spLocks noChangeArrowheads="1"/>
              </p:cNvSpPr>
              <p:nvPr/>
            </p:nvSpPr>
            <p:spPr bwMode="auto">
              <a:xfrm>
                <a:off x="2615323" y="4382205"/>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3" name="Grupo 2"/>
              <p:cNvGrpSpPr/>
              <p:nvPr/>
            </p:nvGrpSpPr>
            <p:grpSpPr>
              <a:xfrm rot="10800000">
                <a:off x="2573237" y="4295806"/>
                <a:ext cx="493848" cy="524374"/>
                <a:chOff x="3285811" y="3384330"/>
                <a:chExt cx="493848" cy="524374"/>
              </a:xfrm>
            </p:grpSpPr>
            <p:grpSp>
              <p:nvGrpSpPr>
                <p:cNvPr id="52" name="Group 38"/>
                <p:cNvGrpSpPr>
                  <a:grpSpLocks/>
                </p:cNvGrpSpPr>
                <p:nvPr/>
              </p:nvGrpSpPr>
              <p:grpSpPr bwMode="auto">
                <a:xfrm rot="16200000" flipH="1">
                  <a:off x="3496072" y="3308130"/>
                  <a:ext cx="76200" cy="228600"/>
                  <a:chOff x="1440" y="2400"/>
                  <a:chExt cx="48" cy="144"/>
                </a:xfrm>
              </p:grpSpPr>
              <p:sp>
                <p:nvSpPr>
                  <p:cNvPr id="53"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4"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5" name="Group 41"/>
                <p:cNvGrpSpPr>
                  <a:grpSpLocks/>
                </p:cNvGrpSpPr>
                <p:nvPr/>
              </p:nvGrpSpPr>
              <p:grpSpPr bwMode="auto">
                <a:xfrm rot="10800000" flipH="1">
                  <a:off x="3285811" y="3528960"/>
                  <a:ext cx="76200" cy="228600"/>
                  <a:chOff x="1440" y="2400"/>
                  <a:chExt cx="48" cy="144"/>
                </a:xfrm>
              </p:grpSpPr>
              <p:sp>
                <p:nvSpPr>
                  <p:cNvPr id="56"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7"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8" name="Group 44"/>
                <p:cNvGrpSpPr>
                  <a:grpSpLocks/>
                </p:cNvGrpSpPr>
                <p:nvPr/>
              </p:nvGrpSpPr>
              <p:grpSpPr bwMode="auto">
                <a:xfrm rot="16200000" flipH="1">
                  <a:off x="3496072" y="3756304"/>
                  <a:ext cx="76200" cy="228600"/>
                  <a:chOff x="1440" y="2400"/>
                  <a:chExt cx="48" cy="144"/>
                </a:xfrm>
              </p:grpSpPr>
              <p:sp>
                <p:nvSpPr>
                  <p:cNvPr id="59"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0"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61"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15" name="Grupo 14"/>
            <p:cNvGrpSpPr/>
            <p:nvPr/>
          </p:nvGrpSpPr>
          <p:grpSpPr>
            <a:xfrm>
              <a:off x="1573983" y="4314567"/>
              <a:ext cx="582613" cy="508114"/>
              <a:chOff x="1775810" y="4146317"/>
              <a:chExt cx="582613" cy="508114"/>
            </a:xfrm>
          </p:grpSpPr>
          <p:sp>
            <p:nvSpPr>
              <p:cNvPr id="8" name="Text Box 8"/>
              <p:cNvSpPr txBox="1">
                <a:spLocks noChangeArrowheads="1"/>
              </p:cNvSpPr>
              <p:nvPr/>
            </p:nvSpPr>
            <p:spPr bwMode="auto">
              <a:xfrm>
                <a:off x="1897839" y="4285099"/>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t>B</a:t>
                </a:r>
                <a:endParaRPr lang="en-US" altLang="es-CO" dirty="0"/>
              </a:p>
            </p:txBody>
          </p:sp>
          <p:grpSp>
            <p:nvGrpSpPr>
              <p:cNvPr id="20" name="Group 29"/>
              <p:cNvGrpSpPr>
                <a:grpSpLocks/>
              </p:cNvGrpSpPr>
              <p:nvPr/>
            </p:nvGrpSpPr>
            <p:grpSpPr bwMode="auto">
              <a:xfrm rot="5400000">
                <a:off x="2027429" y="4180046"/>
                <a:ext cx="79375" cy="582613"/>
                <a:chOff x="1585" y="2313"/>
                <a:chExt cx="50" cy="367"/>
              </a:xfrm>
            </p:grpSpPr>
            <p:sp>
              <p:nvSpPr>
                <p:cNvPr id="36" name="Oval 30"/>
                <p:cNvSpPr>
                  <a:spLocks noChangeArrowheads="1"/>
                </p:cNvSpPr>
                <p:nvPr/>
              </p:nvSpPr>
              <p:spPr bwMode="auto">
                <a:xfrm>
                  <a:off x="1587" y="2313"/>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1"/>
                <p:cNvSpPr>
                  <a:spLocks noChangeArrowheads="1"/>
                </p:cNvSpPr>
                <p:nvPr/>
              </p:nvSpPr>
              <p:spPr bwMode="auto">
                <a:xfrm>
                  <a:off x="1585" y="2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
            <p:nvSpPr>
              <p:cNvPr id="65" name="Oval 31"/>
              <p:cNvSpPr>
                <a:spLocks noChangeArrowheads="1"/>
              </p:cNvSpPr>
              <p:nvPr/>
            </p:nvSpPr>
            <p:spPr bwMode="auto">
              <a:xfrm rot="5400000">
                <a:off x="2029016" y="4146317"/>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11" name="Grupo 10"/>
            <p:cNvGrpSpPr/>
            <p:nvPr/>
          </p:nvGrpSpPr>
          <p:grpSpPr>
            <a:xfrm>
              <a:off x="1617024" y="3537804"/>
              <a:ext cx="524374" cy="493848"/>
              <a:chOff x="1818851" y="3369554"/>
              <a:chExt cx="524374" cy="493848"/>
            </a:xfrm>
          </p:grpSpPr>
          <p:sp>
            <p:nvSpPr>
              <p:cNvPr id="66" name="Text Box 7"/>
              <p:cNvSpPr txBox="1">
                <a:spLocks noChangeArrowheads="1"/>
              </p:cNvSpPr>
              <p:nvPr/>
            </p:nvSpPr>
            <p:spPr bwMode="auto">
              <a:xfrm>
                <a:off x="1876200" y="344069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67" name="Grupo 66"/>
              <p:cNvGrpSpPr/>
              <p:nvPr/>
            </p:nvGrpSpPr>
            <p:grpSpPr>
              <a:xfrm rot="5400000">
                <a:off x="1834114" y="3354291"/>
                <a:ext cx="493848" cy="524374"/>
                <a:chOff x="3285811" y="3384330"/>
                <a:chExt cx="493848" cy="524374"/>
              </a:xfrm>
            </p:grpSpPr>
            <p:grpSp>
              <p:nvGrpSpPr>
                <p:cNvPr id="77" name="Group 38"/>
                <p:cNvGrpSpPr>
                  <a:grpSpLocks/>
                </p:cNvGrpSpPr>
                <p:nvPr/>
              </p:nvGrpSpPr>
              <p:grpSpPr bwMode="auto">
                <a:xfrm rot="16200000" flipH="1">
                  <a:off x="3496072" y="3308130"/>
                  <a:ext cx="76200" cy="228600"/>
                  <a:chOff x="1440" y="2400"/>
                  <a:chExt cx="48" cy="144"/>
                </a:xfrm>
              </p:grpSpPr>
              <p:sp>
                <p:nvSpPr>
                  <p:cNvPr id="100"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01"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83" name="Group 41"/>
                <p:cNvGrpSpPr>
                  <a:grpSpLocks/>
                </p:cNvGrpSpPr>
                <p:nvPr/>
              </p:nvGrpSpPr>
              <p:grpSpPr bwMode="auto">
                <a:xfrm rot="10800000" flipH="1">
                  <a:off x="3285811" y="3528960"/>
                  <a:ext cx="76200" cy="228600"/>
                  <a:chOff x="1440" y="2400"/>
                  <a:chExt cx="48" cy="144"/>
                </a:xfrm>
              </p:grpSpPr>
              <p:sp>
                <p:nvSpPr>
                  <p:cNvPr id="98"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9"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94" name="Group 44"/>
                <p:cNvGrpSpPr>
                  <a:grpSpLocks/>
                </p:cNvGrpSpPr>
                <p:nvPr/>
              </p:nvGrpSpPr>
              <p:grpSpPr bwMode="auto">
                <a:xfrm rot="16200000" flipH="1">
                  <a:off x="3496072" y="3756304"/>
                  <a:ext cx="76200" cy="228600"/>
                  <a:chOff x="1440" y="2400"/>
                  <a:chExt cx="48" cy="144"/>
                </a:xfrm>
              </p:grpSpPr>
              <p:sp>
                <p:nvSpPr>
                  <p:cNvPr id="96"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7"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95"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grpSp>
        <p:nvGrpSpPr>
          <p:cNvPr id="16" name="Grupo 15"/>
          <p:cNvGrpSpPr/>
          <p:nvPr/>
        </p:nvGrpSpPr>
        <p:grpSpPr>
          <a:xfrm>
            <a:off x="4716016" y="3537804"/>
            <a:ext cx="1940937" cy="1489416"/>
            <a:chOff x="5445755" y="3054115"/>
            <a:chExt cx="1940937" cy="1489416"/>
          </a:xfrm>
        </p:grpSpPr>
        <p:sp>
          <p:nvSpPr>
            <p:cNvPr id="12" name="Line 11"/>
            <p:cNvSpPr>
              <a:spLocks noChangeShapeType="1"/>
            </p:cNvSpPr>
            <p:nvPr/>
          </p:nvSpPr>
          <p:spPr bwMode="auto">
            <a:xfrm>
              <a:off x="6566162" y="4100601"/>
              <a:ext cx="375043" cy="2294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nvGrpSpPr>
            <p:cNvPr id="102" name="Grupo 101"/>
            <p:cNvGrpSpPr/>
            <p:nvPr/>
          </p:nvGrpSpPr>
          <p:grpSpPr>
            <a:xfrm>
              <a:off x="5445755" y="4014644"/>
              <a:ext cx="456818" cy="524374"/>
              <a:chOff x="1090982" y="4330083"/>
              <a:chExt cx="456818" cy="524374"/>
            </a:xfrm>
          </p:grpSpPr>
          <p:sp>
            <p:nvSpPr>
              <p:cNvPr id="103" name="Text Box 7"/>
              <p:cNvSpPr txBox="1">
                <a:spLocks noChangeArrowheads="1"/>
              </p:cNvSpPr>
              <p:nvPr/>
            </p:nvSpPr>
            <p:spPr bwMode="auto">
              <a:xfrm>
                <a:off x="1144575" y="4411839"/>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104" name="Group 38"/>
              <p:cNvGrpSpPr>
                <a:grpSpLocks/>
              </p:cNvGrpSpPr>
              <p:nvPr/>
            </p:nvGrpSpPr>
            <p:grpSpPr bwMode="auto">
              <a:xfrm rot="16200000" flipH="1">
                <a:off x="1301243" y="4253883"/>
                <a:ext cx="76200" cy="228600"/>
                <a:chOff x="1440" y="2400"/>
                <a:chExt cx="48" cy="144"/>
              </a:xfrm>
              <a:solidFill>
                <a:srgbClr val="1027D2"/>
              </a:solidFill>
            </p:grpSpPr>
            <p:sp>
              <p:nvSpPr>
                <p:cNvPr id="112"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13"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05" name="Group 41"/>
              <p:cNvGrpSpPr>
                <a:grpSpLocks/>
              </p:cNvGrpSpPr>
              <p:nvPr/>
            </p:nvGrpSpPr>
            <p:grpSpPr bwMode="auto">
              <a:xfrm rot="10800000" flipH="1">
                <a:off x="1090982" y="4474713"/>
                <a:ext cx="76200" cy="228600"/>
                <a:chOff x="1440" y="2400"/>
                <a:chExt cx="48" cy="144"/>
              </a:xfrm>
              <a:solidFill>
                <a:srgbClr val="1027D2"/>
              </a:solidFill>
            </p:grpSpPr>
            <p:sp>
              <p:nvSpPr>
                <p:cNvPr id="110"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11"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06" name="Group 44"/>
              <p:cNvGrpSpPr>
                <a:grpSpLocks/>
              </p:cNvGrpSpPr>
              <p:nvPr/>
            </p:nvGrpSpPr>
            <p:grpSpPr bwMode="auto">
              <a:xfrm rot="16200000" flipH="1">
                <a:off x="1301243" y="4702057"/>
                <a:ext cx="76200" cy="228600"/>
                <a:chOff x="1440" y="2400"/>
                <a:chExt cx="48" cy="144"/>
              </a:xfrm>
              <a:solidFill>
                <a:srgbClr val="1027D2"/>
              </a:solidFill>
            </p:grpSpPr>
            <p:sp>
              <p:nvSpPr>
                <p:cNvPr id="108"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09"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114" name="Grupo 113"/>
            <p:cNvGrpSpPr/>
            <p:nvPr/>
          </p:nvGrpSpPr>
          <p:grpSpPr>
            <a:xfrm>
              <a:off x="6934930" y="4019157"/>
              <a:ext cx="451762" cy="524374"/>
              <a:chOff x="2615323" y="4295806"/>
              <a:chExt cx="451762" cy="524374"/>
            </a:xfrm>
          </p:grpSpPr>
          <p:sp>
            <p:nvSpPr>
              <p:cNvPr id="115" name="Text Box 7"/>
              <p:cNvSpPr txBox="1">
                <a:spLocks noChangeArrowheads="1"/>
              </p:cNvSpPr>
              <p:nvPr/>
            </p:nvSpPr>
            <p:spPr bwMode="auto">
              <a:xfrm>
                <a:off x="2615323" y="4382205"/>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116" name="Grupo 115"/>
              <p:cNvGrpSpPr/>
              <p:nvPr/>
            </p:nvGrpSpPr>
            <p:grpSpPr>
              <a:xfrm rot="10800000">
                <a:off x="2704424" y="4295806"/>
                <a:ext cx="362661" cy="524374"/>
                <a:chOff x="3285811" y="3384330"/>
                <a:chExt cx="362661" cy="524374"/>
              </a:xfrm>
            </p:grpSpPr>
            <p:grpSp>
              <p:nvGrpSpPr>
                <p:cNvPr id="117" name="Group 38"/>
                <p:cNvGrpSpPr>
                  <a:grpSpLocks/>
                </p:cNvGrpSpPr>
                <p:nvPr/>
              </p:nvGrpSpPr>
              <p:grpSpPr bwMode="auto">
                <a:xfrm rot="16200000" flipH="1">
                  <a:off x="3496072" y="3308130"/>
                  <a:ext cx="76200" cy="228600"/>
                  <a:chOff x="1440" y="2400"/>
                  <a:chExt cx="48" cy="144"/>
                </a:xfrm>
              </p:grpSpPr>
              <p:sp>
                <p:nvSpPr>
                  <p:cNvPr id="125"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26"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18" name="Group 41"/>
                <p:cNvGrpSpPr>
                  <a:grpSpLocks/>
                </p:cNvGrpSpPr>
                <p:nvPr/>
              </p:nvGrpSpPr>
              <p:grpSpPr bwMode="auto">
                <a:xfrm rot="10800000" flipH="1">
                  <a:off x="3285811" y="3528960"/>
                  <a:ext cx="76200" cy="228600"/>
                  <a:chOff x="1440" y="2400"/>
                  <a:chExt cx="48" cy="144"/>
                </a:xfrm>
              </p:grpSpPr>
              <p:sp>
                <p:nvSpPr>
                  <p:cNvPr id="123"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24"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19" name="Group 44"/>
                <p:cNvGrpSpPr>
                  <a:grpSpLocks/>
                </p:cNvGrpSpPr>
                <p:nvPr/>
              </p:nvGrpSpPr>
              <p:grpSpPr bwMode="auto">
                <a:xfrm rot="16200000" flipH="1">
                  <a:off x="3496072" y="3756304"/>
                  <a:ext cx="76200" cy="228600"/>
                  <a:chOff x="1440" y="2400"/>
                  <a:chExt cx="48" cy="144"/>
                </a:xfrm>
              </p:grpSpPr>
              <p:sp>
                <p:nvSpPr>
                  <p:cNvPr id="121"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22"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sp>
          <p:nvSpPr>
            <p:cNvPr id="128" name="Text Box 8"/>
            <p:cNvSpPr txBox="1">
              <a:spLocks noChangeArrowheads="1"/>
            </p:cNvSpPr>
            <p:nvPr/>
          </p:nvSpPr>
          <p:spPr bwMode="auto">
            <a:xfrm>
              <a:off x="6252612" y="3969660"/>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t>B</a:t>
              </a:r>
              <a:endParaRPr lang="en-US" altLang="es-CO" dirty="0"/>
            </a:p>
          </p:txBody>
        </p:sp>
        <p:grpSp>
          <p:nvGrpSpPr>
            <p:cNvPr id="133" name="Grupo 132"/>
            <p:cNvGrpSpPr/>
            <p:nvPr/>
          </p:nvGrpSpPr>
          <p:grpSpPr>
            <a:xfrm>
              <a:off x="6173625" y="3054115"/>
              <a:ext cx="524374" cy="441024"/>
              <a:chOff x="1818852" y="3369554"/>
              <a:chExt cx="524374" cy="441024"/>
            </a:xfrm>
          </p:grpSpPr>
          <p:sp>
            <p:nvSpPr>
              <p:cNvPr id="134" name="Text Box 7"/>
              <p:cNvSpPr txBox="1">
                <a:spLocks noChangeArrowheads="1"/>
              </p:cNvSpPr>
              <p:nvPr/>
            </p:nvSpPr>
            <p:spPr bwMode="auto">
              <a:xfrm>
                <a:off x="1876200" y="344069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135" name="Grupo 134"/>
              <p:cNvGrpSpPr/>
              <p:nvPr/>
            </p:nvGrpSpPr>
            <p:grpSpPr>
              <a:xfrm rot="5400000">
                <a:off x="1899708" y="3288698"/>
                <a:ext cx="362661" cy="524374"/>
                <a:chOff x="3285811" y="3384330"/>
                <a:chExt cx="362661" cy="524374"/>
              </a:xfrm>
            </p:grpSpPr>
            <p:grpSp>
              <p:nvGrpSpPr>
                <p:cNvPr id="136" name="Group 38"/>
                <p:cNvGrpSpPr>
                  <a:grpSpLocks/>
                </p:cNvGrpSpPr>
                <p:nvPr/>
              </p:nvGrpSpPr>
              <p:grpSpPr bwMode="auto">
                <a:xfrm rot="16200000" flipH="1">
                  <a:off x="3496072" y="3308130"/>
                  <a:ext cx="76200" cy="228600"/>
                  <a:chOff x="1440" y="2400"/>
                  <a:chExt cx="48" cy="144"/>
                </a:xfrm>
              </p:grpSpPr>
              <p:sp>
                <p:nvSpPr>
                  <p:cNvPr id="144"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45"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37" name="Group 41"/>
                <p:cNvGrpSpPr>
                  <a:grpSpLocks/>
                </p:cNvGrpSpPr>
                <p:nvPr/>
              </p:nvGrpSpPr>
              <p:grpSpPr bwMode="auto">
                <a:xfrm rot="10800000" flipH="1">
                  <a:off x="3285811" y="3528960"/>
                  <a:ext cx="76200" cy="228600"/>
                  <a:chOff x="1440" y="2400"/>
                  <a:chExt cx="48" cy="144"/>
                </a:xfrm>
              </p:grpSpPr>
              <p:sp>
                <p:nvSpPr>
                  <p:cNvPr id="142"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43"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38" name="Group 44"/>
                <p:cNvGrpSpPr>
                  <a:grpSpLocks/>
                </p:cNvGrpSpPr>
                <p:nvPr/>
              </p:nvGrpSpPr>
              <p:grpSpPr bwMode="auto">
                <a:xfrm rot="16200000" flipH="1">
                  <a:off x="3496072" y="3756304"/>
                  <a:ext cx="76200" cy="228600"/>
                  <a:chOff x="1440" y="2400"/>
                  <a:chExt cx="48" cy="144"/>
                </a:xfrm>
              </p:grpSpPr>
              <p:sp>
                <p:nvSpPr>
                  <p:cNvPr id="140"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41"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sp>
          <p:nvSpPr>
            <p:cNvPr id="146" name="Line 12"/>
            <p:cNvSpPr>
              <a:spLocks noChangeShapeType="1"/>
            </p:cNvSpPr>
            <p:nvPr/>
          </p:nvSpPr>
          <p:spPr bwMode="auto">
            <a:xfrm flipV="1">
              <a:off x="5890245" y="4118105"/>
              <a:ext cx="403586" cy="1866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47" name="Line 12"/>
            <p:cNvSpPr>
              <a:spLocks noChangeShapeType="1"/>
            </p:cNvSpPr>
            <p:nvPr/>
          </p:nvSpPr>
          <p:spPr bwMode="auto">
            <a:xfrm flipH="1">
              <a:off x="6391646" y="3516271"/>
              <a:ext cx="18646" cy="42855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pic>
        <p:nvPicPr>
          <p:cNvPr id="14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3463" y="2987539"/>
            <a:ext cx="1802911" cy="16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Box 8"/>
          <p:cNvSpPr txBox="1">
            <a:spLocks noChangeArrowheads="1"/>
          </p:cNvSpPr>
          <p:nvPr/>
        </p:nvSpPr>
        <p:spPr bwMode="auto">
          <a:xfrm>
            <a:off x="522194" y="2510098"/>
            <a:ext cx="81472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dirty="0" smtClean="0"/>
              <a:t>B: [He] 2s</a:t>
            </a:r>
            <a:r>
              <a:rPr lang="es-CO" altLang="es-CO" baseline="30000" dirty="0" smtClean="0"/>
              <a:t>2</a:t>
            </a:r>
            <a:r>
              <a:rPr lang="es-CO" altLang="es-CO" sz="2200" dirty="0"/>
              <a:t> </a:t>
            </a:r>
            <a:r>
              <a:rPr lang="es-CO" altLang="es-CO" sz="2200" dirty="0" smtClean="0"/>
              <a:t>2p</a:t>
            </a:r>
            <a:r>
              <a:rPr lang="es-CO" altLang="es-CO" baseline="30000" dirty="0"/>
              <a:t>1</a:t>
            </a:r>
            <a:r>
              <a:rPr lang="es-CO" altLang="es-CO" sz="2200" dirty="0" smtClean="0"/>
              <a:t>  y </a:t>
            </a:r>
            <a:r>
              <a:rPr lang="es-CO" altLang="es-CO" sz="2200" dirty="0" smtClean="0">
                <a:solidFill>
                  <a:srgbClr val="1027D2"/>
                </a:solidFill>
              </a:rPr>
              <a:t>F: </a:t>
            </a:r>
            <a:r>
              <a:rPr lang="es-CO" altLang="es-CO" sz="2200" dirty="0" smtClean="0"/>
              <a:t>[Ne] </a:t>
            </a:r>
            <a:r>
              <a:rPr lang="es-CO" altLang="es-CO" sz="2200" dirty="0" smtClean="0">
                <a:solidFill>
                  <a:srgbClr val="1027D2"/>
                </a:solidFill>
              </a:rPr>
              <a:t>2s</a:t>
            </a:r>
            <a:r>
              <a:rPr lang="es-CO" altLang="es-CO" baseline="30000" dirty="0" smtClean="0">
                <a:solidFill>
                  <a:srgbClr val="1027D2"/>
                </a:solidFill>
              </a:rPr>
              <a:t>2</a:t>
            </a:r>
            <a:r>
              <a:rPr lang="es-CO" altLang="es-CO" sz="2200" dirty="0">
                <a:solidFill>
                  <a:srgbClr val="1027D2"/>
                </a:solidFill>
              </a:rPr>
              <a:t>2</a:t>
            </a:r>
            <a:r>
              <a:rPr lang="es-CO" altLang="es-CO" sz="2200" dirty="0" smtClean="0">
                <a:solidFill>
                  <a:srgbClr val="1027D2"/>
                </a:solidFill>
              </a:rPr>
              <a:t>p</a:t>
            </a:r>
            <a:r>
              <a:rPr lang="es-CO" altLang="es-CO" baseline="30000" dirty="0" smtClean="0">
                <a:solidFill>
                  <a:srgbClr val="1027D2"/>
                </a:solidFill>
              </a:rPr>
              <a:t>5</a:t>
            </a:r>
          </a:p>
        </p:txBody>
      </p:sp>
    </p:spTree>
    <p:extLst>
      <p:ext uri="{BB962C8B-B14F-4D97-AF65-F5344CB8AC3E}">
        <p14:creationId xmlns:p14="http://schemas.microsoft.com/office/powerpoint/2010/main" val="8738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2" grpId="0" animBg="1"/>
      <p:bldP spid="90" grpId="0"/>
      <p:bldP spid="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12</a:t>
            </a:fld>
            <a:endParaRPr lang="en-US" altLang="es-CO" dirty="0"/>
          </a:p>
        </p:txBody>
      </p:sp>
      <p:sp>
        <p:nvSpPr>
          <p:cNvPr id="4" name="Text Box 8"/>
          <p:cNvSpPr txBox="1">
            <a:spLocks noChangeArrowheads="1"/>
          </p:cNvSpPr>
          <p:nvPr/>
        </p:nvSpPr>
        <p:spPr bwMode="auto">
          <a:xfrm>
            <a:off x="395535" y="745352"/>
            <a:ext cx="814724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3: </a:t>
            </a:r>
            <a:r>
              <a:rPr lang="es-CO" altLang="es-CO" sz="2200" b="1" i="1" dirty="0" smtClean="0"/>
              <a:t>Establecer diagrama de cajones solo para el átomo central </a:t>
            </a:r>
            <a:r>
              <a:rPr lang="es-CO" altLang="es-CO" sz="2200" dirty="0" smtClean="0"/>
              <a:t>usando los electrones del ultimo nivel externo. Como la capa siguiente es </a:t>
            </a:r>
            <a:r>
              <a:rPr lang="es-CO" altLang="es-CO" sz="2200" i="1" dirty="0" smtClean="0"/>
              <a:t>2p </a:t>
            </a:r>
            <a:r>
              <a:rPr lang="es-CO" altLang="es-CO" sz="2200" dirty="0" smtClean="0"/>
              <a:t>y es igual en energía a la </a:t>
            </a:r>
            <a:r>
              <a:rPr lang="es-CO" altLang="es-CO" sz="2200" i="1" dirty="0" smtClean="0"/>
              <a:t>2s</a:t>
            </a:r>
            <a:r>
              <a:rPr lang="es-CO" altLang="es-CO" sz="2200" dirty="0" smtClean="0"/>
              <a:t>, se promueve 1 electrón de la capa </a:t>
            </a:r>
            <a:r>
              <a:rPr lang="es-CO" altLang="es-CO" sz="2200" i="1" dirty="0" smtClean="0"/>
              <a:t>s</a:t>
            </a:r>
            <a:r>
              <a:rPr lang="es-CO" altLang="es-CO" sz="2200" dirty="0" smtClean="0"/>
              <a:t> a la capa </a:t>
            </a:r>
            <a:r>
              <a:rPr lang="es-CO" altLang="es-CO" sz="2200" i="1" dirty="0" smtClean="0"/>
              <a:t>p</a:t>
            </a:r>
            <a:r>
              <a:rPr lang="es-CO" altLang="es-CO" sz="2200" dirty="0" smtClean="0"/>
              <a:t>, formando 3 orbitales</a:t>
            </a:r>
          </a:p>
          <a:p>
            <a:pPr algn="just"/>
            <a:r>
              <a:rPr lang="es-CO" altLang="es-CO" sz="2200" dirty="0" smtClean="0"/>
              <a:t>“híbridos </a:t>
            </a:r>
            <a:r>
              <a:rPr lang="es-CO" altLang="es-CO" sz="2200" i="1" dirty="0" smtClean="0"/>
              <a:t>sp</a:t>
            </a:r>
            <a:r>
              <a:rPr lang="es-CO" altLang="es-CO" i="1" baseline="30000" dirty="0" smtClean="0"/>
              <a:t>2 </a:t>
            </a:r>
            <a:r>
              <a:rPr lang="es-CO" altLang="es-CO" sz="2200" dirty="0" smtClean="0"/>
              <a:t>” por consiguiente posee hibridación </a:t>
            </a:r>
            <a:r>
              <a:rPr lang="es-CO" altLang="es-CO" sz="2200" b="1" i="1" dirty="0" smtClean="0"/>
              <a:t>sp</a:t>
            </a:r>
            <a:r>
              <a:rPr lang="es-CO" altLang="es-CO" b="1" i="1" baseline="30000" dirty="0" smtClean="0"/>
              <a:t>2</a:t>
            </a:r>
            <a:endParaRPr lang="es-CO" altLang="es-CO" b="1" i="1" u="sng" baseline="30000" dirty="0" smtClean="0">
              <a:solidFill>
                <a:srgbClr val="1027D2"/>
              </a:solidFill>
            </a:endParaRPr>
          </a:p>
        </p:txBody>
      </p:sp>
      <p:sp>
        <p:nvSpPr>
          <p:cNvPr id="168" name="Flecha derecha 167"/>
          <p:cNvSpPr/>
          <p:nvPr/>
        </p:nvSpPr>
        <p:spPr bwMode="auto">
          <a:xfrm>
            <a:off x="4061613" y="3243928"/>
            <a:ext cx="1241388"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grpSp>
        <p:nvGrpSpPr>
          <p:cNvPr id="3" name="Grupo 2"/>
          <p:cNvGrpSpPr/>
          <p:nvPr/>
        </p:nvGrpSpPr>
        <p:grpSpPr>
          <a:xfrm>
            <a:off x="321423" y="3249409"/>
            <a:ext cx="3458489" cy="2216351"/>
            <a:chOff x="321423" y="3249409"/>
            <a:chExt cx="3458489" cy="2216351"/>
          </a:xfrm>
        </p:grpSpPr>
        <p:grpSp>
          <p:nvGrpSpPr>
            <p:cNvPr id="5" name="Grupo 4"/>
            <p:cNvGrpSpPr/>
            <p:nvPr/>
          </p:nvGrpSpPr>
          <p:grpSpPr>
            <a:xfrm>
              <a:off x="321423" y="3249409"/>
              <a:ext cx="3458489" cy="2216351"/>
              <a:chOff x="172127" y="3709573"/>
              <a:chExt cx="3458489" cy="2216351"/>
            </a:xfrm>
          </p:grpSpPr>
          <p:sp>
            <p:nvSpPr>
              <p:cNvPr id="66" name="Text Box 122"/>
              <p:cNvSpPr txBox="1">
                <a:spLocks noChangeArrowheads="1"/>
              </p:cNvSpPr>
              <p:nvPr/>
            </p:nvSpPr>
            <p:spPr bwMode="auto">
              <a:xfrm>
                <a:off x="172127" y="3845795"/>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latin typeface="Arial" panose="020B0604020202020204" pitchFamily="34" charset="0"/>
                  </a:rPr>
                  <a:t>B</a:t>
                </a:r>
              </a:p>
            </p:txBody>
          </p:sp>
          <p:grpSp>
            <p:nvGrpSpPr>
              <p:cNvPr id="67" name="Group 178"/>
              <p:cNvGrpSpPr>
                <a:grpSpLocks/>
              </p:cNvGrpSpPr>
              <p:nvPr/>
            </p:nvGrpSpPr>
            <p:grpSpPr bwMode="auto">
              <a:xfrm>
                <a:off x="837852" y="3715102"/>
                <a:ext cx="2362200" cy="930275"/>
                <a:chOff x="1152" y="1680"/>
                <a:chExt cx="1488" cy="586"/>
              </a:xfrm>
            </p:grpSpPr>
            <p:sp>
              <p:nvSpPr>
                <p:cNvPr id="146" name="Text Box 15"/>
                <p:cNvSpPr txBox="1">
                  <a:spLocks noChangeArrowheads="1"/>
                </p:cNvSpPr>
                <p:nvPr/>
              </p:nvSpPr>
              <p:spPr bwMode="auto">
                <a:xfrm>
                  <a:off x="1973" y="201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840639" y="370957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165" name="Text Box 8"/>
              <p:cNvSpPr txBox="1">
                <a:spLocks noChangeArrowheads="1"/>
              </p:cNvSpPr>
              <p:nvPr/>
            </p:nvSpPr>
            <p:spPr bwMode="auto">
              <a:xfrm>
                <a:off x="172127" y="4817928"/>
                <a:ext cx="34584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Antes de la Hibridación:</a:t>
                </a:r>
              </a:p>
              <a:p>
                <a:pPr algn="ctr"/>
                <a:r>
                  <a:rPr lang="es-CO" altLang="es-CO" sz="2200" dirty="0" smtClean="0"/>
                  <a:t>1 orbital 2</a:t>
                </a:r>
                <a:r>
                  <a:rPr lang="es-CO" altLang="es-CO" sz="2200" i="1" dirty="0" smtClean="0"/>
                  <a:t>s</a:t>
                </a:r>
              </a:p>
              <a:p>
                <a:pPr algn="ctr"/>
                <a:r>
                  <a:rPr lang="es-CO" altLang="es-CO" sz="2200" i="1" dirty="0" smtClean="0"/>
                  <a:t> </a:t>
                </a:r>
                <a:r>
                  <a:rPr lang="es-CO" altLang="es-CO" sz="2200" dirty="0" smtClean="0"/>
                  <a:t>+ 3 orbitales 2</a:t>
                </a:r>
                <a:r>
                  <a:rPr lang="es-CO" altLang="es-CO" sz="2200" i="1" dirty="0" smtClean="0"/>
                  <a:t>p</a:t>
                </a:r>
                <a:r>
                  <a:rPr lang="es-CO" altLang="es-CO" sz="2200" dirty="0" smtClean="0"/>
                  <a:t> </a:t>
                </a:r>
              </a:p>
            </p:txBody>
          </p:sp>
        </p:grpSp>
        <p:sp>
          <p:nvSpPr>
            <p:cNvPr id="34" name="Text Box 12"/>
            <p:cNvSpPr txBox="1">
              <a:spLocks noChangeArrowheads="1"/>
            </p:cNvSpPr>
            <p:nvPr/>
          </p:nvSpPr>
          <p:spPr bwMode="auto">
            <a:xfrm>
              <a:off x="1762988" y="324940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6" name="Grupo 5"/>
          <p:cNvGrpSpPr/>
          <p:nvPr/>
        </p:nvGrpSpPr>
        <p:grpSpPr>
          <a:xfrm>
            <a:off x="5153344" y="3165725"/>
            <a:ext cx="3415686" cy="2591023"/>
            <a:chOff x="5153344" y="3165725"/>
            <a:chExt cx="3415686" cy="2591023"/>
          </a:xfrm>
        </p:grpSpPr>
        <p:grpSp>
          <p:nvGrpSpPr>
            <p:cNvPr id="11" name="Grupo 10"/>
            <p:cNvGrpSpPr/>
            <p:nvPr/>
          </p:nvGrpSpPr>
          <p:grpSpPr>
            <a:xfrm>
              <a:off x="5153344" y="3165725"/>
              <a:ext cx="3415686" cy="2591023"/>
              <a:chOff x="5004048" y="3625889"/>
              <a:chExt cx="3415686" cy="2591023"/>
            </a:xfrm>
          </p:grpSpPr>
          <p:grpSp>
            <p:nvGrpSpPr>
              <p:cNvPr id="93" name="Group 179"/>
              <p:cNvGrpSpPr>
                <a:grpSpLocks/>
              </p:cNvGrpSpPr>
              <p:nvPr/>
            </p:nvGrpSpPr>
            <p:grpSpPr bwMode="auto">
              <a:xfrm>
                <a:off x="5652120" y="3637209"/>
                <a:ext cx="2397125" cy="987425"/>
                <a:chOff x="3914" y="1728"/>
                <a:chExt cx="1510" cy="622"/>
              </a:xfrm>
            </p:grpSpPr>
            <p:sp>
              <p:nvSpPr>
                <p:cNvPr id="116" name="Text Box 15"/>
                <p:cNvSpPr txBox="1">
                  <a:spLocks noChangeArrowheads="1"/>
                </p:cNvSpPr>
                <p:nvPr/>
              </p:nvSpPr>
              <p:spPr bwMode="auto">
                <a:xfrm>
                  <a:off x="4330" y="2098"/>
                  <a:ext cx="3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dirty="0" smtClean="0">
                      <a:solidFill>
                        <a:srgbClr val="7030A0"/>
                      </a:solidFill>
                    </a:rPr>
                    <a:t>s</a:t>
                  </a:r>
                  <a:r>
                    <a:rPr kumimoji="0" lang="en-US" altLang="es-CO" sz="2000" b="1" i="1" u="none" strike="noStrike" kern="0" cap="none" spc="0" normalizeH="0" baseline="0" noProof="0" dirty="0" smtClean="0">
                      <a:ln>
                        <a:noFill/>
                      </a:ln>
                      <a:solidFill>
                        <a:srgbClr val="7030A0"/>
                      </a:solidFill>
                      <a:effectLst/>
                      <a:uLnTx/>
                      <a:uFillTx/>
                    </a:rPr>
                    <a:t>p2</a:t>
                  </a:r>
                  <a:endParaRPr kumimoji="0" lang="en-US" altLang="es-CO" sz="2000" b="1" i="0" u="none" strike="noStrike" kern="0" cap="none" spc="0" normalizeH="0" baseline="0" noProof="0" dirty="0" smtClean="0">
                    <a:ln>
                      <a:noFill/>
                    </a:ln>
                    <a:solidFill>
                      <a:srgbClr val="7030A0"/>
                    </a:solidFill>
                    <a:effectLst/>
                    <a:uLnTx/>
                    <a:uFillTx/>
                  </a:endParaRPr>
                </a:p>
              </p:txBody>
            </p:sp>
            <p:grpSp>
              <p:nvGrpSpPr>
                <p:cNvPr id="117" name="Group 24"/>
                <p:cNvGrpSpPr>
                  <a:grpSpLocks/>
                </p:cNvGrpSpPr>
                <p:nvPr/>
              </p:nvGrpSpPr>
              <p:grpSpPr bwMode="auto">
                <a:xfrm>
                  <a:off x="4416" y="1728"/>
                  <a:ext cx="1008" cy="336"/>
                  <a:chOff x="2592" y="2880"/>
                  <a:chExt cx="1008" cy="336"/>
                </a:xfrm>
              </p:grpSpPr>
              <p:sp>
                <p:nvSpPr>
                  <p:cNvPr id="12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118" name="Group 11"/>
                <p:cNvGrpSpPr>
                  <a:grpSpLocks/>
                </p:cNvGrpSpPr>
                <p:nvPr/>
              </p:nvGrpSpPr>
              <p:grpSpPr bwMode="auto">
                <a:xfrm>
                  <a:off x="3936" y="1728"/>
                  <a:ext cx="336" cy="336"/>
                  <a:chOff x="4128" y="2928"/>
                  <a:chExt cx="336" cy="336"/>
                </a:xfrm>
              </p:grpSpPr>
              <p:sp>
                <p:nvSpPr>
                  <p:cNvPr id="120" name="Text Box 12"/>
                  <p:cNvSpPr txBox="1">
                    <a:spLocks noChangeArrowheads="1"/>
                  </p:cNvSpPr>
                  <p:nvPr/>
                </p:nvSpPr>
                <p:spPr bwMode="auto">
                  <a:xfrm>
                    <a:off x="4128" y="29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1" name="Rectangle 13"/>
                  <p:cNvSpPr>
                    <a:spLocks noChangeArrowheads="1"/>
                  </p:cNvSpPr>
                  <p:nvPr/>
                </p:nvSpPr>
                <p:spPr bwMode="auto">
                  <a:xfrm>
                    <a:off x="4128" y="2928"/>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19" name="Text Box 14"/>
                <p:cNvSpPr txBox="1">
                  <a:spLocks noChangeArrowheads="1"/>
                </p:cNvSpPr>
                <p:nvPr/>
              </p:nvSpPr>
              <p:spPr bwMode="auto">
                <a:xfrm>
                  <a:off x="3914" y="2081"/>
                  <a:ext cx="3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1" i="1" u="none" strike="noStrike" kern="0" cap="none" spc="0" normalizeH="0" baseline="0" noProof="0" dirty="0" smtClean="0">
                      <a:ln>
                        <a:noFill/>
                      </a:ln>
                      <a:solidFill>
                        <a:srgbClr val="7030A0"/>
                      </a:solidFill>
                      <a:effectLst/>
                      <a:uLnTx/>
                      <a:uFillTx/>
                      <a:latin typeface="Arial" panose="020B0604020202020204" pitchFamily="34" charset="0"/>
                    </a:rPr>
                    <a:t>sp2</a:t>
                  </a:r>
                  <a:endParaRPr kumimoji="0" lang="en-US" altLang="es-CO" sz="2000" b="1" i="0" u="none" strike="noStrike" kern="0" cap="none" spc="0" normalizeH="0" baseline="0" noProof="0" dirty="0" smtClean="0">
                    <a:ln>
                      <a:noFill/>
                    </a:ln>
                    <a:solidFill>
                      <a:srgbClr val="7030A0"/>
                    </a:solidFill>
                    <a:effectLst/>
                    <a:uLnTx/>
                    <a:uFillTx/>
                    <a:latin typeface="Arial" panose="020B0604020202020204" pitchFamily="34" charset="0"/>
                  </a:endParaRPr>
                </a:p>
              </p:txBody>
            </p:sp>
          </p:grpSp>
          <p:sp>
            <p:nvSpPr>
              <p:cNvPr id="159" name="Text Box 12"/>
              <p:cNvSpPr txBox="1">
                <a:spLocks noChangeArrowheads="1"/>
              </p:cNvSpPr>
              <p:nvPr/>
            </p:nvSpPr>
            <p:spPr bwMode="auto">
              <a:xfrm>
                <a:off x="5682283" y="362588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0" name="Text Box 12"/>
              <p:cNvSpPr txBox="1">
                <a:spLocks noChangeArrowheads="1"/>
              </p:cNvSpPr>
              <p:nvPr/>
            </p:nvSpPr>
            <p:spPr bwMode="auto">
              <a:xfrm>
                <a:off x="6444709" y="363720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1" name="Text Box 14"/>
              <p:cNvSpPr txBox="1">
                <a:spLocks noChangeArrowheads="1"/>
              </p:cNvSpPr>
              <p:nvPr/>
            </p:nvSpPr>
            <p:spPr bwMode="auto">
              <a:xfrm>
                <a:off x="6884857" y="4224524"/>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sp2</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162" name="Text Box 14"/>
              <p:cNvSpPr txBox="1">
                <a:spLocks noChangeArrowheads="1"/>
              </p:cNvSpPr>
              <p:nvPr/>
            </p:nvSpPr>
            <p:spPr bwMode="auto">
              <a:xfrm>
                <a:off x="7547545" y="419753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i="1" kern="0" dirty="0" err="1">
                    <a:solidFill>
                      <a:srgbClr val="000000"/>
                    </a:solidFill>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167" name="Text Box 8"/>
              <p:cNvSpPr txBox="1">
                <a:spLocks noChangeArrowheads="1"/>
              </p:cNvSpPr>
              <p:nvPr/>
            </p:nvSpPr>
            <p:spPr bwMode="auto">
              <a:xfrm>
                <a:off x="5004048" y="4770362"/>
                <a:ext cx="341568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Después de la Hibridación:</a:t>
                </a:r>
              </a:p>
              <a:p>
                <a:pPr algn="ctr"/>
                <a:r>
                  <a:rPr lang="es-CO" altLang="es-CO" sz="2200" dirty="0" smtClean="0"/>
                  <a:t>3 orbitales híbridos </a:t>
                </a:r>
                <a:r>
                  <a:rPr lang="es-CO" altLang="es-CO" sz="2200" b="1" i="1" dirty="0" smtClean="0">
                    <a:solidFill>
                      <a:srgbClr val="7030A0"/>
                    </a:solidFill>
                  </a:rPr>
                  <a:t>sp2</a:t>
                </a:r>
                <a:r>
                  <a:rPr lang="es-CO" altLang="es-CO" sz="2200" dirty="0" smtClean="0"/>
                  <a:t> y 1 orbital </a:t>
                </a:r>
                <a:r>
                  <a:rPr lang="es-CO" altLang="es-CO" sz="2200" i="1" dirty="0" smtClean="0"/>
                  <a:t>2p</a:t>
                </a:r>
                <a:r>
                  <a:rPr lang="es-CO" altLang="es-CO" sz="2200" dirty="0" smtClean="0"/>
                  <a:t> vacío</a:t>
                </a:r>
              </a:p>
            </p:txBody>
          </p:sp>
        </p:grpSp>
        <p:sp>
          <p:nvSpPr>
            <p:cNvPr id="35" name="Text Box 12"/>
            <p:cNvSpPr txBox="1">
              <a:spLocks noChangeArrowheads="1"/>
            </p:cNvSpPr>
            <p:nvPr/>
          </p:nvSpPr>
          <p:spPr bwMode="auto">
            <a:xfrm>
              <a:off x="7187154" y="317679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0212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13</a:t>
            </a:fld>
            <a:endParaRPr lang="en-US" altLang="es-CO"/>
          </a:p>
        </p:txBody>
      </p:sp>
      <p:sp>
        <p:nvSpPr>
          <p:cNvPr id="4" name="Text Box 8"/>
          <p:cNvSpPr txBox="1">
            <a:spLocks noChangeArrowheads="1"/>
          </p:cNvSpPr>
          <p:nvPr/>
        </p:nvSpPr>
        <p:spPr bwMode="auto">
          <a:xfrm>
            <a:off x="395536" y="613768"/>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4: </a:t>
            </a:r>
            <a:r>
              <a:rPr lang="es-CO" altLang="es-CO" sz="2200" dirty="0" smtClean="0"/>
              <a:t>Mostrar los traslapes correspondientes que originan esta hibridación, que es la misma para la geometría AX</a:t>
            </a:r>
            <a:r>
              <a:rPr lang="es-CO" altLang="es-CO" baseline="-25000" dirty="0" smtClean="0"/>
              <a:t>2</a:t>
            </a:r>
            <a:r>
              <a:rPr lang="es-CO" altLang="es-CO" sz="2200" dirty="0" smtClean="0"/>
              <a:t>E</a:t>
            </a:r>
            <a:endParaRPr lang="es-CO" altLang="es-CO" baseline="30000" dirty="0" smtClean="0">
              <a:solidFill>
                <a:srgbClr val="1027D2"/>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56792"/>
            <a:ext cx="5410200" cy="3670300"/>
          </a:xfrm>
          <a:prstGeom prst="rect">
            <a:avLst/>
          </a:prstGeom>
        </p:spPr>
      </p:pic>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4237410"/>
            <a:ext cx="4081834" cy="24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74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14</a:t>
            </a:fld>
            <a:endParaRPr lang="en-US" altLang="es-CO"/>
          </a:p>
        </p:txBody>
      </p:sp>
      <p:sp>
        <p:nvSpPr>
          <p:cNvPr id="6" name="Text Box 8"/>
          <p:cNvSpPr txBox="1">
            <a:spLocks noChangeArrowheads="1"/>
          </p:cNvSpPr>
          <p:nvPr/>
        </p:nvSpPr>
        <p:spPr bwMode="auto">
          <a:xfrm>
            <a:off x="395535" y="741525"/>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err="1" smtClean="0"/>
              <a:t>Ej</a:t>
            </a:r>
            <a:r>
              <a:rPr lang="es-CO" altLang="es-CO" sz="2200" b="1" dirty="0" smtClean="0"/>
              <a:t> 3: </a:t>
            </a:r>
            <a:r>
              <a:rPr lang="es-CO" altLang="es-CO" sz="2200" dirty="0" smtClean="0"/>
              <a:t>¿Cuál es la hibridación en el átomo central de CH</a:t>
            </a:r>
            <a:r>
              <a:rPr lang="es-CO" altLang="es-CO" baseline="-25000" dirty="0"/>
              <a:t>4</a:t>
            </a:r>
            <a:r>
              <a:rPr lang="es-CO" altLang="es-CO" sz="2200" dirty="0" smtClean="0"/>
              <a:t> y que forma tiene esta molécula?</a:t>
            </a:r>
          </a:p>
        </p:txBody>
      </p:sp>
      <p:sp>
        <p:nvSpPr>
          <p:cNvPr id="4" name="Text Box 8"/>
          <p:cNvSpPr txBox="1">
            <a:spLocks noChangeArrowheads="1"/>
          </p:cNvSpPr>
          <p:nvPr/>
        </p:nvSpPr>
        <p:spPr bwMode="auto">
          <a:xfrm>
            <a:off x="288287" y="1505323"/>
            <a:ext cx="81472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1: </a:t>
            </a:r>
            <a:r>
              <a:rPr lang="es-CO" altLang="es-CO" sz="2200" dirty="0" smtClean="0"/>
              <a:t>Escriba la estructura de puntos de Lewis (recordar que solo intervienen electrones de la última capa de valencia externa). </a:t>
            </a:r>
            <a:endParaRPr lang="es-CO" altLang="es-CO" baseline="30000" dirty="0" smtClean="0">
              <a:solidFill>
                <a:srgbClr val="1027D2"/>
              </a:solidFill>
            </a:endParaRPr>
          </a:p>
        </p:txBody>
      </p:sp>
      <p:sp>
        <p:nvSpPr>
          <p:cNvPr id="10" name="Text Box 10"/>
          <p:cNvSpPr txBox="1">
            <a:spLocks noChangeArrowheads="1"/>
          </p:cNvSpPr>
          <p:nvPr/>
        </p:nvSpPr>
        <p:spPr bwMode="auto">
          <a:xfrm>
            <a:off x="1896888" y="589915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dirty="0"/>
          </a:p>
        </p:txBody>
      </p:sp>
      <p:sp>
        <p:nvSpPr>
          <p:cNvPr id="62" name="Flecha derecha 61"/>
          <p:cNvSpPr/>
          <p:nvPr/>
        </p:nvSpPr>
        <p:spPr bwMode="auto">
          <a:xfrm>
            <a:off x="2867706" y="4200305"/>
            <a:ext cx="819631"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
        <p:nvSpPr>
          <p:cNvPr id="90" name="Text Box 8"/>
          <p:cNvSpPr txBox="1">
            <a:spLocks noChangeArrowheads="1"/>
          </p:cNvSpPr>
          <p:nvPr/>
        </p:nvSpPr>
        <p:spPr bwMode="auto">
          <a:xfrm>
            <a:off x="140457" y="5618773"/>
            <a:ext cx="86574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2: </a:t>
            </a:r>
            <a:r>
              <a:rPr lang="es-CO" altLang="es-CO" sz="2200" dirty="0" smtClean="0"/>
              <a:t>según el método de RPECV la forma es AX</a:t>
            </a:r>
            <a:r>
              <a:rPr lang="es-CO" altLang="es-CO" baseline="-25000" dirty="0" smtClean="0"/>
              <a:t>4. </a:t>
            </a:r>
            <a:r>
              <a:rPr lang="es-CO" altLang="es-CO" sz="2200" dirty="0" smtClean="0"/>
              <a:t>Geometría tetraédrica. Angulo 109.5°</a:t>
            </a:r>
            <a:endParaRPr lang="es-CO" altLang="es-CO" baseline="30000" dirty="0" smtClean="0">
              <a:solidFill>
                <a:srgbClr val="1027D2"/>
              </a:solidFill>
            </a:endParaRPr>
          </a:p>
        </p:txBody>
      </p:sp>
      <p:grpSp>
        <p:nvGrpSpPr>
          <p:cNvPr id="14" name="Grupo 13"/>
          <p:cNvGrpSpPr/>
          <p:nvPr/>
        </p:nvGrpSpPr>
        <p:grpSpPr>
          <a:xfrm>
            <a:off x="184063" y="3476713"/>
            <a:ext cx="1822126" cy="1978047"/>
            <a:chOff x="134529" y="2897048"/>
            <a:chExt cx="1822126" cy="1978047"/>
          </a:xfrm>
        </p:grpSpPr>
        <p:grpSp>
          <p:nvGrpSpPr>
            <p:cNvPr id="9" name="Grupo 8"/>
            <p:cNvGrpSpPr/>
            <p:nvPr/>
          </p:nvGrpSpPr>
          <p:grpSpPr>
            <a:xfrm>
              <a:off x="134529" y="3857936"/>
              <a:ext cx="440255" cy="369332"/>
              <a:chOff x="1144575" y="4411839"/>
              <a:chExt cx="440255" cy="369332"/>
            </a:xfrm>
          </p:grpSpPr>
          <p:sp>
            <p:nvSpPr>
              <p:cNvPr id="7" name="Text Box 7"/>
              <p:cNvSpPr txBox="1">
                <a:spLocks noChangeArrowheads="1"/>
              </p:cNvSpPr>
              <p:nvPr/>
            </p:nvSpPr>
            <p:spPr bwMode="auto">
              <a:xfrm>
                <a:off x="1144575" y="4411839"/>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H</a:t>
                </a:r>
                <a:endParaRPr lang="en-US" altLang="es-CO" dirty="0">
                  <a:solidFill>
                    <a:srgbClr val="1027D2"/>
                  </a:solidFill>
                </a:endParaRPr>
              </a:p>
            </p:txBody>
          </p:sp>
          <p:sp>
            <p:nvSpPr>
              <p:cNvPr id="50"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5" name="Grupo 4"/>
            <p:cNvGrpSpPr/>
            <p:nvPr/>
          </p:nvGrpSpPr>
          <p:grpSpPr>
            <a:xfrm>
              <a:off x="1563191" y="3828302"/>
              <a:ext cx="393464" cy="369332"/>
              <a:chOff x="2573237" y="4382205"/>
              <a:chExt cx="393464" cy="369332"/>
            </a:xfrm>
          </p:grpSpPr>
          <p:sp>
            <p:nvSpPr>
              <p:cNvPr id="51" name="Text Box 7"/>
              <p:cNvSpPr txBox="1">
                <a:spLocks noChangeArrowheads="1"/>
              </p:cNvSpPr>
              <p:nvPr/>
            </p:nvSpPr>
            <p:spPr bwMode="auto">
              <a:xfrm>
                <a:off x="2615323" y="438220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H</a:t>
                </a:r>
                <a:endParaRPr lang="en-US" altLang="es-CO" dirty="0">
                  <a:solidFill>
                    <a:srgbClr val="1027D2"/>
                  </a:solidFill>
                </a:endParaRPr>
              </a:p>
            </p:txBody>
          </p:sp>
          <p:sp>
            <p:nvSpPr>
              <p:cNvPr id="61" name="Oval 46"/>
              <p:cNvSpPr>
                <a:spLocks noChangeArrowheads="1"/>
              </p:cNvSpPr>
              <p:nvPr/>
            </p:nvSpPr>
            <p:spPr bwMode="auto">
              <a:xfrm rot="5400000" flipH="1">
                <a:off x="2573237" y="4540129"/>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nvGrpSpPr>
            <p:cNvPr id="15" name="Grupo 14"/>
            <p:cNvGrpSpPr/>
            <p:nvPr/>
          </p:nvGrpSpPr>
          <p:grpSpPr>
            <a:xfrm>
              <a:off x="765764" y="3592414"/>
              <a:ext cx="582613" cy="508114"/>
              <a:chOff x="1775810" y="4146317"/>
              <a:chExt cx="582613" cy="508114"/>
            </a:xfrm>
          </p:grpSpPr>
          <p:sp>
            <p:nvSpPr>
              <p:cNvPr id="8" name="Text Box 8"/>
              <p:cNvSpPr txBox="1">
                <a:spLocks noChangeArrowheads="1"/>
              </p:cNvSpPr>
              <p:nvPr/>
            </p:nvSpPr>
            <p:spPr bwMode="auto">
              <a:xfrm>
                <a:off x="1897839" y="4285099"/>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t>C</a:t>
                </a:r>
              </a:p>
            </p:txBody>
          </p:sp>
          <p:grpSp>
            <p:nvGrpSpPr>
              <p:cNvPr id="20" name="Group 29"/>
              <p:cNvGrpSpPr>
                <a:grpSpLocks/>
              </p:cNvGrpSpPr>
              <p:nvPr/>
            </p:nvGrpSpPr>
            <p:grpSpPr bwMode="auto">
              <a:xfrm rot="5400000">
                <a:off x="2027429" y="4180046"/>
                <a:ext cx="79375" cy="582613"/>
                <a:chOff x="1585" y="2313"/>
                <a:chExt cx="50" cy="367"/>
              </a:xfrm>
            </p:grpSpPr>
            <p:sp>
              <p:nvSpPr>
                <p:cNvPr id="36" name="Oval 30"/>
                <p:cNvSpPr>
                  <a:spLocks noChangeArrowheads="1"/>
                </p:cNvSpPr>
                <p:nvPr/>
              </p:nvSpPr>
              <p:spPr bwMode="auto">
                <a:xfrm>
                  <a:off x="1587" y="2313"/>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1"/>
                <p:cNvSpPr>
                  <a:spLocks noChangeArrowheads="1"/>
                </p:cNvSpPr>
                <p:nvPr/>
              </p:nvSpPr>
              <p:spPr bwMode="auto">
                <a:xfrm>
                  <a:off x="1585" y="2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
            <p:nvSpPr>
              <p:cNvPr id="65" name="Oval 31"/>
              <p:cNvSpPr>
                <a:spLocks noChangeArrowheads="1"/>
              </p:cNvSpPr>
              <p:nvPr/>
            </p:nvSpPr>
            <p:spPr bwMode="auto">
              <a:xfrm rot="5400000">
                <a:off x="2029016" y="4146317"/>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11" name="Grupo 10"/>
            <p:cNvGrpSpPr/>
            <p:nvPr/>
          </p:nvGrpSpPr>
          <p:grpSpPr>
            <a:xfrm>
              <a:off x="841964" y="2897048"/>
              <a:ext cx="415498" cy="451870"/>
              <a:chOff x="1882701" y="3411533"/>
              <a:chExt cx="415498" cy="451870"/>
            </a:xfrm>
          </p:grpSpPr>
          <p:sp>
            <p:nvSpPr>
              <p:cNvPr id="66" name="Text Box 7"/>
              <p:cNvSpPr txBox="1">
                <a:spLocks noChangeArrowheads="1"/>
              </p:cNvSpPr>
              <p:nvPr/>
            </p:nvSpPr>
            <p:spPr bwMode="auto">
              <a:xfrm>
                <a:off x="1882701" y="3411533"/>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 H</a:t>
                </a:r>
                <a:endParaRPr lang="en-US" altLang="es-CO" dirty="0">
                  <a:solidFill>
                    <a:srgbClr val="1027D2"/>
                  </a:solidFill>
                </a:endParaRPr>
              </a:p>
            </p:txBody>
          </p:sp>
          <p:sp>
            <p:nvSpPr>
              <p:cNvPr id="95" name="Oval 46"/>
              <p:cNvSpPr>
                <a:spLocks noChangeArrowheads="1"/>
              </p:cNvSpPr>
              <p:nvPr/>
            </p:nvSpPr>
            <p:spPr bwMode="auto">
              <a:xfrm flipH="1">
                <a:off x="2063175" y="3787203"/>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sp>
          <p:nvSpPr>
            <p:cNvPr id="93" name="Oval 31"/>
            <p:cNvSpPr>
              <a:spLocks noChangeArrowheads="1"/>
            </p:cNvSpPr>
            <p:nvPr/>
          </p:nvSpPr>
          <p:spPr bwMode="auto">
            <a:xfrm rot="5400000">
              <a:off x="1023285" y="4147007"/>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nvGrpSpPr>
            <p:cNvPr id="107" name="Grupo 106"/>
            <p:cNvGrpSpPr/>
            <p:nvPr/>
          </p:nvGrpSpPr>
          <p:grpSpPr>
            <a:xfrm rot="5400000">
              <a:off x="872005" y="4498186"/>
              <a:ext cx="402441" cy="351378"/>
              <a:chOff x="2573237" y="4391182"/>
              <a:chExt cx="402441" cy="351378"/>
            </a:xfrm>
          </p:grpSpPr>
          <p:sp>
            <p:nvSpPr>
              <p:cNvPr id="120" name="Text Box 7"/>
              <p:cNvSpPr txBox="1">
                <a:spLocks noChangeArrowheads="1"/>
              </p:cNvSpPr>
              <p:nvPr/>
            </p:nvSpPr>
            <p:spPr bwMode="auto">
              <a:xfrm rot="16200000">
                <a:off x="2615323" y="438220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H</a:t>
                </a:r>
                <a:endParaRPr lang="en-US" altLang="es-CO" dirty="0">
                  <a:solidFill>
                    <a:srgbClr val="1027D2"/>
                  </a:solidFill>
                </a:endParaRPr>
              </a:p>
            </p:txBody>
          </p:sp>
          <p:sp>
            <p:nvSpPr>
              <p:cNvPr id="127" name="Oval 46"/>
              <p:cNvSpPr>
                <a:spLocks noChangeArrowheads="1"/>
              </p:cNvSpPr>
              <p:nvPr/>
            </p:nvSpPr>
            <p:spPr bwMode="auto">
              <a:xfrm rot="5400000" flipH="1">
                <a:off x="2573237" y="4540129"/>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13" name="Grupo 12"/>
          <p:cNvGrpSpPr/>
          <p:nvPr/>
        </p:nvGrpSpPr>
        <p:grpSpPr>
          <a:xfrm>
            <a:off x="4186222" y="3348918"/>
            <a:ext cx="1921148" cy="1941829"/>
            <a:chOff x="3624690" y="2863243"/>
            <a:chExt cx="1921148" cy="1941829"/>
          </a:xfrm>
        </p:grpSpPr>
        <p:sp>
          <p:nvSpPr>
            <p:cNvPr id="130" name="Text Box 7"/>
            <p:cNvSpPr txBox="1">
              <a:spLocks noChangeArrowheads="1"/>
            </p:cNvSpPr>
            <p:nvPr/>
          </p:nvSpPr>
          <p:spPr bwMode="auto">
            <a:xfrm>
              <a:off x="3624690" y="3828302"/>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H</a:t>
              </a:r>
              <a:endParaRPr lang="en-US" altLang="es-CO" dirty="0">
                <a:solidFill>
                  <a:srgbClr val="1027D2"/>
                </a:solidFill>
              </a:endParaRPr>
            </a:p>
          </p:txBody>
        </p:sp>
        <p:sp>
          <p:nvSpPr>
            <p:cNvPr id="139" name="Text Box 7"/>
            <p:cNvSpPr txBox="1">
              <a:spLocks noChangeArrowheads="1"/>
            </p:cNvSpPr>
            <p:nvPr/>
          </p:nvSpPr>
          <p:spPr bwMode="auto">
            <a:xfrm>
              <a:off x="5194460" y="3861741"/>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H</a:t>
              </a:r>
              <a:endParaRPr lang="en-US" altLang="es-CO" dirty="0">
                <a:solidFill>
                  <a:srgbClr val="1027D2"/>
                </a:solidFill>
              </a:endParaRPr>
            </a:p>
          </p:txBody>
        </p:sp>
        <p:sp>
          <p:nvSpPr>
            <p:cNvPr id="151" name="Text Box 8"/>
            <p:cNvSpPr txBox="1">
              <a:spLocks noChangeArrowheads="1"/>
            </p:cNvSpPr>
            <p:nvPr/>
          </p:nvSpPr>
          <p:spPr bwMode="auto">
            <a:xfrm>
              <a:off x="4454627" y="3670100"/>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t>C</a:t>
              </a:r>
            </a:p>
          </p:txBody>
        </p:sp>
        <p:sp>
          <p:nvSpPr>
            <p:cNvPr id="157" name="Text Box 7"/>
            <p:cNvSpPr txBox="1">
              <a:spLocks noChangeArrowheads="1"/>
            </p:cNvSpPr>
            <p:nvPr/>
          </p:nvSpPr>
          <p:spPr bwMode="auto">
            <a:xfrm>
              <a:off x="4441634" y="2863243"/>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 H</a:t>
              </a:r>
              <a:endParaRPr lang="en-US" altLang="es-CO" dirty="0">
                <a:solidFill>
                  <a:srgbClr val="1027D2"/>
                </a:solidFill>
              </a:endParaRPr>
            </a:p>
          </p:txBody>
        </p:sp>
        <p:sp>
          <p:nvSpPr>
            <p:cNvPr id="161" name="Text Box 7"/>
            <p:cNvSpPr txBox="1">
              <a:spLocks noChangeArrowheads="1"/>
            </p:cNvSpPr>
            <p:nvPr/>
          </p:nvSpPr>
          <p:spPr bwMode="auto">
            <a:xfrm>
              <a:off x="4408798" y="4435740"/>
              <a:ext cx="2953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s-CO" dirty="0" smtClean="0">
                  <a:solidFill>
                    <a:srgbClr val="1027D2"/>
                  </a:solidFill>
                </a:rPr>
                <a:t>H</a:t>
              </a:r>
              <a:endParaRPr lang="en-US" altLang="es-CO" dirty="0">
                <a:solidFill>
                  <a:srgbClr val="1027D2"/>
                </a:solidFill>
              </a:endParaRPr>
            </a:p>
          </p:txBody>
        </p:sp>
        <p:sp>
          <p:nvSpPr>
            <p:cNvPr id="163" name="Line 12"/>
            <p:cNvSpPr>
              <a:spLocks noChangeShapeType="1"/>
            </p:cNvSpPr>
            <p:nvPr/>
          </p:nvSpPr>
          <p:spPr bwMode="auto">
            <a:xfrm flipH="1">
              <a:off x="4630737" y="3272090"/>
              <a:ext cx="18646" cy="42855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64" name="Line 12"/>
            <p:cNvSpPr>
              <a:spLocks noChangeShapeType="1"/>
            </p:cNvSpPr>
            <p:nvPr/>
          </p:nvSpPr>
          <p:spPr bwMode="auto">
            <a:xfrm flipH="1">
              <a:off x="4011599" y="3855764"/>
              <a:ext cx="447008" cy="981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65" name="Line 12"/>
            <p:cNvSpPr>
              <a:spLocks noChangeShapeType="1"/>
            </p:cNvSpPr>
            <p:nvPr/>
          </p:nvSpPr>
          <p:spPr bwMode="auto">
            <a:xfrm>
              <a:off x="4766300" y="3857042"/>
              <a:ext cx="424909" cy="1581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66" name="Line 12"/>
            <p:cNvSpPr>
              <a:spLocks noChangeShapeType="1"/>
            </p:cNvSpPr>
            <p:nvPr/>
          </p:nvSpPr>
          <p:spPr bwMode="auto">
            <a:xfrm flipH="1">
              <a:off x="4611670" y="3998215"/>
              <a:ext cx="18646" cy="42855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pic>
        <p:nvPicPr>
          <p:cNvPr id="16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074" y="2592937"/>
            <a:ext cx="18462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8"/>
          <p:cNvSpPr txBox="1">
            <a:spLocks noChangeArrowheads="1"/>
          </p:cNvSpPr>
          <p:nvPr/>
        </p:nvSpPr>
        <p:spPr bwMode="auto">
          <a:xfrm>
            <a:off x="184063" y="2622640"/>
            <a:ext cx="81472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dirty="0" smtClean="0"/>
              <a:t>C: [He] 2s</a:t>
            </a:r>
            <a:r>
              <a:rPr lang="es-CO" altLang="es-CO" baseline="30000" dirty="0" smtClean="0"/>
              <a:t>2</a:t>
            </a:r>
            <a:r>
              <a:rPr lang="es-CO" altLang="es-CO" sz="2200" dirty="0" smtClean="0"/>
              <a:t> 2p</a:t>
            </a:r>
            <a:r>
              <a:rPr lang="es-CO" altLang="es-CO" sz="2200" baseline="30000" dirty="0" smtClean="0"/>
              <a:t>2</a:t>
            </a:r>
            <a:r>
              <a:rPr lang="es-CO" altLang="es-CO" sz="2200" dirty="0" smtClean="0"/>
              <a:t>  y H</a:t>
            </a:r>
            <a:r>
              <a:rPr lang="es-CO" altLang="es-CO" sz="2200" dirty="0" smtClean="0">
                <a:solidFill>
                  <a:srgbClr val="1027D2"/>
                </a:solidFill>
              </a:rPr>
              <a:t>: </a:t>
            </a:r>
            <a:r>
              <a:rPr lang="es-CO" altLang="es-CO" sz="2200" dirty="0" smtClean="0"/>
              <a:t> </a:t>
            </a:r>
            <a:r>
              <a:rPr lang="es-CO" altLang="es-CO" sz="2200" dirty="0" smtClean="0">
                <a:solidFill>
                  <a:srgbClr val="1027D2"/>
                </a:solidFill>
              </a:rPr>
              <a:t>1s</a:t>
            </a:r>
            <a:r>
              <a:rPr lang="es-CO" altLang="es-CO" baseline="30000" dirty="0" smtClean="0">
                <a:solidFill>
                  <a:srgbClr val="1027D2"/>
                </a:solidFill>
              </a:rPr>
              <a:t>1</a:t>
            </a:r>
          </a:p>
        </p:txBody>
      </p:sp>
    </p:spTree>
    <p:extLst>
      <p:ext uri="{BB962C8B-B14F-4D97-AF65-F5344CB8AC3E}">
        <p14:creationId xmlns:p14="http://schemas.microsoft.com/office/powerpoint/2010/main" val="1908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2" grpId="0" animBg="1"/>
      <p:bldP spid="90"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15</a:t>
            </a:fld>
            <a:endParaRPr lang="en-US" altLang="es-CO" dirty="0"/>
          </a:p>
        </p:txBody>
      </p:sp>
      <p:sp>
        <p:nvSpPr>
          <p:cNvPr id="4" name="Text Box 8"/>
          <p:cNvSpPr txBox="1">
            <a:spLocks noChangeArrowheads="1"/>
          </p:cNvSpPr>
          <p:nvPr/>
        </p:nvSpPr>
        <p:spPr bwMode="auto">
          <a:xfrm>
            <a:off x="172127" y="786843"/>
            <a:ext cx="886436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3: </a:t>
            </a:r>
            <a:r>
              <a:rPr lang="es-CO" altLang="es-CO" sz="2200" b="1" i="1" dirty="0" smtClean="0"/>
              <a:t>Establecer diagrama de cajones solo para el átomo central. </a:t>
            </a:r>
            <a:r>
              <a:rPr lang="es-CO" altLang="es-CO" sz="2200" dirty="0" smtClean="0"/>
              <a:t>Como la capa siguiente es </a:t>
            </a:r>
            <a:r>
              <a:rPr lang="es-CO" altLang="es-CO" sz="2200" i="1" dirty="0" smtClean="0"/>
              <a:t>2p </a:t>
            </a:r>
            <a:r>
              <a:rPr lang="es-CO" altLang="es-CO" sz="2200" dirty="0" smtClean="0"/>
              <a:t>y es igual en energía a la </a:t>
            </a:r>
            <a:r>
              <a:rPr lang="es-CO" altLang="es-CO" sz="2200" i="1" dirty="0" smtClean="0"/>
              <a:t>2s</a:t>
            </a:r>
            <a:r>
              <a:rPr lang="es-CO" altLang="es-CO" sz="2200" dirty="0" smtClean="0"/>
              <a:t>, se promueve 1 electrón de la capa </a:t>
            </a:r>
            <a:r>
              <a:rPr lang="es-CO" altLang="es-CO" sz="2200" i="1" dirty="0" smtClean="0"/>
              <a:t>s</a:t>
            </a:r>
            <a:r>
              <a:rPr lang="es-CO" altLang="es-CO" sz="2200" dirty="0" smtClean="0"/>
              <a:t> a la capa </a:t>
            </a:r>
            <a:r>
              <a:rPr lang="es-CO" altLang="es-CO" sz="2200" i="1" dirty="0" smtClean="0"/>
              <a:t>p</a:t>
            </a:r>
            <a:r>
              <a:rPr lang="es-CO" altLang="es-CO" sz="2200" dirty="0" smtClean="0"/>
              <a:t>, formando 4 orbitales “</a:t>
            </a:r>
            <a:r>
              <a:rPr lang="es-CO" altLang="es-CO" sz="2200" dirty="0" err="1" smtClean="0"/>
              <a:t>hibridos</a:t>
            </a:r>
            <a:r>
              <a:rPr lang="es-CO" altLang="es-CO" sz="2200" dirty="0" smtClean="0"/>
              <a:t> </a:t>
            </a:r>
            <a:r>
              <a:rPr lang="es-CO" altLang="es-CO" sz="2200" i="1" dirty="0" smtClean="0"/>
              <a:t>sp</a:t>
            </a:r>
            <a:r>
              <a:rPr lang="es-CO" altLang="es-CO" i="1" baseline="30000" dirty="0"/>
              <a:t>3</a:t>
            </a:r>
            <a:r>
              <a:rPr lang="es-CO" altLang="es-CO" i="1" baseline="30000" dirty="0" smtClean="0"/>
              <a:t> </a:t>
            </a:r>
            <a:r>
              <a:rPr lang="es-CO" altLang="es-CO" sz="2200" dirty="0" smtClean="0"/>
              <a:t>” por consiguiente posee hibridación </a:t>
            </a:r>
            <a:r>
              <a:rPr lang="es-CO" altLang="es-CO" sz="2200" b="1" i="1" dirty="0" smtClean="0"/>
              <a:t>sp</a:t>
            </a:r>
            <a:r>
              <a:rPr lang="es-CO" altLang="es-CO" b="1" i="1" baseline="30000" dirty="0"/>
              <a:t>3</a:t>
            </a:r>
            <a:endParaRPr lang="es-CO" altLang="es-CO" b="1" i="1" u="sng" baseline="30000" dirty="0" smtClean="0">
              <a:solidFill>
                <a:srgbClr val="1027D2"/>
              </a:solidFill>
            </a:endParaRPr>
          </a:p>
        </p:txBody>
      </p:sp>
      <p:sp>
        <p:nvSpPr>
          <p:cNvPr id="168" name="Flecha derecha 167"/>
          <p:cNvSpPr/>
          <p:nvPr/>
        </p:nvSpPr>
        <p:spPr bwMode="auto">
          <a:xfrm>
            <a:off x="3909363" y="3201571"/>
            <a:ext cx="1241388"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grpSp>
        <p:nvGrpSpPr>
          <p:cNvPr id="3" name="Grupo 2"/>
          <p:cNvGrpSpPr/>
          <p:nvPr/>
        </p:nvGrpSpPr>
        <p:grpSpPr>
          <a:xfrm>
            <a:off x="172127" y="3089292"/>
            <a:ext cx="3737236" cy="2436471"/>
            <a:chOff x="172127" y="3089292"/>
            <a:chExt cx="3737236" cy="2436471"/>
          </a:xfrm>
        </p:grpSpPr>
        <p:grpSp>
          <p:nvGrpSpPr>
            <p:cNvPr id="5" name="Grupo 4"/>
            <p:cNvGrpSpPr/>
            <p:nvPr/>
          </p:nvGrpSpPr>
          <p:grpSpPr>
            <a:xfrm>
              <a:off x="172127" y="3111450"/>
              <a:ext cx="3737236" cy="2414313"/>
              <a:chOff x="100827" y="3709573"/>
              <a:chExt cx="3737236" cy="2414313"/>
            </a:xfrm>
          </p:grpSpPr>
          <p:sp>
            <p:nvSpPr>
              <p:cNvPr id="66" name="Text Box 122"/>
              <p:cNvSpPr txBox="1">
                <a:spLocks noChangeArrowheads="1"/>
              </p:cNvSpPr>
              <p:nvPr/>
            </p:nvSpPr>
            <p:spPr bwMode="auto">
              <a:xfrm>
                <a:off x="172127" y="3845795"/>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latin typeface="Arial" panose="020B0604020202020204" pitchFamily="34" charset="0"/>
                  </a:rPr>
                  <a:t>C</a:t>
                </a:r>
              </a:p>
            </p:txBody>
          </p:sp>
          <p:grpSp>
            <p:nvGrpSpPr>
              <p:cNvPr id="67" name="Group 178"/>
              <p:cNvGrpSpPr>
                <a:grpSpLocks/>
              </p:cNvGrpSpPr>
              <p:nvPr/>
            </p:nvGrpSpPr>
            <p:grpSpPr bwMode="auto">
              <a:xfrm>
                <a:off x="837852" y="3715102"/>
                <a:ext cx="2362200" cy="930275"/>
                <a:chOff x="1152" y="1680"/>
                <a:chExt cx="1488" cy="586"/>
              </a:xfrm>
            </p:grpSpPr>
            <p:sp>
              <p:nvSpPr>
                <p:cNvPr id="146" name="Text Box 15"/>
                <p:cNvSpPr txBox="1">
                  <a:spLocks noChangeArrowheads="1"/>
                </p:cNvSpPr>
                <p:nvPr/>
              </p:nvSpPr>
              <p:spPr bwMode="auto">
                <a:xfrm>
                  <a:off x="1973" y="201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840639" y="370957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165" name="Text Box 8"/>
              <p:cNvSpPr txBox="1">
                <a:spLocks noChangeArrowheads="1"/>
              </p:cNvSpPr>
              <p:nvPr/>
            </p:nvSpPr>
            <p:spPr bwMode="auto">
              <a:xfrm>
                <a:off x="100827" y="5015890"/>
                <a:ext cx="373723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Antes de la Hibridación:</a:t>
                </a:r>
              </a:p>
              <a:p>
                <a:pPr algn="ctr"/>
                <a:endParaRPr lang="es-CO" altLang="es-CO" sz="2200" b="1" dirty="0"/>
              </a:p>
              <a:p>
                <a:pPr algn="ctr"/>
                <a:r>
                  <a:rPr lang="es-CO" altLang="es-CO" sz="2200" dirty="0" smtClean="0"/>
                  <a:t>1 orbital 2</a:t>
                </a:r>
                <a:r>
                  <a:rPr lang="es-CO" altLang="es-CO" sz="2200" i="1" dirty="0" smtClean="0"/>
                  <a:t>s </a:t>
                </a:r>
                <a:r>
                  <a:rPr lang="es-CO" altLang="es-CO" sz="2200" dirty="0" smtClean="0"/>
                  <a:t>+ 3 orbitales 2</a:t>
                </a:r>
                <a:r>
                  <a:rPr lang="es-CO" altLang="es-CO" sz="2200" i="1" dirty="0" smtClean="0"/>
                  <a:t>p</a:t>
                </a:r>
                <a:endParaRPr lang="es-CO" altLang="es-CO" sz="2200" dirty="0" smtClean="0"/>
              </a:p>
            </p:txBody>
          </p:sp>
        </p:grpSp>
        <p:sp>
          <p:nvSpPr>
            <p:cNvPr id="37" name="Text Box 12"/>
            <p:cNvSpPr txBox="1">
              <a:spLocks noChangeArrowheads="1"/>
            </p:cNvSpPr>
            <p:nvPr/>
          </p:nvSpPr>
          <p:spPr bwMode="auto">
            <a:xfrm>
              <a:off x="1762980" y="3100203"/>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38" name="Text Box 12"/>
            <p:cNvSpPr txBox="1">
              <a:spLocks noChangeArrowheads="1"/>
            </p:cNvSpPr>
            <p:nvPr/>
          </p:nvSpPr>
          <p:spPr bwMode="auto">
            <a:xfrm>
              <a:off x="2288522" y="3089292"/>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6" name="Grupo 5"/>
          <p:cNvGrpSpPr/>
          <p:nvPr/>
        </p:nvGrpSpPr>
        <p:grpSpPr>
          <a:xfrm>
            <a:off x="5097393" y="3111351"/>
            <a:ext cx="3415686" cy="2780890"/>
            <a:chOff x="5097393" y="3111351"/>
            <a:chExt cx="3415686" cy="2780890"/>
          </a:xfrm>
        </p:grpSpPr>
        <p:grpSp>
          <p:nvGrpSpPr>
            <p:cNvPr id="11" name="Grupo 10"/>
            <p:cNvGrpSpPr/>
            <p:nvPr/>
          </p:nvGrpSpPr>
          <p:grpSpPr>
            <a:xfrm>
              <a:off x="5097393" y="3111450"/>
              <a:ext cx="3415686" cy="2780791"/>
              <a:chOff x="5007902" y="3625889"/>
              <a:chExt cx="3415686" cy="2780791"/>
            </a:xfrm>
          </p:grpSpPr>
          <p:grpSp>
            <p:nvGrpSpPr>
              <p:cNvPr id="93" name="Group 179"/>
              <p:cNvGrpSpPr>
                <a:grpSpLocks/>
              </p:cNvGrpSpPr>
              <p:nvPr/>
            </p:nvGrpSpPr>
            <p:grpSpPr bwMode="auto">
              <a:xfrm>
                <a:off x="5652120" y="3637209"/>
                <a:ext cx="2397125" cy="987425"/>
                <a:chOff x="3914" y="1728"/>
                <a:chExt cx="1510" cy="622"/>
              </a:xfrm>
            </p:grpSpPr>
            <p:sp>
              <p:nvSpPr>
                <p:cNvPr id="116" name="Text Box 15"/>
                <p:cNvSpPr txBox="1">
                  <a:spLocks noChangeArrowheads="1"/>
                </p:cNvSpPr>
                <p:nvPr/>
              </p:nvSpPr>
              <p:spPr bwMode="auto">
                <a:xfrm>
                  <a:off x="4330" y="2098"/>
                  <a:ext cx="3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dirty="0" smtClean="0">
                      <a:solidFill>
                        <a:srgbClr val="7030A0"/>
                      </a:solidFill>
                    </a:rPr>
                    <a:t>s</a:t>
                  </a:r>
                  <a:r>
                    <a:rPr kumimoji="0" lang="en-US" altLang="es-CO" sz="2000" b="1" i="1" u="none" strike="noStrike" kern="0" cap="none" spc="0" normalizeH="0" baseline="0" noProof="0" dirty="0" smtClean="0">
                      <a:ln>
                        <a:noFill/>
                      </a:ln>
                      <a:solidFill>
                        <a:srgbClr val="7030A0"/>
                      </a:solidFill>
                      <a:effectLst/>
                      <a:uLnTx/>
                      <a:uFillTx/>
                    </a:rPr>
                    <a:t>p3</a:t>
                  </a:r>
                  <a:endParaRPr kumimoji="0" lang="en-US" altLang="es-CO" sz="2000" b="1" i="0" u="none" strike="noStrike" kern="0" cap="none" spc="0" normalizeH="0" baseline="0" noProof="0" dirty="0" smtClean="0">
                    <a:ln>
                      <a:noFill/>
                    </a:ln>
                    <a:solidFill>
                      <a:srgbClr val="7030A0"/>
                    </a:solidFill>
                    <a:effectLst/>
                    <a:uLnTx/>
                    <a:uFillTx/>
                  </a:endParaRPr>
                </a:p>
              </p:txBody>
            </p:sp>
            <p:grpSp>
              <p:nvGrpSpPr>
                <p:cNvPr id="117" name="Group 24"/>
                <p:cNvGrpSpPr>
                  <a:grpSpLocks/>
                </p:cNvGrpSpPr>
                <p:nvPr/>
              </p:nvGrpSpPr>
              <p:grpSpPr bwMode="auto">
                <a:xfrm>
                  <a:off x="4416" y="1728"/>
                  <a:ext cx="1008" cy="336"/>
                  <a:chOff x="2592" y="2880"/>
                  <a:chExt cx="1008" cy="336"/>
                </a:xfrm>
              </p:grpSpPr>
              <p:sp>
                <p:nvSpPr>
                  <p:cNvPr id="12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118" name="Group 11"/>
                <p:cNvGrpSpPr>
                  <a:grpSpLocks/>
                </p:cNvGrpSpPr>
                <p:nvPr/>
              </p:nvGrpSpPr>
              <p:grpSpPr bwMode="auto">
                <a:xfrm>
                  <a:off x="3936" y="1728"/>
                  <a:ext cx="336" cy="336"/>
                  <a:chOff x="4128" y="2928"/>
                  <a:chExt cx="336" cy="336"/>
                </a:xfrm>
              </p:grpSpPr>
              <p:sp>
                <p:nvSpPr>
                  <p:cNvPr id="120" name="Text Box 12"/>
                  <p:cNvSpPr txBox="1">
                    <a:spLocks noChangeArrowheads="1"/>
                  </p:cNvSpPr>
                  <p:nvPr/>
                </p:nvSpPr>
                <p:spPr bwMode="auto">
                  <a:xfrm>
                    <a:off x="4128" y="29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1" name="Rectangle 13"/>
                  <p:cNvSpPr>
                    <a:spLocks noChangeArrowheads="1"/>
                  </p:cNvSpPr>
                  <p:nvPr/>
                </p:nvSpPr>
                <p:spPr bwMode="auto">
                  <a:xfrm>
                    <a:off x="4128" y="2928"/>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19" name="Text Box 14"/>
                <p:cNvSpPr txBox="1">
                  <a:spLocks noChangeArrowheads="1"/>
                </p:cNvSpPr>
                <p:nvPr/>
              </p:nvSpPr>
              <p:spPr bwMode="auto">
                <a:xfrm>
                  <a:off x="3914" y="2081"/>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1" i="1" u="none" strike="noStrike" kern="0" cap="none" spc="0" normalizeH="0" baseline="0" noProof="0" dirty="0" smtClean="0">
                      <a:ln>
                        <a:noFill/>
                      </a:ln>
                      <a:solidFill>
                        <a:srgbClr val="7030A0"/>
                      </a:solidFill>
                      <a:effectLst/>
                      <a:uLnTx/>
                      <a:uFillTx/>
                      <a:latin typeface="Arial" panose="020B0604020202020204" pitchFamily="34" charset="0"/>
                    </a:rPr>
                    <a:t>sp3	</a:t>
                  </a:r>
                  <a:endParaRPr kumimoji="0" lang="en-US" altLang="es-CO" sz="2000" b="1" i="0" u="none" strike="noStrike" kern="0" cap="none" spc="0" normalizeH="0" baseline="0" noProof="0" dirty="0" smtClean="0">
                    <a:ln>
                      <a:noFill/>
                    </a:ln>
                    <a:solidFill>
                      <a:srgbClr val="7030A0"/>
                    </a:solidFill>
                    <a:effectLst/>
                    <a:uLnTx/>
                    <a:uFillTx/>
                    <a:latin typeface="Arial" panose="020B0604020202020204" pitchFamily="34" charset="0"/>
                  </a:endParaRPr>
                </a:p>
              </p:txBody>
            </p:sp>
          </p:grpSp>
          <p:sp>
            <p:nvSpPr>
              <p:cNvPr id="159" name="Text Box 12"/>
              <p:cNvSpPr txBox="1">
                <a:spLocks noChangeArrowheads="1"/>
              </p:cNvSpPr>
              <p:nvPr/>
            </p:nvSpPr>
            <p:spPr bwMode="auto">
              <a:xfrm>
                <a:off x="5682283" y="362588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0" name="Text Box 12"/>
              <p:cNvSpPr txBox="1">
                <a:spLocks noChangeArrowheads="1"/>
              </p:cNvSpPr>
              <p:nvPr/>
            </p:nvSpPr>
            <p:spPr bwMode="auto">
              <a:xfrm>
                <a:off x="6444709" y="363720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1" name="Text Box 14"/>
              <p:cNvSpPr txBox="1">
                <a:spLocks noChangeArrowheads="1"/>
              </p:cNvSpPr>
              <p:nvPr/>
            </p:nvSpPr>
            <p:spPr bwMode="auto">
              <a:xfrm>
                <a:off x="6884857" y="4224524"/>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sp3</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167" name="Text Box 8"/>
              <p:cNvSpPr txBox="1">
                <a:spLocks noChangeArrowheads="1"/>
              </p:cNvSpPr>
              <p:nvPr/>
            </p:nvSpPr>
            <p:spPr bwMode="auto">
              <a:xfrm>
                <a:off x="5007902" y="4960130"/>
                <a:ext cx="341568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Después de la Hibridación:</a:t>
                </a:r>
              </a:p>
              <a:p>
                <a:pPr algn="ctr"/>
                <a:endParaRPr lang="es-CO" altLang="es-CO" sz="2200" b="1" dirty="0" smtClean="0"/>
              </a:p>
              <a:p>
                <a:pPr algn="ctr"/>
                <a:r>
                  <a:rPr lang="es-CO" altLang="es-CO" sz="2200" dirty="0"/>
                  <a:t>4</a:t>
                </a:r>
                <a:r>
                  <a:rPr lang="es-CO" altLang="es-CO" sz="2200" dirty="0" smtClean="0"/>
                  <a:t> orbitales híbridos </a:t>
                </a:r>
                <a:r>
                  <a:rPr lang="es-CO" altLang="es-CO" sz="2200" b="1" i="1" dirty="0" smtClean="0">
                    <a:solidFill>
                      <a:srgbClr val="7030A0"/>
                    </a:solidFill>
                  </a:rPr>
                  <a:t>sp3</a:t>
                </a:r>
                <a:endParaRPr lang="es-CO" altLang="es-CO" sz="2200" dirty="0" smtClean="0"/>
              </a:p>
            </p:txBody>
          </p:sp>
        </p:grpSp>
        <p:sp>
          <p:nvSpPr>
            <p:cNvPr id="35" name="Text Box 12"/>
            <p:cNvSpPr txBox="1">
              <a:spLocks noChangeArrowheads="1"/>
            </p:cNvSpPr>
            <p:nvPr/>
          </p:nvSpPr>
          <p:spPr bwMode="auto">
            <a:xfrm>
              <a:off x="7092280" y="3111351"/>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39" name="Text Box 12"/>
            <p:cNvSpPr txBox="1">
              <a:spLocks noChangeArrowheads="1"/>
            </p:cNvSpPr>
            <p:nvPr/>
          </p:nvSpPr>
          <p:spPr bwMode="auto">
            <a:xfrm>
              <a:off x="7668344" y="3111351"/>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40" name="Text Box 14"/>
            <p:cNvSpPr txBox="1">
              <a:spLocks noChangeArrowheads="1"/>
            </p:cNvSpPr>
            <p:nvPr/>
          </p:nvSpPr>
          <p:spPr bwMode="auto">
            <a:xfrm>
              <a:off x="7546685" y="3725585"/>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sp3</a:t>
              </a:r>
              <a:endParaRPr kumimoji="0" lang="en-US" altLang="es-CO" sz="2000" b="1" i="0" u="none" strike="noStrike" kern="0" cap="none" spc="0" normalizeH="0" baseline="0" noProof="0" dirty="0" smtClean="0">
                <a:ln>
                  <a:noFill/>
                </a:ln>
                <a:solidFill>
                  <a:srgbClr val="7030A0"/>
                </a:solidFill>
                <a:effectLst/>
                <a:uLnTx/>
                <a:uFillTx/>
              </a:endParaRPr>
            </a:p>
          </p:txBody>
        </p:sp>
      </p:grpSp>
    </p:spTree>
    <p:extLst>
      <p:ext uri="{BB962C8B-B14F-4D97-AF65-F5344CB8AC3E}">
        <p14:creationId xmlns:p14="http://schemas.microsoft.com/office/powerpoint/2010/main" val="3447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16</a:t>
            </a:fld>
            <a:endParaRPr lang="en-US" altLang="es-CO"/>
          </a:p>
        </p:txBody>
      </p:sp>
      <p:sp>
        <p:nvSpPr>
          <p:cNvPr id="4" name="Text Box 8"/>
          <p:cNvSpPr txBox="1">
            <a:spLocks noChangeArrowheads="1"/>
          </p:cNvSpPr>
          <p:nvPr/>
        </p:nvSpPr>
        <p:spPr bwMode="auto">
          <a:xfrm>
            <a:off x="395536" y="613768"/>
            <a:ext cx="855161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4: </a:t>
            </a:r>
            <a:r>
              <a:rPr lang="es-CO" altLang="es-CO" sz="2200" dirty="0" smtClean="0"/>
              <a:t>Mostrar los traslapes correspondientes que originan esta hibridación </a:t>
            </a:r>
            <a:endParaRPr lang="es-CO" altLang="es-CO" baseline="30000" dirty="0" smtClean="0">
              <a:solidFill>
                <a:srgbClr val="1027D2"/>
              </a:solidFill>
            </a:endParaRPr>
          </a:p>
        </p:txBody>
      </p:sp>
      <p:pic>
        <p:nvPicPr>
          <p:cNvPr id="7" name="Picture 4" descr="10_07"/>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
          <a:stretch/>
        </p:blipFill>
        <p:spPr bwMode="auto">
          <a:xfrm>
            <a:off x="133141" y="3793564"/>
            <a:ext cx="6959137" cy="29086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2200" y="2464527"/>
            <a:ext cx="239395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02_15"/>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65055" y="1301498"/>
            <a:ext cx="5879017" cy="232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3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17</a:t>
            </a:fld>
            <a:endParaRPr lang="en-US" altLang="es-CO" dirty="0"/>
          </a:p>
        </p:txBody>
      </p:sp>
      <p:sp>
        <p:nvSpPr>
          <p:cNvPr id="4" name="Text Box 8"/>
          <p:cNvSpPr txBox="1">
            <a:spLocks noChangeArrowheads="1"/>
          </p:cNvSpPr>
          <p:nvPr/>
        </p:nvSpPr>
        <p:spPr bwMode="auto">
          <a:xfrm>
            <a:off x="150251" y="713180"/>
            <a:ext cx="886436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Caso especial: NH</a:t>
            </a:r>
            <a:r>
              <a:rPr lang="es-CO" altLang="es-CO" b="1" baseline="-25000" dirty="0" smtClean="0"/>
              <a:t>3</a:t>
            </a:r>
            <a:r>
              <a:rPr lang="es-CO" altLang="es-CO" sz="2200" b="1" dirty="0" smtClean="0"/>
              <a:t>. </a:t>
            </a:r>
            <a:r>
              <a:rPr lang="es-CO" altLang="es-CO" sz="2200" dirty="0" smtClean="0"/>
              <a:t>Al igual que el CH</a:t>
            </a:r>
            <a:r>
              <a:rPr lang="es-CO" altLang="es-CO" sz="2200" baseline="-25000" dirty="0" smtClean="0"/>
              <a:t>4</a:t>
            </a:r>
            <a:r>
              <a:rPr lang="es-CO" altLang="es-CO" sz="2200" dirty="0" smtClean="0"/>
              <a:t> posee hibridación </a:t>
            </a:r>
            <a:r>
              <a:rPr lang="es-CO" altLang="es-CO" sz="2200" b="1" i="1" dirty="0" smtClean="0"/>
              <a:t>sp</a:t>
            </a:r>
            <a:r>
              <a:rPr lang="es-CO" altLang="es-CO" b="1" i="1" baseline="30000" dirty="0" smtClean="0"/>
              <a:t>3</a:t>
            </a:r>
            <a:r>
              <a:rPr lang="es-CO" altLang="es-CO" b="1" i="1" dirty="0" smtClean="0"/>
              <a:t> </a:t>
            </a:r>
            <a:r>
              <a:rPr lang="es-CO" altLang="es-CO" sz="2200" dirty="0" smtClean="0"/>
              <a:t>y un par libre, que le da geometría </a:t>
            </a:r>
            <a:r>
              <a:rPr lang="es-CO" altLang="es-CO" sz="2200" dirty="0" err="1" smtClean="0"/>
              <a:t>tetrahedral</a:t>
            </a:r>
            <a:r>
              <a:rPr lang="es-CO" altLang="es-CO" sz="2200" dirty="0"/>
              <a:t> </a:t>
            </a:r>
            <a:r>
              <a:rPr lang="es-CO" altLang="es-CO" sz="2200" dirty="0" smtClean="0"/>
              <a:t>(AX</a:t>
            </a:r>
            <a:r>
              <a:rPr lang="es-CO" altLang="es-CO" baseline="-25000" dirty="0" smtClean="0"/>
              <a:t>3</a:t>
            </a:r>
            <a:r>
              <a:rPr lang="es-CO" altLang="es-CO" sz="2200" dirty="0" smtClean="0"/>
              <a:t>E). </a:t>
            </a:r>
          </a:p>
          <a:p>
            <a:pPr algn="ctr"/>
            <a:r>
              <a:rPr lang="es-CO" altLang="es-CO" sz="2200" dirty="0" smtClean="0"/>
              <a:t>No se transfieren electrones: “cupo lleno”</a:t>
            </a:r>
            <a:endParaRPr lang="es-CO" altLang="es-CO" sz="2200" u="sng" baseline="30000" dirty="0" smtClean="0">
              <a:solidFill>
                <a:srgbClr val="1027D2"/>
              </a:solidFill>
            </a:endParaRPr>
          </a:p>
        </p:txBody>
      </p:sp>
      <p:sp>
        <p:nvSpPr>
          <p:cNvPr id="168" name="Flecha derecha 167"/>
          <p:cNvSpPr/>
          <p:nvPr/>
        </p:nvSpPr>
        <p:spPr bwMode="auto">
          <a:xfrm>
            <a:off x="3995857" y="2790582"/>
            <a:ext cx="1241388"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grpSp>
        <p:nvGrpSpPr>
          <p:cNvPr id="6" name="Grupo 5"/>
          <p:cNvGrpSpPr/>
          <p:nvPr/>
        </p:nvGrpSpPr>
        <p:grpSpPr>
          <a:xfrm>
            <a:off x="266446" y="2132000"/>
            <a:ext cx="3445654" cy="2395458"/>
            <a:chOff x="422021" y="1844725"/>
            <a:chExt cx="3445654" cy="2395458"/>
          </a:xfrm>
        </p:grpSpPr>
        <p:grpSp>
          <p:nvGrpSpPr>
            <p:cNvPr id="5" name="Grupo 4"/>
            <p:cNvGrpSpPr/>
            <p:nvPr/>
          </p:nvGrpSpPr>
          <p:grpSpPr>
            <a:xfrm>
              <a:off x="422021" y="1844824"/>
              <a:ext cx="3445654" cy="2395359"/>
              <a:chOff x="172127" y="3709573"/>
              <a:chExt cx="3445654" cy="2395359"/>
            </a:xfrm>
          </p:grpSpPr>
          <p:sp>
            <p:nvSpPr>
              <p:cNvPr id="66" name="Text Box 122"/>
              <p:cNvSpPr txBox="1">
                <a:spLocks noChangeArrowheads="1"/>
              </p:cNvSpPr>
              <p:nvPr/>
            </p:nvSpPr>
            <p:spPr bwMode="auto">
              <a:xfrm>
                <a:off x="172127" y="3845795"/>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latin typeface="Arial" panose="020B0604020202020204" pitchFamily="34" charset="0"/>
                  </a:rPr>
                  <a:t>N</a:t>
                </a:r>
              </a:p>
            </p:txBody>
          </p:sp>
          <p:grpSp>
            <p:nvGrpSpPr>
              <p:cNvPr id="67" name="Group 178"/>
              <p:cNvGrpSpPr>
                <a:grpSpLocks/>
              </p:cNvGrpSpPr>
              <p:nvPr/>
            </p:nvGrpSpPr>
            <p:grpSpPr bwMode="auto">
              <a:xfrm>
                <a:off x="837852" y="3715102"/>
                <a:ext cx="2362200" cy="930275"/>
                <a:chOff x="1152" y="1680"/>
                <a:chExt cx="1488" cy="586"/>
              </a:xfrm>
            </p:grpSpPr>
            <p:sp>
              <p:nvSpPr>
                <p:cNvPr id="146" name="Text Box 15"/>
                <p:cNvSpPr txBox="1">
                  <a:spLocks noChangeArrowheads="1"/>
                </p:cNvSpPr>
                <p:nvPr/>
              </p:nvSpPr>
              <p:spPr bwMode="auto">
                <a:xfrm>
                  <a:off x="1973" y="201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840639" y="370957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5" name="Text Box 8"/>
              <p:cNvSpPr txBox="1">
                <a:spLocks noChangeArrowheads="1"/>
              </p:cNvSpPr>
              <p:nvPr/>
            </p:nvSpPr>
            <p:spPr bwMode="auto">
              <a:xfrm>
                <a:off x="172127" y="4996936"/>
                <a:ext cx="344565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Antes de la Hibridación:</a:t>
                </a:r>
              </a:p>
              <a:p>
                <a:pPr algn="just"/>
                <a:r>
                  <a:rPr lang="es-CO" altLang="es-CO" sz="2200" dirty="0" smtClean="0"/>
                  <a:t>1 orbital 2</a:t>
                </a:r>
                <a:r>
                  <a:rPr lang="es-CO" altLang="es-CO" sz="2200" i="1" dirty="0" smtClean="0"/>
                  <a:t>s </a:t>
                </a:r>
                <a:r>
                  <a:rPr lang="es-CO" altLang="es-CO" sz="2200" dirty="0" smtClean="0"/>
                  <a:t>+ 3 orbitales 2</a:t>
                </a:r>
                <a:r>
                  <a:rPr lang="es-CO" altLang="es-CO" sz="2200" i="1" dirty="0" smtClean="0"/>
                  <a:t>p</a:t>
                </a:r>
                <a:r>
                  <a:rPr lang="es-CO" altLang="es-CO" sz="2200" dirty="0" smtClean="0"/>
                  <a:t> “puros”</a:t>
                </a:r>
              </a:p>
            </p:txBody>
          </p:sp>
        </p:grpSp>
        <p:sp>
          <p:nvSpPr>
            <p:cNvPr id="38" name="Text Box 12"/>
            <p:cNvSpPr txBox="1">
              <a:spLocks noChangeArrowheads="1"/>
            </p:cNvSpPr>
            <p:nvPr/>
          </p:nvSpPr>
          <p:spPr bwMode="auto">
            <a:xfrm>
              <a:off x="2446338" y="184472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1" name="Text Box 12"/>
            <p:cNvSpPr txBox="1">
              <a:spLocks noChangeArrowheads="1"/>
            </p:cNvSpPr>
            <p:nvPr/>
          </p:nvSpPr>
          <p:spPr bwMode="auto">
            <a:xfrm>
              <a:off x="1866034" y="18561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2" name="Text Box 12"/>
            <p:cNvSpPr txBox="1">
              <a:spLocks noChangeArrowheads="1"/>
            </p:cNvSpPr>
            <p:nvPr/>
          </p:nvSpPr>
          <p:spPr bwMode="auto">
            <a:xfrm>
              <a:off x="3022402" y="184472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7" name="Grupo 6"/>
          <p:cNvGrpSpPr/>
          <p:nvPr/>
        </p:nvGrpSpPr>
        <p:grpSpPr>
          <a:xfrm>
            <a:off x="5372219" y="2143419"/>
            <a:ext cx="3415686" cy="2954067"/>
            <a:chOff x="5445099" y="1844725"/>
            <a:chExt cx="3415686" cy="2954067"/>
          </a:xfrm>
        </p:grpSpPr>
        <p:grpSp>
          <p:nvGrpSpPr>
            <p:cNvPr id="11" name="Grupo 10"/>
            <p:cNvGrpSpPr/>
            <p:nvPr/>
          </p:nvGrpSpPr>
          <p:grpSpPr>
            <a:xfrm>
              <a:off x="5445099" y="1856144"/>
              <a:ext cx="3415686" cy="2942648"/>
              <a:chOff x="5177014" y="3637209"/>
              <a:chExt cx="3415686" cy="2942648"/>
            </a:xfrm>
          </p:grpSpPr>
          <p:grpSp>
            <p:nvGrpSpPr>
              <p:cNvPr id="93" name="Group 179"/>
              <p:cNvGrpSpPr>
                <a:grpSpLocks/>
              </p:cNvGrpSpPr>
              <p:nvPr/>
            </p:nvGrpSpPr>
            <p:grpSpPr bwMode="auto">
              <a:xfrm>
                <a:off x="5652120" y="3637209"/>
                <a:ext cx="2397125" cy="987425"/>
                <a:chOff x="3914" y="1728"/>
                <a:chExt cx="1510" cy="622"/>
              </a:xfrm>
            </p:grpSpPr>
            <p:sp>
              <p:nvSpPr>
                <p:cNvPr id="116" name="Text Box 15"/>
                <p:cNvSpPr txBox="1">
                  <a:spLocks noChangeArrowheads="1"/>
                </p:cNvSpPr>
                <p:nvPr/>
              </p:nvSpPr>
              <p:spPr bwMode="auto">
                <a:xfrm>
                  <a:off x="4330" y="2098"/>
                  <a:ext cx="3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dirty="0" smtClean="0">
                      <a:solidFill>
                        <a:srgbClr val="7030A0"/>
                      </a:solidFill>
                    </a:rPr>
                    <a:t>s</a:t>
                  </a:r>
                  <a:r>
                    <a:rPr kumimoji="0" lang="en-US" altLang="es-CO" sz="2000" b="1" i="1" u="none" strike="noStrike" kern="0" cap="none" spc="0" normalizeH="0" baseline="0" noProof="0" dirty="0" smtClean="0">
                      <a:ln>
                        <a:noFill/>
                      </a:ln>
                      <a:solidFill>
                        <a:srgbClr val="7030A0"/>
                      </a:solidFill>
                      <a:effectLst/>
                      <a:uLnTx/>
                      <a:uFillTx/>
                    </a:rPr>
                    <a:t>p3</a:t>
                  </a:r>
                  <a:endParaRPr kumimoji="0" lang="en-US" altLang="es-CO" sz="2000" b="1" i="0" u="none" strike="noStrike" kern="0" cap="none" spc="0" normalizeH="0" baseline="0" noProof="0" dirty="0" smtClean="0">
                    <a:ln>
                      <a:noFill/>
                    </a:ln>
                    <a:solidFill>
                      <a:srgbClr val="7030A0"/>
                    </a:solidFill>
                    <a:effectLst/>
                    <a:uLnTx/>
                    <a:uFillTx/>
                  </a:endParaRPr>
                </a:p>
              </p:txBody>
            </p:sp>
            <p:grpSp>
              <p:nvGrpSpPr>
                <p:cNvPr id="117" name="Group 24"/>
                <p:cNvGrpSpPr>
                  <a:grpSpLocks/>
                </p:cNvGrpSpPr>
                <p:nvPr/>
              </p:nvGrpSpPr>
              <p:grpSpPr bwMode="auto">
                <a:xfrm>
                  <a:off x="4416" y="1728"/>
                  <a:ext cx="1008" cy="336"/>
                  <a:chOff x="2592" y="2880"/>
                  <a:chExt cx="1008" cy="336"/>
                </a:xfrm>
              </p:grpSpPr>
              <p:sp>
                <p:nvSpPr>
                  <p:cNvPr id="12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118" name="Group 11"/>
                <p:cNvGrpSpPr>
                  <a:grpSpLocks/>
                </p:cNvGrpSpPr>
                <p:nvPr/>
              </p:nvGrpSpPr>
              <p:grpSpPr bwMode="auto">
                <a:xfrm>
                  <a:off x="3936" y="1728"/>
                  <a:ext cx="336" cy="336"/>
                  <a:chOff x="4128" y="2928"/>
                  <a:chExt cx="336" cy="336"/>
                </a:xfrm>
              </p:grpSpPr>
              <p:sp>
                <p:nvSpPr>
                  <p:cNvPr id="120" name="Text Box 12"/>
                  <p:cNvSpPr txBox="1">
                    <a:spLocks noChangeArrowheads="1"/>
                  </p:cNvSpPr>
                  <p:nvPr/>
                </p:nvSpPr>
                <p:spPr bwMode="auto">
                  <a:xfrm>
                    <a:off x="4128" y="29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1" name="Rectangle 13"/>
                  <p:cNvSpPr>
                    <a:spLocks noChangeArrowheads="1"/>
                  </p:cNvSpPr>
                  <p:nvPr/>
                </p:nvSpPr>
                <p:spPr bwMode="auto">
                  <a:xfrm>
                    <a:off x="4128" y="2928"/>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19" name="Text Box 14"/>
                <p:cNvSpPr txBox="1">
                  <a:spLocks noChangeArrowheads="1"/>
                </p:cNvSpPr>
                <p:nvPr/>
              </p:nvSpPr>
              <p:spPr bwMode="auto">
                <a:xfrm>
                  <a:off x="3914" y="2081"/>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1" u="none" strike="noStrike" kern="0" cap="none" spc="0" normalizeH="0" baseline="0" noProof="0" dirty="0" smtClean="0">
                      <a:ln>
                        <a:noFill/>
                      </a:ln>
                      <a:solidFill>
                        <a:schemeClr val="accent4"/>
                      </a:solidFill>
                      <a:effectLst/>
                      <a:uLnTx/>
                      <a:uFillTx/>
                      <a:latin typeface="Arial" panose="020B0604020202020204" pitchFamily="34" charset="0"/>
                    </a:rPr>
                    <a:t>sp3</a:t>
                  </a:r>
                  <a:r>
                    <a:rPr kumimoji="0" lang="en-US" altLang="es-CO" sz="2000" b="1" i="1" u="none" strike="noStrike" kern="0" cap="none" spc="0" normalizeH="0" baseline="0" noProof="0" dirty="0" smtClean="0">
                      <a:ln>
                        <a:noFill/>
                      </a:ln>
                      <a:solidFill>
                        <a:srgbClr val="7030A0"/>
                      </a:solidFill>
                      <a:effectLst/>
                      <a:uLnTx/>
                      <a:uFillTx/>
                      <a:latin typeface="Arial" panose="020B0604020202020204" pitchFamily="34" charset="0"/>
                    </a:rPr>
                    <a:t>	</a:t>
                  </a:r>
                  <a:endParaRPr kumimoji="0" lang="en-US" altLang="es-CO" sz="2000" b="1" i="0" u="none" strike="noStrike" kern="0" cap="none" spc="0" normalizeH="0" baseline="0" noProof="0" dirty="0" smtClean="0">
                    <a:ln>
                      <a:noFill/>
                    </a:ln>
                    <a:solidFill>
                      <a:srgbClr val="7030A0"/>
                    </a:solidFill>
                    <a:effectLst/>
                    <a:uLnTx/>
                    <a:uFillTx/>
                    <a:latin typeface="Arial" panose="020B0604020202020204" pitchFamily="34" charset="0"/>
                  </a:endParaRPr>
                </a:p>
              </p:txBody>
            </p:sp>
          </p:grpSp>
          <p:sp>
            <p:nvSpPr>
              <p:cNvPr id="160" name="Text Box 12"/>
              <p:cNvSpPr txBox="1">
                <a:spLocks noChangeArrowheads="1"/>
              </p:cNvSpPr>
              <p:nvPr/>
            </p:nvSpPr>
            <p:spPr bwMode="auto">
              <a:xfrm>
                <a:off x="6444709" y="363720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1" name="Text Box 14"/>
              <p:cNvSpPr txBox="1">
                <a:spLocks noChangeArrowheads="1"/>
              </p:cNvSpPr>
              <p:nvPr/>
            </p:nvSpPr>
            <p:spPr bwMode="auto">
              <a:xfrm>
                <a:off x="6884857" y="4224524"/>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sp3</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167" name="Text Box 8"/>
              <p:cNvSpPr txBox="1">
                <a:spLocks noChangeArrowheads="1"/>
              </p:cNvSpPr>
              <p:nvPr/>
            </p:nvSpPr>
            <p:spPr bwMode="auto">
              <a:xfrm>
                <a:off x="5177014" y="4794753"/>
                <a:ext cx="341568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Después de la Hibridación:</a:t>
                </a:r>
              </a:p>
              <a:p>
                <a:pPr algn="ctr"/>
                <a:r>
                  <a:rPr lang="es-CO" altLang="es-CO" sz="2200" dirty="0" smtClean="0"/>
                  <a:t>4 orbitales híbridos </a:t>
                </a:r>
                <a:r>
                  <a:rPr lang="es-CO" altLang="es-CO" sz="2200" b="1" i="1" dirty="0" smtClean="0">
                    <a:solidFill>
                      <a:srgbClr val="7030A0"/>
                    </a:solidFill>
                  </a:rPr>
                  <a:t>sp3</a:t>
                </a:r>
              </a:p>
              <a:p>
                <a:pPr algn="ctr"/>
                <a:r>
                  <a:rPr lang="es-CO" altLang="es-CO" sz="2200" b="1" dirty="0">
                    <a:solidFill>
                      <a:schemeClr val="accent4"/>
                    </a:solidFill>
                  </a:rPr>
                  <a:t>u</a:t>
                </a:r>
                <a:r>
                  <a:rPr lang="es-CO" altLang="es-CO" sz="2200" b="1" dirty="0" smtClean="0">
                    <a:solidFill>
                      <a:schemeClr val="accent4"/>
                    </a:solidFill>
                  </a:rPr>
                  <a:t>no de ellos con 1 par libre</a:t>
                </a:r>
                <a:endParaRPr lang="es-CO" altLang="es-CO" sz="2200" dirty="0" smtClean="0">
                  <a:solidFill>
                    <a:schemeClr val="accent4"/>
                  </a:solidFill>
                </a:endParaRPr>
              </a:p>
            </p:txBody>
          </p:sp>
        </p:grpSp>
        <p:sp>
          <p:nvSpPr>
            <p:cNvPr id="35" name="Text Box 12"/>
            <p:cNvSpPr txBox="1">
              <a:spLocks noChangeArrowheads="1"/>
            </p:cNvSpPr>
            <p:nvPr/>
          </p:nvSpPr>
          <p:spPr bwMode="auto">
            <a:xfrm>
              <a:off x="7270874" y="184472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39" name="Text Box 12"/>
            <p:cNvSpPr txBox="1">
              <a:spLocks noChangeArrowheads="1"/>
            </p:cNvSpPr>
            <p:nvPr/>
          </p:nvSpPr>
          <p:spPr bwMode="auto">
            <a:xfrm>
              <a:off x="7846938" y="184472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0" name="Text Box 14"/>
            <p:cNvSpPr txBox="1">
              <a:spLocks noChangeArrowheads="1"/>
            </p:cNvSpPr>
            <p:nvPr/>
          </p:nvSpPr>
          <p:spPr bwMode="auto">
            <a:xfrm>
              <a:off x="7725279" y="2458959"/>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sp3</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43" name="Text Box 12"/>
            <p:cNvSpPr txBox="1">
              <a:spLocks noChangeArrowheads="1"/>
            </p:cNvSpPr>
            <p:nvPr/>
          </p:nvSpPr>
          <p:spPr bwMode="auto">
            <a:xfrm>
              <a:off x="5917828" y="1874342"/>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51" y="4306580"/>
            <a:ext cx="5415116" cy="2481292"/>
          </a:xfrm>
          <a:prstGeom prst="rect">
            <a:avLst/>
          </a:prstGeom>
        </p:spPr>
      </p:pic>
    </p:spTree>
    <p:extLst>
      <p:ext uri="{BB962C8B-B14F-4D97-AF65-F5344CB8AC3E}">
        <p14:creationId xmlns:p14="http://schemas.microsoft.com/office/powerpoint/2010/main" val="10643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18</a:t>
            </a:fld>
            <a:endParaRPr lang="en-US" altLang="es-CO" dirty="0"/>
          </a:p>
        </p:txBody>
      </p:sp>
      <p:sp>
        <p:nvSpPr>
          <p:cNvPr id="4" name="Text Box 8"/>
          <p:cNvSpPr txBox="1">
            <a:spLocks noChangeArrowheads="1"/>
          </p:cNvSpPr>
          <p:nvPr/>
        </p:nvSpPr>
        <p:spPr bwMode="auto">
          <a:xfrm>
            <a:off x="152667" y="712645"/>
            <a:ext cx="886436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Caso especial: H</a:t>
            </a:r>
            <a:r>
              <a:rPr lang="es-CO" altLang="es-CO" b="1" baseline="-25000" dirty="0" smtClean="0"/>
              <a:t>2</a:t>
            </a:r>
            <a:r>
              <a:rPr lang="es-CO" altLang="es-CO" sz="2200" b="1" dirty="0" smtClean="0"/>
              <a:t>O. </a:t>
            </a:r>
            <a:r>
              <a:rPr lang="es-CO" altLang="es-CO" sz="2200" dirty="0" smtClean="0"/>
              <a:t>Posee hibridación </a:t>
            </a:r>
            <a:r>
              <a:rPr lang="es-CO" altLang="es-CO" sz="2200" b="1" i="1" dirty="0" smtClean="0"/>
              <a:t>sp</a:t>
            </a:r>
            <a:r>
              <a:rPr lang="es-CO" altLang="es-CO" b="1" i="1" baseline="30000" dirty="0" smtClean="0"/>
              <a:t>3</a:t>
            </a:r>
            <a:r>
              <a:rPr lang="es-CO" altLang="es-CO" b="1" i="1" dirty="0" smtClean="0"/>
              <a:t> </a:t>
            </a:r>
            <a:r>
              <a:rPr lang="es-CO" altLang="es-CO" sz="2200" dirty="0" smtClean="0"/>
              <a:t>y dos pares libres, que le da geometría forma “V” (AX</a:t>
            </a:r>
            <a:r>
              <a:rPr lang="es-CO" altLang="es-CO" baseline="-25000" dirty="0" smtClean="0"/>
              <a:t>2</a:t>
            </a:r>
            <a:r>
              <a:rPr lang="es-CO" altLang="es-CO" sz="2200" dirty="0" smtClean="0"/>
              <a:t>E</a:t>
            </a:r>
            <a:r>
              <a:rPr lang="es-CO" altLang="es-CO" baseline="-25000" dirty="0" smtClean="0"/>
              <a:t>2</a:t>
            </a:r>
            <a:r>
              <a:rPr lang="es-CO" altLang="es-CO" sz="2200" dirty="0" smtClean="0"/>
              <a:t>). No </a:t>
            </a:r>
            <a:r>
              <a:rPr lang="es-CO" altLang="es-CO" sz="2200" dirty="0"/>
              <a:t>se transfieren electrones: “cupo lleno</a:t>
            </a:r>
            <a:r>
              <a:rPr lang="es-CO" altLang="es-CO" sz="2200" dirty="0" smtClean="0"/>
              <a:t>”</a:t>
            </a:r>
            <a:endParaRPr lang="es-CO" altLang="es-CO" sz="2200" u="sng" baseline="30000" dirty="0">
              <a:solidFill>
                <a:srgbClr val="1027D2"/>
              </a:solidFill>
            </a:endParaRPr>
          </a:p>
        </p:txBody>
      </p:sp>
      <p:sp>
        <p:nvSpPr>
          <p:cNvPr id="168" name="Flecha derecha 167"/>
          <p:cNvSpPr/>
          <p:nvPr/>
        </p:nvSpPr>
        <p:spPr bwMode="auto">
          <a:xfrm>
            <a:off x="4236475" y="2773598"/>
            <a:ext cx="1241388"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grpSp>
        <p:nvGrpSpPr>
          <p:cNvPr id="7" name="Grupo 6"/>
          <p:cNvGrpSpPr/>
          <p:nvPr/>
        </p:nvGrpSpPr>
        <p:grpSpPr>
          <a:xfrm>
            <a:off x="296501" y="2248835"/>
            <a:ext cx="3445654" cy="2395458"/>
            <a:chOff x="422021" y="1844725"/>
            <a:chExt cx="3445654" cy="2395458"/>
          </a:xfrm>
        </p:grpSpPr>
        <p:grpSp>
          <p:nvGrpSpPr>
            <p:cNvPr id="5" name="Grupo 4"/>
            <p:cNvGrpSpPr/>
            <p:nvPr/>
          </p:nvGrpSpPr>
          <p:grpSpPr>
            <a:xfrm>
              <a:off x="422021" y="1844824"/>
              <a:ext cx="3445654" cy="2395359"/>
              <a:chOff x="172127" y="3709573"/>
              <a:chExt cx="3445654" cy="2395359"/>
            </a:xfrm>
          </p:grpSpPr>
          <p:sp>
            <p:nvSpPr>
              <p:cNvPr id="66" name="Text Box 122"/>
              <p:cNvSpPr txBox="1">
                <a:spLocks noChangeArrowheads="1"/>
              </p:cNvSpPr>
              <p:nvPr/>
            </p:nvSpPr>
            <p:spPr bwMode="auto">
              <a:xfrm>
                <a:off x="172127" y="384579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s-CO" sz="2000" b="1" kern="0" dirty="0">
                    <a:solidFill>
                      <a:srgbClr val="000000"/>
                    </a:solidFill>
                  </a:rPr>
                  <a:t>O</a:t>
                </a:r>
                <a:endParaRPr kumimoji="0" lang="en-US" altLang="es-CO" sz="2000" b="1" i="0" u="none" strike="noStrike" kern="0" cap="none" spc="0" normalizeH="0" baseline="0" noProof="0" dirty="0" smtClean="0">
                  <a:ln>
                    <a:noFill/>
                  </a:ln>
                  <a:solidFill>
                    <a:srgbClr val="000000"/>
                  </a:solidFill>
                  <a:effectLst/>
                  <a:uLnTx/>
                  <a:uFillTx/>
                </a:endParaRPr>
              </a:p>
            </p:txBody>
          </p:sp>
          <p:grpSp>
            <p:nvGrpSpPr>
              <p:cNvPr id="67" name="Group 178"/>
              <p:cNvGrpSpPr>
                <a:grpSpLocks/>
              </p:cNvGrpSpPr>
              <p:nvPr/>
            </p:nvGrpSpPr>
            <p:grpSpPr bwMode="auto">
              <a:xfrm>
                <a:off x="837852" y="3715102"/>
                <a:ext cx="2362200" cy="930275"/>
                <a:chOff x="1152" y="1680"/>
                <a:chExt cx="1488" cy="586"/>
              </a:xfrm>
            </p:grpSpPr>
            <p:sp>
              <p:nvSpPr>
                <p:cNvPr id="146" name="Text Box 15"/>
                <p:cNvSpPr txBox="1">
                  <a:spLocks noChangeArrowheads="1"/>
                </p:cNvSpPr>
                <p:nvPr/>
              </p:nvSpPr>
              <p:spPr bwMode="auto">
                <a:xfrm>
                  <a:off x="1973" y="201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840639" y="370957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5" name="Text Box 8"/>
              <p:cNvSpPr txBox="1">
                <a:spLocks noChangeArrowheads="1"/>
              </p:cNvSpPr>
              <p:nvPr/>
            </p:nvSpPr>
            <p:spPr bwMode="auto">
              <a:xfrm>
                <a:off x="172127" y="4996936"/>
                <a:ext cx="344565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Antes de la Hibridación:</a:t>
                </a:r>
              </a:p>
              <a:p>
                <a:pPr algn="just"/>
                <a:r>
                  <a:rPr lang="es-CO" altLang="es-CO" sz="2200" dirty="0" smtClean="0"/>
                  <a:t>1 orbital 2</a:t>
                </a:r>
                <a:r>
                  <a:rPr lang="es-CO" altLang="es-CO" sz="2200" i="1" dirty="0" smtClean="0"/>
                  <a:t>s </a:t>
                </a:r>
                <a:r>
                  <a:rPr lang="es-CO" altLang="es-CO" sz="2200" dirty="0" smtClean="0"/>
                  <a:t>+ 3 orbitales 2</a:t>
                </a:r>
                <a:r>
                  <a:rPr lang="es-CO" altLang="es-CO" sz="2200" i="1" dirty="0" smtClean="0"/>
                  <a:t>p</a:t>
                </a:r>
                <a:r>
                  <a:rPr lang="es-CO" altLang="es-CO" sz="2200" dirty="0" smtClean="0"/>
                  <a:t> “puros”</a:t>
                </a:r>
              </a:p>
            </p:txBody>
          </p:sp>
        </p:grpSp>
        <p:sp>
          <p:nvSpPr>
            <p:cNvPr id="38" name="Text Box 12"/>
            <p:cNvSpPr txBox="1">
              <a:spLocks noChangeArrowheads="1"/>
            </p:cNvSpPr>
            <p:nvPr/>
          </p:nvSpPr>
          <p:spPr bwMode="auto">
            <a:xfrm>
              <a:off x="2446338" y="184472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2" name="Text Box 12"/>
            <p:cNvSpPr txBox="1">
              <a:spLocks noChangeArrowheads="1"/>
            </p:cNvSpPr>
            <p:nvPr/>
          </p:nvSpPr>
          <p:spPr bwMode="auto">
            <a:xfrm>
              <a:off x="3022402" y="184472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6" name="Text Box 12"/>
            <p:cNvSpPr txBox="1">
              <a:spLocks noChangeArrowheads="1"/>
            </p:cNvSpPr>
            <p:nvPr/>
          </p:nvSpPr>
          <p:spPr bwMode="auto">
            <a:xfrm>
              <a:off x="1850802" y="1844824"/>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6" name="Grupo 5"/>
          <p:cNvGrpSpPr/>
          <p:nvPr/>
        </p:nvGrpSpPr>
        <p:grpSpPr>
          <a:xfrm>
            <a:off x="5508104" y="2295260"/>
            <a:ext cx="3415686" cy="3032868"/>
            <a:chOff x="5508104" y="2295260"/>
            <a:chExt cx="3415686" cy="3032868"/>
          </a:xfrm>
        </p:grpSpPr>
        <p:grpSp>
          <p:nvGrpSpPr>
            <p:cNvPr id="11" name="Grupo 10"/>
            <p:cNvGrpSpPr/>
            <p:nvPr/>
          </p:nvGrpSpPr>
          <p:grpSpPr>
            <a:xfrm>
              <a:off x="5508104" y="2306679"/>
              <a:ext cx="3415686" cy="3021449"/>
              <a:chOff x="4918208" y="3637209"/>
              <a:chExt cx="3415686" cy="3021449"/>
            </a:xfrm>
          </p:grpSpPr>
          <p:grpSp>
            <p:nvGrpSpPr>
              <p:cNvPr id="93" name="Group 179"/>
              <p:cNvGrpSpPr>
                <a:grpSpLocks/>
              </p:cNvGrpSpPr>
              <p:nvPr/>
            </p:nvGrpSpPr>
            <p:grpSpPr bwMode="auto">
              <a:xfrm>
                <a:off x="5610848" y="3637209"/>
                <a:ext cx="2438401" cy="987425"/>
                <a:chOff x="3888" y="1728"/>
                <a:chExt cx="1536" cy="622"/>
              </a:xfrm>
            </p:grpSpPr>
            <p:sp>
              <p:nvSpPr>
                <p:cNvPr id="116" name="Text Box 15"/>
                <p:cNvSpPr txBox="1">
                  <a:spLocks noChangeArrowheads="1"/>
                </p:cNvSpPr>
                <p:nvPr/>
              </p:nvSpPr>
              <p:spPr bwMode="auto">
                <a:xfrm>
                  <a:off x="4292" y="2098"/>
                  <a:ext cx="39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dirty="0" smtClean="0">
                      <a:solidFill>
                        <a:schemeClr val="accent4"/>
                      </a:solidFill>
                    </a:rPr>
                    <a:t>s</a:t>
                  </a:r>
                  <a:r>
                    <a:rPr kumimoji="0" lang="en-US" altLang="es-CO" sz="2000" b="1" u="none" strike="noStrike" kern="0" cap="none" spc="0" normalizeH="0" baseline="0" noProof="0" dirty="0" smtClean="0">
                      <a:ln>
                        <a:noFill/>
                      </a:ln>
                      <a:solidFill>
                        <a:schemeClr val="accent4"/>
                      </a:solidFill>
                      <a:effectLst/>
                      <a:uLnTx/>
                      <a:uFillTx/>
                    </a:rPr>
                    <a:t>p3</a:t>
                  </a:r>
                </a:p>
              </p:txBody>
            </p:sp>
            <p:grpSp>
              <p:nvGrpSpPr>
                <p:cNvPr id="117" name="Group 24"/>
                <p:cNvGrpSpPr>
                  <a:grpSpLocks/>
                </p:cNvGrpSpPr>
                <p:nvPr/>
              </p:nvGrpSpPr>
              <p:grpSpPr bwMode="auto">
                <a:xfrm>
                  <a:off x="4416" y="1728"/>
                  <a:ext cx="1008" cy="336"/>
                  <a:chOff x="2592" y="2880"/>
                  <a:chExt cx="1008" cy="336"/>
                </a:xfrm>
              </p:grpSpPr>
              <p:sp>
                <p:nvSpPr>
                  <p:cNvPr id="12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118" name="Group 11"/>
                <p:cNvGrpSpPr>
                  <a:grpSpLocks/>
                </p:cNvGrpSpPr>
                <p:nvPr/>
              </p:nvGrpSpPr>
              <p:grpSpPr bwMode="auto">
                <a:xfrm>
                  <a:off x="3936" y="1728"/>
                  <a:ext cx="336" cy="336"/>
                  <a:chOff x="4128" y="2928"/>
                  <a:chExt cx="336" cy="336"/>
                </a:xfrm>
              </p:grpSpPr>
              <p:sp>
                <p:nvSpPr>
                  <p:cNvPr id="120" name="Text Box 12"/>
                  <p:cNvSpPr txBox="1">
                    <a:spLocks noChangeArrowheads="1"/>
                  </p:cNvSpPr>
                  <p:nvPr/>
                </p:nvSpPr>
                <p:spPr bwMode="auto">
                  <a:xfrm>
                    <a:off x="4128" y="29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1" name="Rectangle 13"/>
                  <p:cNvSpPr>
                    <a:spLocks noChangeArrowheads="1"/>
                  </p:cNvSpPr>
                  <p:nvPr/>
                </p:nvSpPr>
                <p:spPr bwMode="auto">
                  <a:xfrm>
                    <a:off x="4128" y="2928"/>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19" name="Text Box 14"/>
                <p:cNvSpPr txBox="1">
                  <a:spLocks noChangeArrowheads="1"/>
                </p:cNvSpPr>
                <p:nvPr/>
              </p:nvSpPr>
              <p:spPr bwMode="auto">
                <a:xfrm>
                  <a:off x="3888" y="2093"/>
                  <a:ext cx="4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1" u="none" strike="noStrike" kern="0" cap="none" spc="0" normalizeH="0" baseline="0" noProof="0" dirty="0" smtClean="0">
                      <a:ln>
                        <a:noFill/>
                      </a:ln>
                      <a:solidFill>
                        <a:schemeClr val="accent4"/>
                      </a:solidFill>
                      <a:effectLst/>
                      <a:uLnTx/>
                      <a:uFillTx/>
                      <a:latin typeface="Arial" panose="020B0604020202020204" pitchFamily="34" charset="0"/>
                    </a:rPr>
                    <a:t>sp3</a:t>
                  </a:r>
                </a:p>
              </p:txBody>
            </p:sp>
          </p:grpSp>
          <p:sp>
            <p:nvSpPr>
              <p:cNvPr id="161" name="Text Box 14"/>
              <p:cNvSpPr txBox="1">
                <a:spLocks noChangeArrowheads="1"/>
              </p:cNvSpPr>
              <p:nvPr/>
            </p:nvSpPr>
            <p:spPr bwMode="auto">
              <a:xfrm>
                <a:off x="6888753" y="4224524"/>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sp3</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167" name="Text Box 8"/>
              <p:cNvSpPr txBox="1">
                <a:spLocks noChangeArrowheads="1"/>
              </p:cNvSpPr>
              <p:nvPr/>
            </p:nvSpPr>
            <p:spPr bwMode="auto">
              <a:xfrm>
                <a:off x="4918208" y="4873554"/>
                <a:ext cx="341568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Después de la Hibridación:</a:t>
                </a:r>
              </a:p>
              <a:p>
                <a:pPr algn="ctr"/>
                <a:r>
                  <a:rPr lang="es-CO" altLang="es-CO" sz="2200" dirty="0" smtClean="0"/>
                  <a:t>4 orbitales híbridos </a:t>
                </a:r>
                <a:r>
                  <a:rPr lang="es-CO" altLang="es-CO" sz="2200" b="1" i="1" dirty="0" smtClean="0">
                    <a:solidFill>
                      <a:srgbClr val="7030A0"/>
                    </a:solidFill>
                  </a:rPr>
                  <a:t>sp3, </a:t>
                </a:r>
                <a:r>
                  <a:rPr lang="es-CO" altLang="es-CO" sz="2200" b="1" dirty="0" smtClean="0">
                    <a:solidFill>
                      <a:schemeClr val="accent4"/>
                    </a:solidFill>
                  </a:rPr>
                  <a:t>dos </a:t>
                </a:r>
                <a:r>
                  <a:rPr lang="es-CO" altLang="es-CO" sz="2200" b="1" dirty="0">
                    <a:solidFill>
                      <a:schemeClr val="accent4"/>
                    </a:solidFill>
                  </a:rPr>
                  <a:t>de ellos con </a:t>
                </a:r>
                <a:r>
                  <a:rPr lang="es-CO" altLang="es-CO" sz="2200" b="1" dirty="0" smtClean="0">
                    <a:solidFill>
                      <a:schemeClr val="accent4"/>
                    </a:solidFill>
                  </a:rPr>
                  <a:t>2 pares libres</a:t>
                </a:r>
                <a:endParaRPr lang="es-CO" altLang="es-CO" sz="2200" dirty="0">
                  <a:solidFill>
                    <a:schemeClr val="accent4"/>
                  </a:solidFill>
                </a:endParaRPr>
              </a:p>
            </p:txBody>
          </p:sp>
        </p:grpSp>
        <p:sp>
          <p:nvSpPr>
            <p:cNvPr id="35" name="Text Box 12"/>
            <p:cNvSpPr txBox="1">
              <a:spLocks noChangeArrowheads="1"/>
            </p:cNvSpPr>
            <p:nvPr/>
          </p:nvSpPr>
          <p:spPr bwMode="auto">
            <a:xfrm>
              <a:off x="7592685" y="229526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39" name="Text Box 12"/>
            <p:cNvSpPr txBox="1">
              <a:spLocks noChangeArrowheads="1"/>
            </p:cNvSpPr>
            <p:nvPr/>
          </p:nvSpPr>
          <p:spPr bwMode="auto">
            <a:xfrm>
              <a:off x="8168749" y="229526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0" name="Text Box 14"/>
            <p:cNvSpPr txBox="1">
              <a:spLocks noChangeArrowheads="1"/>
            </p:cNvSpPr>
            <p:nvPr/>
          </p:nvSpPr>
          <p:spPr bwMode="auto">
            <a:xfrm>
              <a:off x="8047090" y="2909494"/>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i="1" kern="0" noProof="0" dirty="0" smtClean="0">
                  <a:solidFill>
                    <a:srgbClr val="7030A0"/>
                  </a:solidFill>
                </a:rPr>
                <a:t>sp3</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43" name="Text Box 12"/>
            <p:cNvSpPr txBox="1">
              <a:spLocks noChangeArrowheads="1"/>
            </p:cNvSpPr>
            <p:nvPr/>
          </p:nvSpPr>
          <p:spPr bwMode="auto">
            <a:xfrm>
              <a:off x="6239639" y="2324877"/>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47" name="Text Box 12"/>
            <p:cNvSpPr txBox="1">
              <a:spLocks noChangeArrowheads="1"/>
            </p:cNvSpPr>
            <p:nvPr/>
          </p:nvSpPr>
          <p:spPr bwMode="auto">
            <a:xfrm>
              <a:off x="6997149" y="234221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667" y="4303506"/>
            <a:ext cx="5527758" cy="2554494"/>
          </a:xfrm>
          <a:prstGeom prst="rect">
            <a:avLst/>
          </a:prstGeom>
        </p:spPr>
      </p:pic>
    </p:spTree>
    <p:extLst>
      <p:ext uri="{BB962C8B-B14F-4D97-AF65-F5344CB8AC3E}">
        <p14:creationId xmlns:p14="http://schemas.microsoft.com/office/powerpoint/2010/main" val="21096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19</a:t>
            </a:fld>
            <a:endParaRPr lang="en-US" altLang="es-CO"/>
          </a:p>
        </p:txBody>
      </p:sp>
      <p:sp>
        <p:nvSpPr>
          <p:cNvPr id="6" name="Text Box 8"/>
          <p:cNvSpPr txBox="1">
            <a:spLocks noChangeArrowheads="1"/>
          </p:cNvSpPr>
          <p:nvPr/>
        </p:nvSpPr>
        <p:spPr bwMode="auto">
          <a:xfrm>
            <a:off x="395535" y="769303"/>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err="1" smtClean="0"/>
              <a:t>Ej</a:t>
            </a:r>
            <a:r>
              <a:rPr lang="es-CO" altLang="es-CO" sz="2200" b="1" dirty="0" smtClean="0"/>
              <a:t> 4: </a:t>
            </a:r>
            <a:r>
              <a:rPr lang="es-CO" altLang="es-CO" sz="2200" dirty="0" smtClean="0"/>
              <a:t>¿Cuál es la hibridación en el átomo central de PCl</a:t>
            </a:r>
            <a:r>
              <a:rPr lang="es-CO" altLang="es-CO" baseline="-25000" dirty="0"/>
              <a:t>5</a:t>
            </a:r>
            <a:r>
              <a:rPr lang="es-CO" altLang="es-CO" sz="2200" dirty="0" smtClean="0"/>
              <a:t> y que forma tiene esta molécula?</a:t>
            </a:r>
          </a:p>
        </p:txBody>
      </p:sp>
      <p:sp>
        <p:nvSpPr>
          <p:cNvPr id="4" name="Text Box 8"/>
          <p:cNvSpPr txBox="1">
            <a:spLocks noChangeArrowheads="1"/>
          </p:cNvSpPr>
          <p:nvPr/>
        </p:nvSpPr>
        <p:spPr bwMode="auto">
          <a:xfrm>
            <a:off x="395535" y="1556792"/>
            <a:ext cx="81472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1: </a:t>
            </a:r>
            <a:r>
              <a:rPr lang="es-CO" altLang="es-CO" sz="2200" dirty="0" smtClean="0"/>
              <a:t>Escriba la estructura de puntos de Lewis (recordar que solo intervienen electrones de la última capa de valencia externa).  P: [Ne] 3s</a:t>
            </a:r>
            <a:r>
              <a:rPr lang="es-CO" altLang="es-CO" baseline="30000" dirty="0" smtClean="0"/>
              <a:t>2</a:t>
            </a:r>
            <a:r>
              <a:rPr lang="es-CO" altLang="es-CO" sz="2200" dirty="0" smtClean="0"/>
              <a:t> 3p</a:t>
            </a:r>
            <a:r>
              <a:rPr lang="es-CO" altLang="es-CO" baseline="30000" dirty="0"/>
              <a:t>3</a:t>
            </a:r>
            <a:r>
              <a:rPr lang="es-CO" altLang="es-CO" sz="2200" dirty="0" smtClean="0"/>
              <a:t>  y </a:t>
            </a:r>
            <a:r>
              <a:rPr lang="es-CO" altLang="es-CO" sz="2200" dirty="0">
                <a:solidFill>
                  <a:srgbClr val="1027D2"/>
                </a:solidFill>
              </a:rPr>
              <a:t>Cl: </a:t>
            </a:r>
            <a:r>
              <a:rPr lang="es-CO" altLang="es-CO" sz="2200" dirty="0"/>
              <a:t>[Ne] </a:t>
            </a:r>
            <a:r>
              <a:rPr lang="es-CO" altLang="es-CO" sz="2200" dirty="0">
                <a:solidFill>
                  <a:srgbClr val="1027D2"/>
                </a:solidFill>
              </a:rPr>
              <a:t>3s</a:t>
            </a:r>
            <a:r>
              <a:rPr lang="es-CO" altLang="es-CO" baseline="30000" dirty="0">
                <a:solidFill>
                  <a:srgbClr val="1027D2"/>
                </a:solidFill>
              </a:rPr>
              <a:t>2</a:t>
            </a:r>
            <a:r>
              <a:rPr lang="es-CO" altLang="es-CO" sz="2200" dirty="0">
                <a:solidFill>
                  <a:srgbClr val="1027D2"/>
                </a:solidFill>
              </a:rPr>
              <a:t>3p</a:t>
            </a:r>
            <a:r>
              <a:rPr lang="es-CO" altLang="es-CO" baseline="30000" dirty="0">
                <a:solidFill>
                  <a:srgbClr val="1027D2"/>
                </a:solidFill>
              </a:rPr>
              <a:t>5</a:t>
            </a:r>
          </a:p>
        </p:txBody>
      </p:sp>
      <p:sp>
        <p:nvSpPr>
          <p:cNvPr id="10" name="Text Box 10"/>
          <p:cNvSpPr txBox="1">
            <a:spLocks noChangeArrowheads="1"/>
          </p:cNvSpPr>
          <p:nvPr/>
        </p:nvSpPr>
        <p:spPr bwMode="auto">
          <a:xfrm>
            <a:off x="1896888" y="589915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dirty="0"/>
          </a:p>
        </p:txBody>
      </p:sp>
      <p:sp>
        <p:nvSpPr>
          <p:cNvPr id="62" name="Flecha derecha 61"/>
          <p:cNvSpPr/>
          <p:nvPr/>
        </p:nvSpPr>
        <p:spPr bwMode="auto">
          <a:xfrm>
            <a:off x="2898382" y="3876291"/>
            <a:ext cx="974670"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
        <p:nvSpPr>
          <p:cNvPr id="90" name="Text Box 8"/>
          <p:cNvSpPr txBox="1">
            <a:spLocks noChangeArrowheads="1"/>
          </p:cNvSpPr>
          <p:nvPr/>
        </p:nvSpPr>
        <p:spPr bwMode="auto">
          <a:xfrm>
            <a:off x="140457" y="5618773"/>
            <a:ext cx="86574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2: </a:t>
            </a:r>
            <a:r>
              <a:rPr lang="es-CO" altLang="es-CO" sz="2200" dirty="0" smtClean="0"/>
              <a:t>según el método de RPECV la forma es AX</a:t>
            </a:r>
            <a:r>
              <a:rPr lang="es-CO" altLang="es-CO" baseline="-25000" dirty="0" smtClean="0"/>
              <a:t>5</a:t>
            </a:r>
            <a:r>
              <a:rPr lang="es-CO" altLang="es-CO" sz="2200" dirty="0" smtClean="0"/>
              <a:t>. Geometría trigonal </a:t>
            </a:r>
            <a:r>
              <a:rPr lang="es-CO" altLang="es-CO" sz="2200" dirty="0" err="1" smtClean="0"/>
              <a:t>bipiramidal</a:t>
            </a:r>
            <a:r>
              <a:rPr lang="es-CO" altLang="es-CO" sz="2200" dirty="0" smtClean="0"/>
              <a:t>. </a:t>
            </a:r>
            <a:r>
              <a:rPr lang="es-CO" altLang="es-CO" sz="2200" dirty="0" err="1" smtClean="0"/>
              <a:t>Angulos</a:t>
            </a:r>
            <a:r>
              <a:rPr lang="es-CO" altLang="es-CO" sz="2200" dirty="0" smtClean="0"/>
              <a:t> 90 y 120°. </a:t>
            </a:r>
            <a:endParaRPr lang="es-CO" altLang="es-CO" baseline="30000" dirty="0" smtClean="0">
              <a:solidFill>
                <a:srgbClr val="1027D2"/>
              </a:solidFill>
            </a:endParaRPr>
          </a:p>
        </p:txBody>
      </p:sp>
      <p:grpSp>
        <p:nvGrpSpPr>
          <p:cNvPr id="12" name="Grupo 11"/>
          <p:cNvGrpSpPr/>
          <p:nvPr/>
        </p:nvGrpSpPr>
        <p:grpSpPr>
          <a:xfrm>
            <a:off x="271723" y="2963637"/>
            <a:ext cx="2227337" cy="2254823"/>
            <a:chOff x="250662" y="2971642"/>
            <a:chExt cx="2227337" cy="2254823"/>
          </a:xfrm>
        </p:grpSpPr>
        <p:sp>
          <p:nvSpPr>
            <p:cNvPr id="8" name="Text Box 8"/>
            <p:cNvSpPr txBox="1">
              <a:spLocks noChangeArrowheads="1"/>
            </p:cNvSpPr>
            <p:nvPr/>
          </p:nvSpPr>
          <p:spPr bwMode="auto">
            <a:xfrm>
              <a:off x="1226988" y="3918994"/>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t>P</a:t>
              </a:r>
            </a:p>
          </p:txBody>
        </p:sp>
        <p:sp>
          <p:nvSpPr>
            <p:cNvPr id="36" name="Oval 30"/>
            <p:cNvSpPr>
              <a:spLocks noChangeArrowheads="1"/>
            </p:cNvSpPr>
            <p:nvPr/>
          </p:nvSpPr>
          <p:spPr bwMode="auto">
            <a:xfrm rot="5400000">
              <a:off x="1676316" y="4055206"/>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1"/>
            <p:cNvSpPr>
              <a:spLocks noChangeArrowheads="1"/>
            </p:cNvSpPr>
            <p:nvPr/>
          </p:nvSpPr>
          <p:spPr bwMode="auto">
            <a:xfrm rot="5400000">
              <a:off x="1002901" y="3918994"/>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5" name="Oval 31"/>
            <p:cNvSpPr>
              <a:spLocks noChangeArrowheads="1"/>
            </p:cNvSpPr>
            <p:nvPr/>
          </p:nvSpPr>
          <p:spPr bwMode="auto">
            <a:xfrm rot="5400000">
              <a:off x="1329643" y="371294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3" name="Oval 31"/>
            <p:cNvSpPr>
              <a:spLocks noChangeArrowheads="1"/>
            </p:cNvSpPr>
            <p:nvPr/>
          </p:nvSpPr>
          <p:spPr bwMode="auto">
            <a:xfrm rot="5400000">
              <a:off x="1324262" y="443557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nvGrpSpPr>
            <p:cNvPr id="39" name="Grupo 38"/>
            <p:cNvGrpSpPr/>
            <p:nvPr/>
          </p:nvGrpSpPr>
          <p:grpSpPr>
            <a:xfrm rot="16200000">
              <a:off x="1110078" y="4717354"/>
              <a:ext cx="493848" cy="524374"/>
              <a:chOff x="1090982" y="4330083"/>
              <a:chExt cx="493848" cy="524374"/>
            </a:xfrm>
          </p:grpSpPr>
          <p:sp>
            <p:nvSpPr>
              <p:cNvPr id="40" name="Text Box 7"/>
              <p:cNvSpPr txBox="1">
                <a:spLocks noChangeArrowheads="1"/>
              </p:cNvSpPr>
              <p:nvPr/>
            </p:nvSpPr>
            <p:spPr bwMode="auto">
              <a:xfrm rot="5400000">
                <a:off x="1144575" y="441184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41" name="Group 38"/>
              <p:cNvGrpSpPr>
                <a:grpSpLocks/>
              </p:cNvGrpSpPr>
              <p:nvPr/>
            </p:nvGrpSpPr>
            <p:grpSpPr bwMode="auto">
              <a:xfrm rot="16200000" flipH="1">
                <a:off x="1301243" y="4253883"/>
                <a:ext cx="76200" cy="228600"/>
                <a:chOff x="1440" y="2400"/>
                <a:chExt cx="48" cy="144"/>
              </a:xfrm>
              <a:solidFill>
                <a:srgbClr val="1027D2"/>
              </a:solidFill>
            </p:grpSpPr>
            <p:sp>
              <p:nvSpPr>
                <p:cNvPr id="49"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2"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2" name="Group 41"/>
              <p:cNvGrpSpPr>
                <a:grpSpLocks/>
              </p:cNvGrpSpPr>
              <p:nvPr/>
            </p:nvGrpSpPr>
            <p:grpSpPr bwMode="auto">
              <a:xfrm rot="10800000" flipH="1">
                <a:off x="1090982" y="4474713"/>
                <a:ext cx="76200" cy="228600"/>
                <a:chOff x="1440" y="2400"/>
                <a:chExt cx="48" cy="144"/>
              </a:xfrm>
              <a:solidFill>
                <a:srgbClr val="1027D2"/>
              </a:solidFill>
            </p:grpSpPr>
            <p:sp>
              <p:nvSpPr>
                <p:cNvPr id="47"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8"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3" name="Group 44"/>
              <p:cNvGrpSpPr>
                <a:grpSpLocks/>
              </p:cNvGrpSpPr>
              <p:nvPr/>
            </p:nvGrpSpPr>
            <p:grpSpPr bwMode="auto">
              <a:xfrm rot="16200000" flipH="1">
                <a:off x="1301243" y="4702057"/>
                <a:ext cx="76200" cy="228600"/>
                <a:chOff x="1440" y="2400"/>
                <a:chExt cx="48" cy="144"/>
              </a:xfrm>
              <a:solidFill>
                <a:srgbClr val="1027D2"/>
              </a:solidFill>
            </p:grpSpPr>
            <p:sp>
              <p:nvSpPr>
                <p:cNvPr id="45"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6"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44"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53" name="Grupo 52"/>
            <p:cNvGrpSpPr/>
            <p:nvPr/>
          </p:nvGrpSpPr>
          <p:grpSpPr>
            <a:xfrm>
              <a:off x="1984151" y="3831119"/>
              <a:ext cx="493848" cy="524374"/>
              <a:chOff x="2573237" y="4295806"/>
              <a:chExt cx="493848" cy="524374"/>
            </a:xfrm>
          </p:grpSpPr>
          <p:sp>
            <p:nvSpPr>
              <p:cNvPr id="54" name="Text Box 7"/>
              <p:cNvSpPr txBox="1">
                <a:spLocks noChangeArrowheads="1"/>
              </p:cNvSpPr>
              <p:nvPr/>
            </p:nvSpPr>
            <p:spPr bwMode="auto">
              <a:xfrm>
                <a:off x="2615323" y="4382205"/>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55" name="Grupo 54"/>
              <p:cNvGrpSpPr/>
              <p:nvPr/>
            </p:nvGrpSpPr>
            <p:grpSpPr>
              <a:xfrm rot="10800000">
                <a:off x="2573237" y="4295806"/>
                <a:ext cx="493848" cy="524374"/>
                <a:chOff x="3285811" y="3384330"/>
                <a:chExt cx="493848" cy="524374"/>
              </a:xfrm>
            </p:grpSpPr>
            <p:grpSp>
              <p:nvGrpSpPr>
                <p:cNvPr id="56" name="Group 38"/>
                <p:cNvGrpSpPr>
                  <a:grpSpLocks/>
                </p:cNvGrpSpPr>
                <p:nvPr/>
              </p:nvGrpSpPr>
              <p:grpSpPr bwMode="auto">
                <a:xfrm rot="16200000" flipH="1">
                  <a:off x="3496072" y="3308130"/>
                  <a:ext cx="76200" cy="228600"/>
                  <a:chOff x="1440" y="2400"/>
                  <a:chExt cx="48" cy="144"/>
                </a:xfrm>
              </p:grpSpPr>
              <p:sp>
                <p:nvSpPr>
                  <p:cNvPr id="68"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9"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7" name="Group 41"/>
                <p:cNvGrpSpPr>
                  <a:grpSpLocks/>
                </p:cNvGrpSpPr>
                <p:nvPr/>
              </p:nvGrpSpPr>
              <p:grpSpPr bwMode="auto">
                <a:xfrm rot="10800000" flipH="1">
                  <a:off x="3285811" y="3528960"/>
                  <a:ext cx="76200" cy="228600"/>
                  <a:chOff x="1440" y="2400"/>
                  <a:chExt cx="48" cy="144"/>
                </a:xfrm>
              </p:grpSpPr>
              <p:sp>
                <p:nvSpPr>
                  <p:cNvPr id="64"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7"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8" name="Group 44"/>
                <p:cNvGrpSpPr>
                  <a:grpSpLocks/>
                </p:cNvGrpSpPr>
                <p:nvPr/>
              </p:nvGrpSpPr>
              <p:grpSpPr bwMode="auto">
                <a:xfrm rot="16200000" flipH="1">
                  <a:off x="3496072" y="3756304"/>
                  <a:ext cx="76200" cy="228600"/>
                  <a:chOff x="1440" y="2400"/>
                  <a:chExt cx="48" cy="144"/>
                </a:xfrm>
              </p:grpSpPr>
              <p:sp>
                <p:nvSpPr>
                  <p:cNvPr id="60"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3"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59"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70" name="Grupo 69"/>
            <p:cNvGrpSpPr/>
            <p:nvPr/>
          </p:nvGrpSpPr>
          <p:grpSpPr>
            <a:xfrm>
              <a:off x="1112679" y="2971642"/>
              <a:ext cx="524374" cy="493848"/>
              <a:chOff x="1818851" y="3369554"/>
              <a:chExt cx="524374" cy="493848"/>
            </a:xfrm>
          </p:grpSpPr>
          <p:sp>
            <p:nvSpPr>
              <p:cNvPr id="71" name="Text Box 7"/>
              <p:cNvSpPr txBox="1">
                <a:spLocks noChangeArrowheads="1"/>
              </p:cNvSpPr>
              <p:nvPr/>
            </p:nvSpPr>
            <p:spPr bwMode="auto">
              <a:xfrm>
                <a:off x="1876200" y="344069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72" name="Grupo 71"/>
              <p:cNvGrpSpPr/>
              <p:nvPr/>
            </p:nvGrpSpPr>
            <p:grpSpPr>
              <a:xfrm rot="5400000">
                <a:off x="1834114" y="3354291"/>
                <a:ext cx="493848" cy="524374"/>
                <a:chOff x="3285811" y="3384330"/>
                <a:chExt cx="493848" cy="524374"/>
              </a:xfrm>
            </p:grpSpPr>
            <p:grpSp>
              <p:nvGrpSpPr>
                <p:cNvPr id="73" name="Group 38"/>
                <p:cNvGrpSpPr>
                  <a:grpSpLocks/>
                </p:cNvGrpSpPr>
                <p:nvPr/>
              </p:nvGrpSpPr>
              <p:grpSpPr bwMode="auto">
                <a:xfrm rot="16200000" flipH="1">
                  <a:off x="3496072" y="3308130"/>
                  <a:ext cx="76200" cy="228600"/>
                  <a:chOff x="1440" y="2400"/>
                  <a:chExt cx="48" cy="144"/>
                </a:xfrm>
              </p:grpSpPr>
              <p:sp>
                <p:nvSpPr>
                  <p:cNvPr id="81"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82"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74" name="Group 41"/>
                <p:cNvGrpSpPr>
                  <a:grpSpLocks/>
                </p:cNvGrpSpPr>
                <p:nvPr/>
              </p:nvGrpSpPr>
              <p:grpSpPr bwMode="auto">
                <a:xfrm rot="10800000" flipH="1">
                  <a:off x="3285811" y="3528960"/>
                  <a:ext cx="76200" cy="228600"/>
                  <a:chOff x="1440" y="2400"/>
                  <a:chExt cx="48" cy="144"/>
                </a:xfrm>
              </p:grpSpPr>
              <p:sp>
                <p:nvSpPr>
                  <p:cNvPr id="79"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80"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75" name="Group 44"/>
                <p:cNvGrpSpPr>
                  <a:grpSpLocks/>
                </p:cNvGrpSpPr>
                <p:nvPr/>
              </p:nvGrpSpPr>
              <p:grpSpPr bwMode="auto">
                <a:xfrm rot="16200000" flipH="1">
                  <a:off x="3496072" y="3756304"/>
                  <a:ext cx="76200" cy="228600"/>
                  <a:chOff x="1440" y="2400"/>
                  <a:chExt cx="48" cy="144"/>
                </a:xfrm>
              </p:grpSpPr>
              <p:sp>
                <p:nvSpPr>
                  <p:cNvPr id="77"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78"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76"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sp>
          <p:nvSpPr>
            <p:cNvPr id="83" name="Oval 31"/>
            <p:cNvSpPr>
              <a:spLocks noChangeArrowheads="1"/>
            </p:cNvSpPr>
            <p:nvPr/>
          </p:nvSpPr>
          <p:spPr bwMode="auto">
            <a:xfrm rot="5400000">
              <a:off x="1002901" y="4243934"/>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nvGrpSpPr>
            <p:cNvPr id="84" name="Grupo 83"/>
            <p:cNvGrpSpPr/>
            <p:nvPr/>
          </p:nvGrpSpPr>
          <p:grpSpPr>
            <a:xfrm>
              <a:off x="308622" y="3469344"/>
              <a:ext cx="493848" cy="524374"/>
              <a:chOff x="1090982" y="4330083"/>
              <a:chExt cx="493848" cy="524374"/>
            </a:xfrm>
          </p:grpSpPr>
          <p:sp>
            <p:nvSpPr>
              <p:cNvPr id="85" name="Text Box 7"/>
              <p:cNvSpPr txBox="1">
                <a:spLocks noChangeArrowheads="1"/>
              </p:cNvSpPr>
              <p:nvPr/>
            </p:nvSpPr>
            <p:spPr bwMode="auto">
              <a:xfrm>
                <a:off x="1144575" y="4411839"/>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86" name="Group 38"/>
              <p:cNvGrpSpPr>
                <a:grpSpLocks/>
              </p:cNvGrpSpPr>
              <p:nvPr/>
            </p:nvGrpSpPr>
            <p:grpSpPr bwMode="auto">
              <a:xfrm rot="16200000" flipH="1">
                <a:off x="1301243" y="4253883"/>
                <a:ext cx="76200" cy="228600"/>
                <a:chOff x="1440" y="2400"/>
                <a:chExt cx="48" cy="144"/>
              </a:xfrm>
              <a:solidFill>
                <a:srgbClr val="1027D2"/>
              </a:solidFill>
            </p:grpSpPr>
            <p:sp>
              <p:nvSpPr>
                <p:cNvPr id="97"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8"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87" name="Group 41"/>
              <p:cNvGrpSpPr>
                <a:grpSpLocks/>
              </p:cNvGrpSpPr>
              <p:nvPr/>
            </p:nvGrpSpPr>
            <p:grpSpPr bwMode="auto">
              <a:xfrm rot="10800000" flipH="1">
                <a:off x="1090982" y="4474713"/>
                <a:ext cx="76200" cy="228600"/>
                <a:chOff x="1440" y="2400"/>
                <a:chExt cx="48" cy="144"/>
              </a:xfrm>
              <a:solidFill>
                <a:srgbClr val="1027D2"/>
              </a:solidFill>
            </p:grpSpPr>
            <p:sp>
              <p:nvSpPr>
                <p:cNvPr id="94"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6"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88" name="Group 44"/>
              <p:cNvGrpSpPr>
                <a:grpSpLocks/>
              </p:cNvGrpSpPr>
              <p:nvPr/>
            </p:nvGrpSpPr>
            <p:grpSpPr bwMode="auto">
              <a:xfrm rot="16200000" flipH="1">
                <a:off x="1301243" y="4702057"/>
                <a:ext cx="76200" cy="228600"/>
                <a:chOff x="1440" y="2400"/>
                <a:chExt cx="48" cy="144"/>
              </a:xfrm>
              <a:solidFill>
                <a:srgbClr val="1027D2"/>
              </a:solidFill>
            </p:grpSpPr>
            <p:sp>
              <p:nvSpPr>
                <p:cNvPr id="91"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2"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89"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99" name="Grupo 98"/>
            <p:cNvGrpSpPr/>
            <p:nvPr/>
          </p:nvGrpSpPr>
          <p:grpSpPr>
            <a:xfrm>
              <a:off x="250662" y="4240983"/>
              <a:ext cx="493848" cy="524374"/>
              <a:chOff x="1090982" y="4330083"/>
              <a:chExt cx="493848" cy="524374"/>
            </a:xfrm>
          </p:grpSpPr>
          <p:sp>
            <p:nvSpPr>
              <p:cNvPr id="100" name="Text Box 7"/>
              <p:cNvSpPr txBox="1">
                <a:spLocks noChangeArrowheads="1"/>
              </p:cNvSpPr>
              <p:nvPr/>
            </p:nvSpPr>
            <p:spPr bwMode="auto">
              <a:xfrm>
                <a:off x="1144575" y="4411839"/>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101" name="Group 38"/>
              <p:cNvGrpSpPr>
                <a:grpSpLocks/>
              </p:cNvGrpSpPr>
              <p:nvPr/>
            </p:nvGrpSpPr>
            <p:grpSpPr bwMode="auto">
              <a:xfrm rot="16200000" flipH="1">
                <a:off x="1301243" y="4253883"/>
                <a:ext cx="76200" cy="228600"/>
                <a:chOff x="1440" y="2400"/>
                <a:chExt cx="48" cy="144"/>
              </a:xfrm>
              <a:solidFill>
                <a:srgbClr val="1027D2"/>
              </a:solidFill>
            </p:grpSpPr>
            <p:sp>
              <p:nvSpPr>
                <p:cNvPr id="110"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1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02" name="Group 41"/>
              <p:cNvGrpSpPr>
                <a:grpSpLocks/>
              </p:cNvGrpSpPr>
              <p:nvPr/>
            </p:nvGrpSpPr>
            <p:grpSpPr bwMode="auto">
              <a:xfrm rot="10800000" flipH="1">
                <a:off x="1090982" y="4474713"/>
                <a:ext cx="76200" cy="228600"/>
                <a:chOff x="1440" y="2400"/>
                <a:chExt cx="48" cy="144"/>
              </a:xfrm>
              <a:solidFill>
                <a:srgbClr val="1027D2"/>
              </a:solidFill>
            </p:grpSpPr>
            <p:sp>
              <p:nvSpPr>
                <p:cNvPr id="108"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09"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03" name="Group 44"/>
              <p:cNvGrpSpPr>
                <a:grpSpLocks/>
              </p:cNvGrpSpPr>
              <p:nvPr/>
            </p:nvGrpSpPr>
            <p:grpSpPr bwMode="auto">
              <a:xfrm rot="16200000" flipH="1">
                <a:off x="1301243" y="4702057"/>
                <a:ext cx="76200" cy="228600"/>
                <a:chOff x="1440" y="2400"/>
                <a:chExt cx="48" cy="144"/>
              </a:xfrm>
              <a:solidFill>
                <a:srgbClr val="1027D2"/>
              </a:solidFill>
            </p:grpSpPr>
            <p:sp>
              <p:nvSpPr>
                <p:cNvPr id="105"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06"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104"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grpSp>
        <p:nvGrpSpPr>
          <p:cNvPr id="3" name="Grupo 2"/>
          <p:cNvGrpSpPr/>
          <p:nvPr/>
        </p:nvGrpSpPr>
        <p:grpSpPr>
          <a:xfrm>
            <a:off x="4190431" y="3069286"/>
            <a:ext cx="2227337" cy="2141276"/>
            <a:chOff x="4411378" y="2980306"/>
            <a:chExt cx="2227337" cy="2141276"/>
          </a:xfrm>
        </p:grpSpPr>
        <p:sp>
          <p:nvSpPr>
            <p:cNvPr id="112" name="Text Box 8"/>
            <p:cNvSpPr txBox="1">
              <a:spLocks noChangeArrowheads="1"/>
            </p:cNvSpPr>
            <p:nvPr/>
          </p:nvSpPr>
          <p:spPr bwMode="auto">
            <a:xfrm>
              <a:off x="5349596" y="3880472"/>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t>P</a:t>
              </a:r>
            </a:p>
          </p:txBody>
        </p:sp>
        <p:grpSp>
          <p:nvGrpSpPr>
            <p:cNvPr id="117" name="Grupo 116"/>
            <p:cNvGrpSpPr/>
            <p:nvPr/>
          </p:nvGrpSpPr>
          <p:grpSpPr>
            <a:xfrm rot="16200000">
              <a:off x="5239308" y="4639320"/>
              <a:ext cx="440150" cy="524374"/>
              <a:chOff x="1090982" y="4330083"/>
              <a:chExt cx="440150" cy="524374"/>
            </a:xfrm>
          </p:grpSpPr>
          <p:sp>
            <p:nvSpPr>
              <p:cNvPr id="118" name="Text Box 7"/>
              <p:cNvSpPr txBox="1">
                <a:spLocks noChangeArrowheads="1"/>
              </p:cNvSpPr>
              <p:nvPr/>
            </p:nvSpPr>
            <p:spPr bwMode="auto">
              <a:xfrm rot="5400000">
                <a:off x="1144575" y="441184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119" name="Group 38"/>
              <p:cNvGrpSpPr>
                <a:grpSpLocks/>
              </p:cNvGrpSpPr>
              <p:nvPr/>
            </p:nvGrpSpPr>
            <p:grpSpPr bwMode="auto">
              <a:xfrm rot="16200000" flipH="1">
                <a:off x="1301243" y="4253883"/>
                <a:ext cx="76200" cy="228600"/>
                <a:chOff x="1440" y="2400"/>
                <a:chExt cx="48" cy="144"/>
              </a:xfrm>
              <a:solidFill>
                <a:srgbClr val="1027D2"/>
              </a:solidFill>
            </p:grpSpPr>
            <p:sp>
              <p:nvSpPr>
                <p:cNvPr id="129"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3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21" name="Group 41"/>
              <p:cNvGrpSpPr>
                <a:grpSpLocks/>
              </p:cNvGrpSpPr>
              <p:nvPr/>
            </p:nvGrpSpPr>
            <p:grpSpPr bwMode="auto">
              <a:xfrm rot="10800000" flipH="1">
                <a:off x="1090982" y="4474713"/>
                <a:ext cx="76200" cy="228600"/>
                <a:chOff x="1440" y="2400"/>
                <a:chExt cx="48" cy="144"/>
              </a:xfrm>
              <a:solidFill>
                <a:srgbClr val="1027D2"/>
              </a:solidFill>
            </p:grpSpPr>
            <p:sp>
              <p:nvSpPr>
                <p:cNvPr id="126"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28"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22" name="Group 44"/>
              <p:cNvGrpSpPr>
                <a:grpSpLocks/>
              </p:cNvGrpSpPr>
              <p:nvPr/>
            </p:nvGrpSpPr>
            <p:grpSpPr bwMode="auto">
              <a:xfrm rot="16200000" flipH="1">
                <a:off x="1301243" y="4702057"/>
                <a:ext cx="76200" cy="228600"/>
                <a:chOff x="1440" y="2400"/>
                <a:chExt cx="48" cy="144"/>
              </a:xfrm>
              <a:solidFill>
                <a:srgbClr val="1027D2"/>
              </a:solidFill>
            </p:grpSpPr>
            <p:sp>
              <p:nvSpPr>
                <p:cNvPr id="124"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25"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132" name="Grupo 131"/>
            <p:cNvGrpSpPr/>
            <p:nvPr/>
          </p:nvGrpSpPr>
          <p:grpSpPr>
            <a:xfrm>
              <a:off x="6186953" y="3839783"/>
              <a:ext cx="451762" cy="524374"/>
              <a:chOff x="2615323" y="4295806"/>
              <a:chExt cx="451762" cy="524374"/>
            </a:xfrm>
          </p:grpSpPr>
          <p:sp>
            <p:nvSpPr>
              <p:cNvPr id="133" name="Text Box 7"/>
              <p:cNvSpPr txBox="1">
                <a:spLocks noChangeArrowheads="1"/>
              </p:cNvSpPr>
              <p:nvPr/>
            </p:nvSpPr>
            <p:spPr bwMode="auto">
              <a:xfrm>
                <a:off x="2615323" y="4382205"/>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134" name="Grupo 133"/>
              <p:cNvGrpSpPr/>
              <p:nvPr/>
            </p:nvGrpSpPr>
            <p:grpSpPr>
              <a:xfrm rot="10800000">
                <a:off x="2704424" y="4295806"/>
                <a:ext cx="362661" cy="524374"/>
                <a:chOff x="3285811" y="3384330"/>
                <a:chExt cx="362661" cy="524374"/>
              </a:xfrm>
            </p:grpSpPr>
            <p:grpSp>
              <p:nvGrpSpPr>
                <p:cNvPr id="135" name="Group 38"/>
                <p:cNvGrpSpPr>
                  <a:grpSpLocks/>
                </p:cNvGrpSpPr>
                <p:nvPr/>
              </p:nvGrpSpPr>
              <p:grpSpPr bwMode="auto">
                <a:xfrm rot="16200000" flipH="1">
                  <a:off x="3496072" y="3308130"/>
                  <a:ext cx="76200" cy="228600"/>
                  <a:chOff x="1440" y="2400"/>
                  <a:chExt cx="48" cy="144"/>
                </a:xfrm>
              </p:grpSpPr>
              <p:sp>
                <p:nvSpPr>
                  <p:cNvPr id="144"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45"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36" name="Group 41"/>
                <p:cNvGrpSpPr>
                  <a:grpSpLocks/>
                </p:cNvGrpSpPr>
                <p:nvPr/>
              </p:nvGrpSpPr>
              <p:grpSpPr bwMode="auto">
                <a:xfrm rot="10800000" flipH="1">
                  <a:off x="3285811" y="3528960"/>
                  <a:ext cx="76200" cy="228600"/>
                  <a:chOff x="1440" y="2400"/>
                  <a:chExt cx="48" cy="144"/>
                </a:xfrm>
              </p:grpSpPr>
              <p:sp>
                <p:nvSpPr>
                  <p:cNvPr id="142"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43"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37" name="Group 44"/>
                <p:cNvGrpSpPr>
                  <a:grpSpLocks/>
                </p:cNvGrpSpPr>
                <p:nvPr/>
              </p:nvGrpSpPr>
              <p:grpSpPr bwMode="auto">
                <a:xfrm rot="16200000" flipH="1">
                  <a:off x="3496072" y="3756304"/>
                  <a:ext cx="76200" cy="228600"/>
                  <a:chOff x="1440" y="2400"/>
                  <a:chExt cx="48" cy="144"/>
                </a:xfrm>
              </p:grpSpPr>
              <p:sp>
                <p:nvSpPr>
                  <p:cNvPr id="140"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41"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146" name="Grupo 145"/>
            <p:cNvGrpSpPr/>
            <p:nvPr/>
          </p:nvGrpSpPr>
          <p:grpSpPr>
            <a:xfrm>
              <a:off x="5273396" y="2980306"/>
              <a:ext cx="524374" cy="441024"/>
              <a:chOff x="1818852" y="3369554"/>
              <a:chExt cx="524374" cy="441024"/>
            </a:xfrm>
          </p:grpSpPr>
          <p:sp>
            <p:nvSpPr>
              <p:cNvPr id="147" name="Text Box 7"/>
              <p:cNvSpPr txBox="1">
                <a:spLocks noChangeArrowheads="1"/>
              </p:cNvSpPr>
              <p:nvPr/>
            </p:nvSpPr>
            <p:spPr bwMode="auto">
              <a:xfrm>
                <a:off x="1876200" y="344069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148" name="Grupo 147"/>
              <p:cNvGrpSpPr/>
              <p:nvPr/>
            </p:nvGrpSpPr>
            <p:grpSpPr>
              <a:xfrm rot="5400000">
                <a:off x="1899708" y="3288698"/>
                <a:ext cx="362661" cy="524374"/>
                <a:chOff x="3285811" y="3384330"/>
                <a:chExt cx="362661" cy="524374"/>
              </a:xfrm>
            </p:grpSpPr>
            <p:grpSp>
              <p:nvGrpSpPr>
                <p:cNvPr id="149" name="Group 38"/>
                <p:cNvGrpSpPr>
                  <a:grpSpLocks/>
                </p:cNvGrpSpPr>
                <p:nvPr/>
              </p:nvGrpSpPr>
              <p:grpSpPr bwMode="auto">
                <a:xfrm rot="16200000" flipH="1">
                  <a:off x="3496072" y="3308130"/>
                  <a:ext cx="76200" cy="228600"/>
                  <a:chOff x="1440" y="2400"/>
                  <a:chExt cx="48" cy="144"/>
                </a:xfrm>
              </p:grpSpPr>
              <p:sp>
                <p:nvSpPr>
                  <p:cNvPr id="159"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60"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50" name="Group 41"/>
                <p:cNvGrpSpPr>
                  <a:grpSpLocks/>
                </p:cNvGrpSpPr>
                <p:nvPr/>
              </p:nvGrpSpPr>
              <p:grpSpPr bwMode="auto">
                <a:xfrm rot="10800000" flipH="1">
                  <a:off x="3285811" y="3528960"/>
                  <a:ext cx="76200" cy="228600"/>
                  <a:chOff x="1440" y="2400"/>
                  <a:chExt cx="48" cy="144"/>
                </a:xfrm>
              </p:grpSpPr>
              <p:sp>
                <p:nvSpPr>
                  <p:cNvPr id="156"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58"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52" name="Group 44"/>
                <p:cNvGrpSpPr>
                  <a:grpSpLocks/>
                </p:cNvGrpSpPr>
                <p:nvPr/>
              </p:nvGrpSpPr>
              <p:grpSpPr bwMode="auto">
                <a:xfrm rot="16200000" flipH="1">
                  <a:off x="3496072" y="3756304"/>
                  <a:ext cx="76200" cy="228600"/>
                  <a:chOff x="1440" y="2400"/>
                  <a:chExt cx="48" cy="144"/>
                </a:xfrm>
              </p:grpSpPr>
              <p:sp>
                <p:nvSpPr>
                  <p:cNvPr id="154"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55"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168" name="Grupo 167"/>
            <p:cNvGrpSpPr/>
            <p:nvPr/>
          </p:nvGrpSpPr>
          <p:grpSpPr>
            <a:xfrm>
              <a:off x="4469338" y="3478008"/>
              <a:ext cx="456818" cy="524374"/>
              <a:chOff x="1090982" y="4330083"/>
              <a:chExt cx="456818" cy="524374"/>
            </a:xfrm>
          </p:grpSpPr>
          <p:sp>
            <p:nvSpPr>
              <p:cNvPr id="169" name="Text Box 7"/>
              <p:cNvSpPr txBox="1">
                <a:spLocks noChangeArrowheads="1"/>
              </p:cNvSpPr>
              <p:nvPr/>
            </p:nvSpPr>
            <p:spPr bwMode="auto">
              <a:xfrm>
                <a:off x="1144575" y="4411839"/>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170" name="Group 38"/>
              <p:cNvGrpSpPr>
                <a:grpSpLocks/>
              </p:cNvGrpSpPr>
              <p:nvPr/>
            </p:nvGrpSpPr>
            <p:grpSpPr bwMode="auto">
              <a:xfrm rot="16200000" flipH="1">
                <a:off x="1301243" y="4253883"/>
                <a:ext cx="76200" cy="228600"/>
                <a:chOff x="1440" y="2400"/>
                <a:chExt cx="48" cy="144"/>
              </a:xfrm>
              <a:solidFill>
                <a:srgbClr val="1027D2"/>
              </a:solidFill>
            </p:grpSpPr>
            <p:sp>
              <p:nvSpPr>
                <p:cNvPr id="178"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79"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71" name="Group 41"/>
              <p:cNvGrpSpPr>
                <a:grpSpLocks/>
              </p:cNvGrpSpPr>
              <p:nvPr/>
            </p:nvGrpSpPr>
            <p:grpSpPr bwMode="auto">
              <a:xfrm rot="10800000" flipH="1">
                <a:off x="1090982" y="4474713"/>
                <a:ext cx="76200" cy="228600"/>
                <a:chOff x="1440" y="2400"/>
                <a:chExt cx="48" cy="144"/>
              </a:xfrm>
              <a:solidFill>
                <a:srgbClr val="1027D2"/>
              </a:solidFill>
            </p:grpSpPr>
            <p:sp>
              <p:nvSpPr>
                <p:cNvPr id="176"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77"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72" name="Group 44"/>
              <p:cNvGrpSpPr>
                <a:grpSpLocks/>
              </p:cNvGrpSpPr>
              <p:nvPr/>
            </p:nvGrpSpPr>
            <p:grpSpPr bwMode="auto">
              <a:xfrm rot="16200000" flipH="1">
                <a:off x="1301243" y="4702057"/>
                <a:ext cx="76200" cy="228600"/>
                <a:chOff x="1440" y="2400"/>
                <a:chExt cx="48" cy="144"/>
              </a:xfrm>
              <a:solidFill>
                <a:srgbClr val="1027D2"/>
              </a:solidFill>
            </p:grpSpPr>
            <p:sp>
              <p:nvSpPr>
                <p:cNvPr id="174"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75"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180" name="Grupo 179"/>
            <p:cNvGrpSpPr/>
            <p:nvPr/>
          </p:nvGrpSpPr>
          <p:grpSpPr>
            <a:xfrm>
              <a:off x="4411378" y="4249647"/>
              <a:ext cx="456818" cy="524374"/>
              <a:chOff x="1090982" y="4330083"/>
              <a:chExt cx="456818" cy="524374"/>
            </a:xfrm>
          </p:grpSpPr>
          <p:sp>
            <p:nvSpPr>
              <p:cNvPr id="181" name="Text Box 7"/>
              <p:cNvSpPr txBox="1">
                <a:spLocks noChangeArrowheads="1"/>
              </p:cNvSpPr>
              <p:nvPr/>
            </p:nvSpPr>
            <p:spPr bwMode="auto">
              <a:xfrm>
                <a:off x="1144575" y="4411839"/>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grpSp>
            <p:nvGrpSpPr>
              <p:cNvPr id="182" name="Group 38"/>
              <p:cNvGrpSpPr>
                <a:grpSpLocks/>
              </p:cNvGrpSpPr>
              <p:nvPr/>
            </p:nvGrpSpPr>
            <p:grpSpPr bwMode="auto">
              <a:xfrm rot="16200000" flipH="1">
                <a:off x="1301243" y="4253883"/>
                <a:ext cx="76200" cy="228600"/>
                <a:chOff x="1440" y="2400"/>
                <a:chExt cx="48" cy="144"/>
              </a:xfrm>
              <a:solidFill>
                <a:srgbClr val="1027D2"/>
              </a:solidFill>
            </p:grpSpPr>
            <p:sp>
              <p:nvSpPr>
                <p:cNvPr id="190"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9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83" name="Group 41"/>
              <p:cNvGrpSpPr>
                <a:grpSpLocks/>
              </p:cNvGrpSpPr>
              <p:nvPr/>
            </p:nvGrpSpPr>
            <p:grpSpPr bwMode="auto">
              <a:xfrm rot="10800000" flipH="1">
                <a:off x="1090982" y="4474713"/>
                <a:ext cx="76200" cy="228600"/>
                <a:chOff x="1440" y="2400"/>
                <a:chExt cx="48" cy="144"/>
              </a:xfrm>
              <a:solidFill>
                <a:srgbClr val="1027D2"/>
              </a:solidFill>
            </p:grpSpPr>
            <p:sp>
              <p:nvSpPr>
                <p:cNvPr id="188"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89"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84" name="Group 44"/>
              <p:cNvGrpSpPr>
                <a:grpSpLocks/>
              </p:cNvGrpSpPr>
              <p:nvPr/>
            </p:nvGrpSpPr>
            <p:grpSpPr bwMode="auto">
              <a:xfrm rot="16200000" flipH="1">
                <a:off x="1301243" y="4702057"/>
                <a:ext cx="76200" cy="228600"/>
                <a:chOff x="1440" y="2400"/>
                <a:chExt cx="48" cy="144"/>
              </a:xfrm>
              <a:solidFill>
                <a:srgbClr val="1027D2"/>
              </a:solidFill>
            </p:grpSpPr>
            <p:sp>
              <p:nvSpPr>
                <p:cNvPr id="186"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87"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sp>
          <p:nvSpPr>
            <p:cNvPr id="192" name="Line 12"/>
            <p:cNvSpPr>
              <a:spLocks noChangeShapeType="1"/>
            </p:cNvSpPr>
            <p:nvPr/>
          </p:nvSpPr>
          <p:spPr bwMode="auto">
            <a:xfrm flipH="1">
              <a:off x="5499072" y="3371355"/>
              <a:ext cx="14988" cy="46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93" name="Line 12"/>
            <p:cNvSpPr>
              <a:spLocks noChangeShapeType="1"/>
            </p:cNvSpPr>
            <p:nvPr/>
          </p:nvSpPr>
          <p:spPr bwMode="auto">
            <a:xfrm>
              <a:off x="5489818" y="4247720"/>
              <a:ext cx="4407" cy="4927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94" name="Line 12"/>
            <p:cNvSpPr>
              <a:spLocks noChangeShapeType="1"/>
            </p:cNvSpPr>
            <p:nvPr/>
          </p:nvSpPr>
          <p:spPr bwMode="auto">
            <a:xfrm flipV="1">
              <a:off x="5671983" y="4074852"/>
              <a:ext cx="499338" cy="984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95" name="Line 12"/>
            <p:cNvSpPr>
              <a:spLocks noChangeShapeType="1"/>
            </p:cNvSpPr>
            <p:nvPr/>
          </p:nvSpPr>
          <p:spPr bwMode="auto">
            <a:xfrm>
              <a:off x="4866426" y="3713652"/>
              <a:ext cx="504056" cy="21123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96" name="Line 12"/>
            <p:cNvSpPr>
              <a:spLocks noChangeShapeType="1"/>
            </p:cNvSpPr>
            <p:nvPr/>
          </p:nvSpPr>
          <p:spPr bwMode="auto">
            <a:xfrm flipV="1">
              <a:off x="4861411" y="4205646"/>
              <a:ext cx="471250" cy="26176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pic>
        <p:nvPicPr>
          <p:cNvPr id="157" name="Picture 17"/>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6588"/>
          <a:stretch/>
        </p:blipFill>
        <p:spPr bwMode="auto">
          <a:xfrm>
            <a:off x="6956129" y="2464402"/>
            <a:ext cx="1818288" cy="204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8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2" grpId="0" animBg="1"/>
      <p:bldP spid="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O" dirty="0" smtClean="0"/>
              <a:t>Tercera  </a:t>
            </a:r>
            <a:r>
              <a:rPr lang="es-CO" dirty="0" smtClean="0"/>
              <a:t>parte: Hibridación</a:t>
            </a:r>
            <a:endParaRPr lang="es-CO" dirty="0"/>
          </a:p>
        </p:txBody>
      </p:sp>
    </p:spTree>
    <p:extLst>
      <p:ext uri="{BB962C8B-B14F-4D97-AF65-F5344CB8AC3E}">
        <p14:creationId xmlns:p14="http://schemas.microsoft.com/office/powerpoint/2010/main" val="1301825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20</a:t>
            </a:fld>
            <a:endParaRPr lang="en-US" altLang="es-CO" dirty="0"/>
          </a:p>
        </p:txBody>
      </p:sp>
      <p:sp>
        <p:nvSpPr>
          <p:cNvPr id="4" name="Text Box 8"/>
          <p:cNvSpPr txBox="1">
            <a:spLocks noChangeArrowheads="1"/>
          </p:cNvSpPr>
          <p:nvPr/>
        </p:nvSpPr>
        <p:spPr bwMode="auto">
          <a:xfrm>
            <a:off x="218647" y="646878"/>
            <a:ext cx="886436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3: </a:t>
            </a:r>
            <a:r>
              <a:rPr lang="es-CO" altLang="es-CO" sz="2200" b="1" i="1" dirty="0" smtClean="0"/>
              <a:t>Establecer diagrama de cajones solo para el átomo central. </a:t>
            </a:r>
            <a:r>
              <a:rPr lang="es-CO" altLang="es-CO" sz="2200" dirty="0" smtClean="0"/>
              <a:t>Como la capa siguiente es 3</a:t>
            </a:r>
            <a:r>
              <a:rPr lang="es-CO" altLang="es-CO" sz="2200" i="1" dirty="0" smtClean="0"/>
              <a:t>d </a:t>
            </a:r>
            <a:r>
              <a:rPr lang="es-CO" altLang="es-CO" sz="2200" dirty="0" smtClean="0"/>
              <a:t>y es igual en energía a las capas 3</a:t>
            </a:r>
            <a:r>
              <a:rPr lang="es-CO" altLang="es-CO" sz="2200" i="1" dirty="0" smtClean="0"/>
              <a:t>s y 3p</a:t>
            </a:r>
            <a:r>
              <a:rPr lang="es-CO" altLang="es-CO" sz="2200" dirty="0" smtClean="0"/>
              <a:t>, se promueve 1 electrón de la capa </a:t>
            </a:r>
            <a:r>
              <a:rPr lang="es-CO" altLang="es-CO" sz="2200" i="1" dirty="0" smtClean="0"/>
              <a:t>s</a:t>
            </a:r>
            <a:r>
              <a:rPr lang="es-CO" altLang="es-CO" sz="2200" dirty="0" smtClean="0"/>
              <a:t> a la capa d, formando 5 orbitales “</a:t>
            </a:r>
            <a:r>
              <a:rPr lang="es-CO" altLang="es-CO" sz="2200" dirty="0" err="1" smtClean="0"/>
              <a:t>hibridos</a:t>
            </a:r>
            <a:r>
              <a:rPr lang="es-CO" altLang="es-CO" sz="2200" dirty="0" smtClean="0"/>
              <a:t> </a:t>
            </a:r>
            <a:r>
              <a:rPr lang="es-CO" altLang="es-CO" sz="2200" i="1" dirty="0" smtClean="0"/>
              <a:t>sp</a:t>
            </a:r>
            <a:r>
              <a:rPr lang="es-CO" altLang="es-CO" i="1" baseline="30000" dirty="0" smtClean="0"/>
              <a:t>3</a:t>
            </a:r>
            <a:r>
              <a:rPr lang="es-CO" altLang="es-CO" i="1" dirty="0" smtClean="0"/>
              <a:t>d</a:t>
            </a:r>
            <a:r>
              <a:rPr lang="es-CO" altLang="es-CO" i="1" baseline="30000" dirty="0" smtClean="0"/>
              <a:t> </a:t>
            </a:r>
            <a:r>
              <a:rPr lang="es-CO" altLang="es-CO" sz="2200" dirty="0" smtClean="0"/>
              <a:t>” por consiguiente posee hibridación </a:t>
            </a:r>
            <a:r>
              <a:rPr lang="es-CO" altLang="es-CO" sz="2200" b="1" i="1" dirty="0" smtClean="0"/>
              <a:t>sp</a:t>
            </a:r>
            <a:r>
              <a:rPr lang="es-CO" altLang="es-CO" b="1" i="1" baseline="30000" dirty="0" smtClean="0"/>
              <a:t>3</a:t>
            </a:r>
            <a:r>
              <a:rPr lang="es-CO" altLang="es-CO" sz="2200" b="1" i="1" dirty="0" smtClean="0"/>
              <a:t>d</a:t>
            </a:r>
            <a:r>
              <a:rPr lang="es-CO" altLang="es-CO" b="1" i="1" dirty="0" smtClean="0"/>
              <a:t>.   </a:t>
            </a:r>
            <a:r>
              <a:rPr lang="es-CO" altLang="es-CO" dirty="0" smtClean="0"/>
              <a:t>La razón: se inicia el nivel 3 (</a:t>
            </a:r>
            <a:r>
              <a:rPr lang="es-CO" altLang="es-CO" i="1" dirty="0" smtClean="0"/>
              <a:t>3s, 3p, 3d</a:t>
            </a:r>
            <a:r>
              <a:rPr lang="es-CO" altLang="es-CO" dirty="0" smtClean="0"/>
              <a:t>)</a:t>
            </a:r>
            <a:endParaRPr lang="es-CO" altLang="es-CO" u="sng" dirty="0" smtClean="0">
              <a:solidFill>
                <a:srgbClr val="1027D2"/>
              </a:solidFill>
            </a:endParaRPr>
          </a:p>
        </p:txBody>
      </p:sp>
      <p:sp>
        <p:nvSpPr>
          <p:cNvPr id="66" name="Text Box 122"/>
          <p:cNvSpPr txBox="1">
            <a:spLocks noChangeArrowheads="1"/>
          </p:cNvSpPr>
          <p:nvPr/>
        </p:nvSpPr>
        <p:spPr bwMode="auto">
          <a:xfrm>
            <a:off x="1619672" y="3535820"/>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s-CO" sz="2000" b="1" kern="0" dirty="0">
                <a:solidFill>
                  <a:srgbClr val="000000"/>
                </a:solidFill>
              </a:rPr>
              <a:t>P</a:t>
            </a:r>
            <a:endParaRPr kumimoji="0" lang="en-US" altLang="es-CO" sz="2000" b="1" i="0" u="none" strike="noStrike" kern="0" cap="none" spc="0" normalizeH="0" baseline="0" noProof="0" dirty="0" smtClean="0">
              <a:ln>
                <a:noFill/>
              </a:ln>
              <a:solidFill>
                <a:srgbClr val="000000"/>
              </a:solidFill>
              <a:effectLst/>
              <a:uLnTx/>
              <a:uFillTx/>
            </a:endParaRPr>
          </a:p>
        </p:txBody>
      </p:sp>
      <p:grpSp>
        <p:nvGrpSpPr>
          <p:cNvPr id="67" name="Group 178"/>
          <p:cNvGrpSpPr>
            <a:grpSpLocks/>
          </p:cNvGrpSpPr>
          <p:nvPr/>
        </p:nvGrpSpPr>
        <p:grpSpPr bwMode="auto">
          <a:xfrm>
            <a:off x="2195736" y="3456687"/>
            <a:ext cx="2362200" cy="933450"/>
            <a:chOff x="1152" y="1680"/>
            <a:chExt cx="1488" cy="588"/>
          </a:xfrm>
        </p:grpSpPr>
        <p:sp>
          <p:nvSpPr>
            <p:cNvPr id="146" name="Text Box 15"/>
            <p:cNvSpPr txBox="1">
              <a:spLocks noChangeArrowheads="1"/>
            </p:cNvSpPr>
            <p:nvPr/>
          </p:nvSpPr>
          <p:spPr bwMode="auto">
            <a:xfrm>
              <a:off x="1973" y="2016"/>
              <a:ext cx="29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a:solidFill>
                    <a:srgbClr val="000000"/>
                  </a:solidFill>
                </a:rPr>
                <a:t>3</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a:solidFill>
                    <a:srgbClr val="000000"/>
                  </a:solidFill>
                </a:rPr>
                <a:t>3</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2198523" y="345115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165" name="Text Box 8"/>
          <p:cNvSpPr txBox="1">
            <a:spLocks noChangeArrowheads="1"/>
          </p:cNvSpPr>
          <p:nvPr/>
        </p:nvSpPr>
        <p:spPr bwMode="auto">
          <a:xfrm>
            <a:off x="40927" y="2619975"/>
            <a:ext cx="87795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000" b="1" dirty="0" smtClean="0"/>
              <a:t>Antes de la Hibridación: </a:t>
            </a:r>
            <a:r>
              <a:rPr lang="es-CO" altLang="es-CO" sz="2000" dirty="0" smtClean="0"/>
              <a:t>1 orbital 3</a:t>
            </a:r>
            <a:r>
              <a:rPr lang="es-CO" altLang="es-CO" sz="2000" i="1" dirty="0" smtClean="0"/>
              <a:t>s </a:t>
            </a:r>
            <a:r>
              <a:rPr lang="es-CO" altLang="es-CO" sz="2000" dirty="0" smtClean="0"/>
              <a:t>+ 3 orbitales 3</a:t>
            </a:r>
            <a:r>
              <a:rPr lang="es-CO" altLang="es-CO" sz="2000" i="1" dirty="0" smtClean="0"/>
              <a:t>p</a:t>
            </a:r>
            <a:r>
              <a:rPr lang="es-CO" altLang="es-CO" sz="2000" dirty="0" smtClean="0"/>
              <a:t> + 5 orbitales 3</a:t>
            </a:r>
            <a:r>
              <a:rPr lang="es-CO" altLang="es-CO" sz="2000" i="1" dirty="0" smtClean="0"/>
              <a:t>d </a:t>
            </a:r>
            <a:r>
              <a:rPr lang="es-CO" altLang="es-CO" sz="2000" dirty="0" smtClean="0"/>
              <a:t>extendidos</a:t>
            </a:r>
          </a:p>
        </p:txBody>
      </p:sp>
      <p:sp>
        <p:nvSpPr>
          <p:cNvPr id="37" name="Text Box 12"/>
          <p:cNvSpPr txBox="1">
            <a:spLocks noChangeArrowheads="1"/>
          </p:cNvSpPr>
          <p:nvPr/>
        </p:nvSpPr>
        <p:spPr bwMode="auto">
          <a:xfrm>
            <a:off x="3049564" y="3439911"/>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38" name="Text Box 12"/>
          <p:cNvSpPr txBox="1">
            <a:spLocks noChangeArrowheads="1"/>
          </p:cNvSpPr>
          <p:nvPr/>
        </p:nvSpPr>
        <p:spPr bwMode="auto">
          <a:xfrm>
            <a:off x="3575106" y="342900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nvGrpSpPr>
          <p:cNvPr id="6" name="Grupo 5"/>
          <p:cNvGrpSpPr/>
          <p:nvPr/>
        </p:nvGrpSpPr>
        <p:grpSpPr>
          <a:xfrm>
            <a:off x="4794474" y="3463344"/>
            <a:ext cx="2671817" cy="533400"/>
            <a:chOff x="2374845" y="4412736"/>
            <a:chExt cx="2671817" cy="533400"/>
          </a:xfrm>
        </p:grpSpPr>
        <p:grpSp>
          <p:nvGrpSpPr>
            <p:cNvPr id="43" name="Group 24"/>
            <p:cNvGrpSpPr>
              <a:grpSpLocks/>
            </p:cNvGrpSpPr>
            <p:nvPr/>
          </p:nvGrpSpPr>
          <p:grpSpPr bwMode="auto">
            <a:xfrm>
              <a:off x="2913062" y="4412736"/>
              <a:ext cx="1600200" cy="533400"/>
              <a:chOff x="2592" y="2880"/>
              <a:chExt cx="1008" cy="336"/>
            </a:xfrm>
          </p:grpSpPr>
          <p:sp>
            <p:nvSpPr>
              <p:cNvPr id="46"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47"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48"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44" name="Rectangle 13"/>
            <p:cNvSpPr>
              <a:spLocks noChangeArrowheads="1"/>
            </p:cNvSpPr>
            <p:nvPr/>
          </p:nvSpPr>
          <p:spPr bwMode="auto">
            <a:xfrm>
              <a:off x="2374845"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52" name="Rectangle 13"/>
            <p:cNvSpPr>
              <a:spLocks noChangeArrowheads="1"/>
            </p:cNvSpPr>
            <p:nvPr/>
          </p:nvSpPr>
          <p:spPr bwMode="auto">
            <a:xfrm>
              <a:off x="4513262"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53" name="Text Box 15"/>
          <p:cNvSpPr txBox="1">
            <a:spLocks noChangeArrowheads="1"/>
          </p:cNvSpPr>
          <p:nvPr/>
        </p:nvSpPr>
        <p:spPr bwMode="auto">
          <a:xfrm>
            <a:off x="5866091" y="408517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smtClean="0">
                <a:solidFill>
                  <a:srgbClr val="000000"/>
                </a:solidFill>
              </a:rPr>
              <a:t>3</a:t>
            </a:r>
            <a:r>
              <a:rPr lang="en-US" altLang="es-CO" sz="2000" i="1" kern="0" dirty="0">
                <a:solidFill>
                  <a:srgbClr val="000000"/>
                </a:solidFill>
              </a:rPr>
              <a:t>d</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54" name="Text Box 12"/>
          <p:cNvSpPr txBox="1">
            <a:spLocks noChangeArrowheads="1"/>
          </p:cNvSpPr>
          <p:nvPr/>
        </p:nvSpPr>
        <p:spPr bwMode="auto">
          <a:xfrm>
            <a:off x="4070951" y="343766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5" name="Text Box 8"/>
          <p:cNvSpPr txBox="1">
            <a:spLocks noChangeArrowheads="1"/>
          </p:cNvSpPr>
          <p:nvPr/>
        </p:nvSpPr>
        <p:spPr bwMode="auto">
          <a:xfrm>
            <a:off x="40927" y="4524706"/>
            <a:ext cx="9042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000" b="1" dirty="0" smtClean="0"/>
              <a:t>Después de la Hibridación: </a:t>
            </a:r>
            <a:r>
              <a:rPr lang="es-CO" altLang="es-CO" sz="2000" dirty="0" smtClean="0"/>
              <a:t>5 orbitales híbridos </a:t>
            </a:r>
            <a:r>
              <a:rPr lang="es-CO" altLang="es-CO" sz="2000" b="1" i="1" dirty="0" smtClean="0">
                <a:solidFill>
                  <a:srgbClr val="7030A0"/>
                </a:solidFill>
              </a:rPr>
              <a:t>sp</a:t>
            </a:r>
            <a:r>
              <a:rPr lang="es-CO" altLang="es-CO" sz="2200" b="1" i="1" baseline="30000" dirty="0" smtClean="0">
                <a:solidFill>
                  <a:srgbClr val="7030A0"/>
                </a:solidFill>
              </a:rPr>
              <a:t>3</a:t>
            </a:r>
            <a:r>
              <a:rPr lang="es-CO" altLang="es-CO" sz="2000" b="1" i="1" dirty="0" smtClean="0">
                <a:solidFill>
                  <a:srgbClr val="7030A0"/>
                </a:solidFill>
              </a:rPr>
              <a:t>d </a:t>
            </a:r>
            <a:r>
              <a:rPr lang="es-CO" altLang="es-CO" sz="2000" b="1" dirty="0" smtClean="0">
                <a:solidFill>
                  <a:schemeClr val="tx1">
                    <a:lumMod val="95000"/>
                    <a:lumOff val="5000"/>
                  </a:schemeClr>
                </a:solidFill>
              </a:rPr>
              <a:t>y </a:t>
            </a:r>
            <a:r>
              <a:rPr lang="es-CO" altLang="es-CO" sz="2000" dirty="0" smtClean="0">
                <a:solidFill>
                  <a:schemeClr val="tx1">
                    <a:lumMod val="95000"/>
                    <a:lumOff val="5000"/>
                  </a:schemeClr>
                </a:solidFill>
              </a:rPr>
              <a:t>4 orbitales 3</a:t>
            </a:r>
            <a:r>
              <a:rPr lang="es-CO" altLang="es-CO" sz="2000" i="1" dirty="0" smtClean="0">
                <a:solidFill>
                  <a:schemeClr val="tx1">
                    <a:lumMod val="95000"/>
                    <a:lumOff val="5000"/>
                  </a:schemeClr>
                </a:solidFill>
              </a:rPr>
              <a:t>d</a:t>
            </a:r>
            <a:r>
              <a:rPr lang="es-CO" altLang="es-CO" sz="2000" dirty="0" smtClean="0">
                <a:solidFill>
                  <a:schemeClr val="tx1">
                    <a:lumMod val="95000"/>
                    <a:lumOff val="5000"/>
                  </a:schemeClr>
                </a:solidFill>
              </a:rPr>
              <a:t> vacíos</a:t>
            </a:r>
          </a:p>
        </p:txBody>
      </p:sp>
      <p:grpSp>
        <p:nvGrpSpPr>
          <p:cNvPr id="3" name="Grupo 2"/>
          <p:cNvGrpSpPr/>
          <p:nvPr/>
        </p:nvGrpSpPr>
        <p:grpSpPr>
          <a:xfrm>
            <a:off x="1619672" y="5162589"/>
            <a:ext cx="5846619" cy="1321082"/>
            <a:chOff x="1619672" y="5162589"/>
            <a:chExt cx="5846619" cy="1321082"/>
          </a:xfrm>
        </p:grpSpPr>
        <p:sp>
          <p:nvSpPr>
            <p:cNvPr id="55" name="Text Box 122"/>
            <p:cNvSpPr txBox="1">
              <a:spLocks noChangeArrowheads="1"/>
            </p:cNvSpPr>
            <p:nvPr/>
          </p:nvSpPr>
          <p:spPr bwMode="auto">
            <a:xfrm>
              <a:off x="1619672" y="5405197"/>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s-CO" sz="2000" b="1" kern="0" dirty="0">
                  <a:solidFill>
                    <a:srgbClr val="000000"/>
                  </a:solidFill>
                </a:rPr>
                <a:t>P</a:t>
              </a:r>
              <a:endParaRPr kumimoji="0" lang="en-US" altLang="es-CO" sz="2000" b="1" i="0" u="none" strike="noStrike" kern="0" cap="none" spc="0" normalizeH="0" baseline="0" noProof="0" dirty="0" smtClean="0">
                <a:ln>
                  <a:noFill/>
                </a:ln>
                <a:solidFill>
                  <a:srgbClr val="000000"/>
                </a:solidFill>
                <a:effectLst/>
                <a:uLnTx/>
                <a:uFillTx/>
              </a:endParaRPr>
            </a:p>
          </p:txBody>
        </p:sp>
        <p:grpSp>
          <p:nvGrpSpPr>
            <p:cNvPr id="56" name="Group 178"/>
            <p:cNvGrpSpPr>
              <a:grpSpLocks/>
            </p:cNvGrpSpPr>
            <p:nvPr/>
          </p:nvGrpSpPr>
          <p:grpSpPr bwMode="auto">
            <a:xfrm>
              <a:off x="2253262" y="5326064"/>
              <a:ext cx="2362200" cy="533400"/>
              <a:chOff x="1152" y="1680"/>
              <a:chExt cx="1488" cy="336"/>
            </a:xfrm>
          </p:grpSpPr>
          <p:grpSp>
            <p:nvGrpSpPr>
              <p:cNvPr id="58" name="Group 24"/>
              <p:cNvGrpSpPr>
                <a:grpSpLocks/>
              </p:cNvGrpSpPr>
              <p:nvPr/>
            </p:nvGrpSpPr>
            <p:grpSpPr bwMode="auto">
              <a:xfrm>
                <a:off x="1632" y="1680"/>
                <a:ext cx="1008" cy="336"/>
                <a:chOff x="2592" y="2880"/>
                <a:chExt cx="1008" cy="336"/>
              </a:xfrm>
            </p:grpSpPr>
            <p:sp>
              <p:nvSpPr>
                <p:cNvPr id="61"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62"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63"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59"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64" name="Text Box 12"/>
            <p:cNvSpPr txBox="1">
              <a:spLocks noChangeArrowheads="1"/>
            </p:cNvSpPr>
            <p:nvPr/>
          </p:nvSpPr>
          <p:spPr bwMode="auto">
            <a:xfrm>
              <a:off x="2198523" y="532053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8" name="Text Box 12"/>
            <p:cNvSpPr txBox="1">
              <a:spLocks noChangeArrowheads="1"/>
            </p:cNvSpPr>
            <p:nvPr/>
          </p:nvSpPr>
          <p:spPr bwMode="auto">
            <a:xfrm>
              <a:off x="3049564" y="53092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9" name="Text Box 12"/>
            <p:cNvSpPr txBox="1">
              <a:spLocks noChangeArrowheads="1"/>
            </p:cNvSpPr>
            <p:nvPr/>
          </p:nvSpPr>
          <p:spPr bwMode="auto">
            <a:xfrm>
              <a:off x="3575106" y="529837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nvGrpSpPr>
            <p:cNvPr id="70" name="Grupo 69"/>
            <p:cNvGrpSpPr/>
            <p:nvPr/>
          </p:nvGrpSpPr>
          <p:grpSpPr>
            <a:xfrm>
              <a:off x="4794474" y="5332721"/>
              <a:ext cx="2671817" cy="533400"/>
              <a:chOff x="2374845" y="4412736"/>
              <a:chExt cx="2671817" cy="533400"/>
            </a:xfrm>
          </p:grpSpPr>
          <p:grpSp>
            <p:nvGrpSpPr>
              <p:cNvPr id="71" name="Group 24"/>
              <p:cNvGrpSpPr>
                <a:grpSpLocks/>
              </p:cNvGrpSpPr>
              <p:nvPr/>
            </p:nvGrpSpPr>
            <p:grpSpPr bwMode="auto">
              <a:xfrm>
                <a:off x="2913062" y="4412736"/>
                <a:ext cx="1600200" cy="533400"/>
                <a:chOff x="2592" y="2880"/>
                <a:chExt cx="1008" cy="336"/>
              </a:xfrm>
            </p:grpSpPr>
            <p:sp>
              <p:nvSpPr>
                <p:cNvPr id="74"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5"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6"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72" name="Rectangle 13"/>
              <p:cNvSpPr>
                <a:spLocks noChangeArrowheads="1"/>
              </p:cNvSpPr>
              <p:nvPr/>
            </p:nvSpPr>
            <p:spPr bwMode="auto">
              <a:xfrm>
                <a:off x="2374845"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3" name="Rectangle 13"/>
              <p:cNvSpPr>
                <a:spLocks noChangeArrowheads="1"/>
              </p:cNvSpPr>
              <p:nvPr/>
            </p:nvSpPr>
            <p:spPr bwMode="auto">
              <a:xfrm>
                <a:off x="4513262"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77" name="Text Box 15"/>
            <p:cNvSpPr txBox="1">
              <a:spLocks noChangeArrowheads="1"/>
            </p:cNvSpPr>
            <p:nvPr/>
          </p:nvSpPr>
          <p:spPr bwMode="auto">
            <a:xfrm>
              <a:off x="5866091" y="5954556"/>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smtClean="0">
                  <a:solidFill>
                    <a:srgbClr val="000000"/>
                  </a:solidFill>
                </a:rPr>
                <a:t>3</a:t>
              </a:r>
              <a:r>
                <a:rPr lang="en-US" altLang="es-CO" sz="2000" i="1" kern="0" dirty="0">
                  <a:solidFill>
                    <a:srgbClr val="000000"/>
                  </a:solidFill>
                </a:rPr>
                <a:t>d</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78" name="Text Box 12"/>
            <p:cNvSpPr txBox="1">
              <a:spLocks noChangeArrowheads="1"/>
            </p:cNvSpPr>
            <p:nvPr/>
          </p:nvSpPr>
          <p:spPr bwMode="auto">
            <a:xfrm>
              <a:off x="4070951" y="53070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79" name="Text Box 12"/>
            <p:cNvSpPr txBox="1">
              <a:spLocks noChangeArrowheads="1"/>
            </p:cNvSpPr>
            <p:nvPr/>
          </p:nvSpPr>
          <p:spPr bwMode="auto">
            <a:xfrm>
              <a:off x="4896714" y="53070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81" name="Text Box 15"/>
            <p:cNvSpPr txBox="1">
              <a:spLocks noChangeArrowheads="1"/>
            </p:cNvSpPr>
            <p:nvPr/>
          </p:nvSpPr>
          <p:spPr bwMode="auto">
            <a:xfrm>
              <a:off x="3388118" y="6083561"/>
              <a:ext cx="9973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noProof="0" dirty="0" smtClean="0">
                  <a:solidFill>
                    <a:srgbClr val="7030A0"/>
                  </a:solidFill>
                </a:rPr>
                <a:t>5 s</a:t>
              </a:r>
              <a:r>
                <a:rPr kumimoji="0" lang="en-US" altLang="es-CO" sz="2000" b="1" i="1" u="none" strike="noStrike" kern="0" cap="none" spc="0" normalizeH="0" baseline="0" noProof="0" dirty="0" smtClean="0">
                  <a:ln>
                    <a:noFill/>
                  </a:ln>
                  <a:solidFill>
                    <a:srgbClr val="7030A0"/>
                  </a:solidFill>
                  <a:effectLst/>
                  <a:uLnTx/>
                  <a:uFillTx/>
                </a:rPr>
                <a:t>p3d</a:t>
              </a:r>
              <a:endParaRPr kumimoji="0" lang="en-US" altLang="es-CO" sz="2000" b="1" i="0" u="none" strike="noStrike" kern="0" cap="none" spc="0" normalizeH="0" baseline="0" noProof="0" dirty="0" smtClean="0">
                <a:ln>
                  <a:noFill/>
                </a:ln>
                <a:solidFill>
                  <a:srgbClr val="7030A0"/>
                </a:solidFill>
                <a:effectLst/>
                <a:uLnTx/>
                <a:uFillTx/>
              </a:endParaRPr>
            </a:p>
          </p:txBody>
        </p:sp>
        <p:sp>
          <p:nvSpPr>
            <p:cNvPr id="8" name="Rectángulo 7"/>
            <p:cNvSpPr/>
            <p:nvPr/>
          </p:nvSpPr>
          <p:spPr bwMode="auto">
            <a:xfrm>
              <a:off x="2132904" y="5162589"/>
              <a:ext cx="3246098" cy="865324"/>
            </a:xfrm>
            <a:prstGeom prst="rect">
              <a:avLst/>
            </a:prstGeom>
            <a:solidFill>
              <a:srgbClr val="7030A0">
                <a:alpha val="21000"/>
              </a:srgbClr>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accent4">
                    <a:lumMod val="65000"/>
                    <a:lumOff val="35000"/>
                  </a:schemeClr>
                </a:solidFill>
                <a:effectLst/>
                <a:latin typeface="Arial" panose="020B0604020202020204" pitchFamily="34" charset="0"/>
              </a:endParaRPr>
            </a:p>
          </p:txBody>
        </p:sp>
      </p:grpSp>
    </p:spTree>
    <p:extLst>
      <p:ext uri="{BB962C8B-B14F-4D97-AF65-F5344CB8AC3E}">
        <p14:creationId xmlns:p14="http://schemas.microsoft.com/office/powerpoint/2010/main" val="36687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p:bldP spid="157" grpId="0"/>
      <p:bldP spid="165" grpId="0"/>
      <p:bldP spid="37" grpId="0"/>
      <p:bldP spid="38" grpId="0"/>
      <p:bldP spid="53" grpId="0"/>
      <p:bldP spid="5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21</a:t>
            </a:fld>
            <a:endParaRPr lang="en-US" altLang="es-CO"/>
          </a:p>
        </p:txBody>
      </p:sp>
      <p:sp>
        <p:nvSpPr>
          <p:cNvPr id="4" name="Text Box 8"/>
          <p:cNvSpPr txBox="1">
            <a:spLocks noChangeArrowheads="1"/>
          </p:cNvSpPr>
          <p:nvPr/>
        </p:nvSpPr>
        <p:spPr bwMode="auto">
          <a:xfrm>
            <a:off x="395536" y="613768"/>
            <a:ext cx="85516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4: </a:t>
            </a:r>
            <a:r>
              <a:rPr lang="es-CO" altLang="es-CO" sz="2200" dirty="0" smtClean="0"/>
              <a:t>Mostrar los traslapes correspondientes que originan esta hibridación. Es la misma hibridación para las geometrías </a:t>
            </a:r>
          </a:p>
          <a:p>
            <a:pPr algn="just"/>
            <a:r>
              <a:rPr lang="es-CO" altLang="es-CO" sz="2200" dirty="0" smtClean="0"/>
              <a:t>AX</a:t>
            </a:r>
            <a:r>
              <a:rPr lang="es-CO" altLang="es-CO" baseline="-25000" dirty="0" smtClean="0"/>
              <a:t>4</a:t>
            </a:r>
            <a:r>
              <a:rPr lang="es-CO" altLang="es-CO" sz="2200" dirty="0" smtClean="0"/>
              <a:t>E, AX</a:t>
            </a:r>
            <a:r>
              <a:rPr lang="es-CO" altLang="es-CO" baseline="-25000" dirty="0" smtClean="0"/>
              <a:t>3</a:t>
            </a:r>
            <a:r>
              <a:rPr lang="es-CO" altLang="es-CO" sz="2200" dirty="0" smtClean="0"/>
              <a:t>E</a:t>
            </a:r>
            <a:r>
              <a:rPr lang="es-CO" altLang="es-CO" baseline="-25000" dirty="0" smtClean="0"/>
              <a:t>2</a:t>
            </a:r>
            <a:r>
              <a:rPr lang="es-CO" altLang="es-CO" sz="2200" dirty="0" smtClean="0"/>
              <a:t> y AX</a:t>
            </a:r>
            <a:r>
              <a:rPr lang="es-CO" altLang="es-CO" baseline="-25000" dirty="0" smtClean="0"/>
              <a:t>2</a:t>
            </a:r>
            <a:r>
              <a:rPr lang="es-CO" altLang="es-CO" sz="2200" dirty="0" smtClean="0"/>
              <a:t>E</a:t>
            </a:r>
            <a:r>
              <a:rPr lang="es-CO" altLang="es-CO" baseline="-25000" dirty="0" smtClean="0"/>
              <a:t>3</a:t>
            </a:r>
          </a:p>
        </p:txBody>
      </p:sp>
      <p:pic>
        <p:nvPicPr>
          <p:cNvPr id="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5218" y="1383209"/>
            <a:ext cx="2849563"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1520" y="2027616"/>
            <a:ext cx="6301680" cy="4546422"/>
          </a:xfrm>
          <a:prstGeom prst="rect">
            <a:avLst/>
          </a:prstGeom>
        </p:spPr>
      </p:pic>
    </p:spTree>
    <p:extLst>
      <p:ext uri="{BB962C8B-B14F-4D97-AF65-F5344CB8AC3E}">
        <p14:creationId xmlns:p14="http://schemas.microsoft.com/office/powerpoint/2010/main" val="2869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22</a:t>
            </a:fld>
            <a:endParaRPr lang="en-US" altLang="es-CO"/>
          </a:p>
        </p:txBody>
      </p:sp>
      <p:sp>
        <p:nvSpPr>
          <p:cNvPr id="6" name="Text Box 8"/>
          <p:cNvSpPr txBox="1">
            <a:spLocks noChangeArrowheads="1"/>
          </p:cNvSpPr>
          <p:nvPr/>
        </p:nvSpPr>
        <p:spPr bwMode="auto">
          <a:xfrm>
            <a:off x="367260" y="704004"/>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err="1" smtClean="0"/>
              <a:t>Ej</a:t>
            </a:r>
            <a:r>
              <a:rPr lang="es-CO" altLang="es-CO" sz="2200" b="1" dirty="0" smtClean="0"/>
              <a:t> 5: </a:t>
            </a:r>
            <a:r>
              <a:rPr lang="es-CO" altLang="es-CO" sz="2200" dirty="0" smtClean="0"/>
              <a:t>¿Cuál es la hibridación en el átomo central de SF</a:t>
            </a:r>
            <a:r>
              <a:rPr lang="es-CO" altLang="es-CO" baseline="-25000" dirty="0"/>
              <a:t>6</a:t>
            </a:r>
            <a:r>
              <a:rPr lang="es-CO" altLang="es-CO" sz="2200" dirty="0" smtClean="0"/>
              <a:t> y que forma tiene esta molécula?</a:t>
            </a:r>
          </a:p>
        </p:txBody>
      </p:sp>
      <p:sp>
        <p:nvSpPr>
          <p:cNvPr id="4" name="Text Box 8"/>
          <p:cNvSpPr txBox="1">
            <a:spLocks noChangeArrowheads="1"/>
          </p:cNvSpPr>
          <p:nvPr/>
        </p:nvSpPr>
        <p:spPr bwMode="auto">
          <a:xfrm>
            <a:off x="395535" y="1556792"/>
            <a:ext cx="81472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1: </a:t>
            </a:r>
            <a:r>
              <a:rPr lang="es-CO" altLang="es-CO" sz="2200" dirty="0" smtClean="0"/>
              <a:t>Escriba la estructura de puntos de Lewis (recordar que solo intervienen electrones de la última capa de valencia externa).  S: [Ne] 3s</a:t>
            </a:r>
            <a:r>
              <a:rPr lang="es-CO" altLang="es-CO" baseline="30000" dirty="0" smtClean="0"/>
              <a:t>2</a:t>
            </a:r>
            <a:r>
              <a:rPr lang="es-CO" altLang="es-CO" sz="2200" dirty="0" smtClean="0"/>
              <a:t> 3p</a:t>
            </a:r>
            <a:r>
              <a:rPr lang="es-CO" altLang="es-CO" sz="2200" baseline="30000" dirty="0"/>
              <a:t>4</a:t>
            </a:r>
            <a:r>
              <a:rPr lang="es-CO" altLang="es-CO" sz="2200" dirty="0" smtClean="0"/>
              <a:t>  y </a:t>
            </a:r>
            <a:r>
              <a:rPr lang="es-CO" altLang="es-CO" sz="2200" dirty="0" smtClean="0">
                <a:solidFill>
                  <a:srgbClr val="1027D2"/>
                </a:solidFill>
              </a:rPr>
              <a:t>F: </a:t>
            </a:r>
            <a:r>
              <a:rPr lang="es-CO" altLang="es-CO" sz="2200" dirty="0" smtClean="0"/>
              <a:t>[He</a:t>
            </a:r>
            <a:r>
              <a:rPr lang="es-CO" altLang="es-CO" sz="2200" dirty="0"/>
              <a:t>] </a:t>
            </a:r>
            <a:r>
              <a:rPr lang="es-CO" altLang="es-CO" sz="2200" dirty="0" smtClean="0">
                <a:solidFill>
                  <a:srgbClr val="1027D2"/>
                </a:solidFill>
              </a:rPr>
              <a:t>2s</a:t>
            </a:r>
            <a:r>
              <a:rPr lang="es-CO" altLang="es-CO" sz="2000" baseline="30000" dirty="0" smtClean="0">
                <a:solidFill>
                  <a:srgbClr val="1027D2"/>
                </a:solidFill>
              </a:rPr>
              <a:t>2</a:t>
            </a:r>
            <a:r>
              <a:rPr lang="es-CO" altLang="es-CO" sz="2200" dirty="0" smtClean="0">
                <a:solidFill>
                  <a:srgbClr val="1027D2"/>
                </a:solidFill>
              </a:rPr>
              <a:t>2p</a:t>
            </a:r>
            <a:r>
              <a:rPr lang="es-CO" altLang="es-CO" sz="2000" baseline="30000" dirty="0" smtClean="0">
                <a:solidFill>
                  <a:srgbClr val="1027D2"/>
                </a:solidFill>
              </a:rPr>
              <a:t>5</a:t>
            </a:r>
            <a:endParaRPr lang="es-CO" altLang="es-CO" sz="2000" baseline="30000" dirty="0">
              <a:solidFill>
                <a:srgbClr val="1027D2"/>
              </a:solidFill>
            </a:endParaRPr>
          </a:p>
        </p:txBody>
      </p:sp>
      <p:sp>
        <p:nvSpPr>
          <p:cNvPr id="10" name="Text Box 10"/>
          <p:cNvSpPr txBox="1">
            <a:spLocks noChangeArrowheads="1"/>
          </p:cNvSpPr>
          <p:nvPr/>
        </p:nvSpPr>
        <p:spPr bwMode="auto">
          <a:xfrm>
            <a:off x="1896888" y="589915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dirty="0"/>
          </a:p>
        </p:txBody>
      </p:sp>
      <p:sp>
        <p:nvSpPr>
          <p:cNvPr id="62" name="Flecha derecha 61"/>
          <p:cNvSpPr/>
          <p:nvPr/>
        </p:nvSpPr>
        <p:spPr bwMode="auto">
          <a:xfrm>
            <a:off x="3224486" y="3786858"/>
            <a:ext cx="745214" cy="36851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
        <p:nvSpPr>
          <p:cNvPr id="90" name="Text Box 8"/>
          <p:cNvSpPr txBox="1">
            <a:spLocks noChangeArrowheads="1"/>
          </p:cNvSpPr>
          <p:nvPr/>
        </p:nvSpPr>
        <p:spPr bwMode="auto">
          <a:xfrm>
            <a:off x="140457" y="5618773"/>
            <a:ext cx="86574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2: </a:t>
            </a:r>
            <a:r>
              <a:rPr lang="es-CO" altLang="es-CO" sz="2200" dirty="0" smtClean="0"/>
              <a:t>según el método de RPECV la forma es AX</a:t>
            </a:r>
            <a:r>
              <a:rPr lang="es-CO" altLang="es-CO" baseline="-25000" dirty="0"/>
              <a:t>6</a:t>
            </a:r>
            <a:r>
              <a:rPr lang="es-CO" altLang="es-CO" sz="2200" dirty="0" smtClean="0"/>
              <a:t>. Geometría octaédrica. Angulo de 90°. </a:t>
            </a:r>
            <a:endParaRPr lang="es-CO" altLang="es-CO" baseline="30000" dirty="0" smtClean="0">
              <a:solidFill>
                <a:srgbClr val="1027D2"/>
              </a:solidFill>
            </a:endParaRPr>
          </a:p>
        </p:txBody>
      </p:sp>
      <p:grpSp>
        <p:nvGrpSpPr>
          <p:cNvPr id="5" name="Grupo 4"/>
          <p:cNvGrpSpPr/>
          <p:nvPr/>
        </p:nvGrpSpPr>
        <p:grpSpPr>
          <a:xfrm>
            <a:off x="606606" y="2934450"/>
            <a:ext cx="2226425" cy="2207274"/>
            <a:chOff x="606606" y="2934450"/>
            <a:chExt cx="2226425" cy="2207274"/>
          </a:xfrm>
        </p:grpSpPr>
        <p:sp>
          <p:nvSpPr>
            <p:cNvPr id="8" name="Text Box 8"/>
            <p:cNvSpPr txBox="1">
              <a:spLocks noChangeArrowheads="1"/>
            </p:cNvSpPr>
            <p:nvPr/>
          </p:nvSpPr>
          <p:spPr bwMode="auto">
            <a:xfrm>
              <a:off x="1582932" y="383425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t>S</a:t>
              </a:r>
              <a:endParaRPr lang="en-US" altLang="es-CO" dirty="0"/>
            </a:p>
          </p:txBody>
        </p:sp>
        <p:sp>
          <p:nvSpPr>
            <p:cNvPr id="36" name="Oval 30"/>
            <p:cNvSpPr>
              <a:spLocks noChangeArrowheads="1"/>
            </p:cNvSpPr>
            <p:nvPr/>
          </p:nvSpPr>
          <p:spPr bwMode="auto">
            <a:xfrm rot="5400000">
              <a:off x="2015757" y="3837641"/>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1"/>
            <p:cNvSpPr>
              <a:spLocks noChangeArrowheads="1"/>
            </p:cNvSpPr>
            <p:nvPr/>
          </p:nvSpPr>
          <p:spPr bwMode="auto">
            <a:xfrm rot="5400000">
              <a:off x="1358845" y="383425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5" name="Oval 31"/>
            <p:cNvSpPr>
              <a:spLocks noChangeArrowheads="1"/>
            </p:cNvSpPr>
            <p:nvPr/>
          </p:nvSpPr>
          <p:spPr bwMode="auto">
            <a:xfrm rot="5400000">
              <a:off x="1685587" y="3628199"/>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3" name="Oval 31"/>
            <p:cNvSpPr>
              <a:spLocks noChangeArrowheads="1"/>
            </p:cNvSpPr>
            <p:nvPr/>
          </p:nvSpPr>
          <p:spPr bwMode="auto">
            <a:xfrm rot="5400000">
              <a:off x="1680206" y="4350834"/>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nvGrpSpPr>
            <p:cNvPr id="39" name="Grupo 38"/>
            <p:cNvGrpSpPr/>
            <p:nvPr/>
          </p:nvGrpSpPr>
          <p:grpSpPr>
            <a:xfrm rot="16200000">
              <a:off x="1466022" y="4632613"/>
              <a:ext cx="493848" cy="524374"/>
              <a:chOff x="1090982" y="4330083"/>
              <a:chExt cx="493848" cy="524374"/>
            </a:xfrm>
          </p:grpSpPr>
          <p:sp>
            <p:nvSpPr>
              <p:cNvPr id="40" name="Text Box 7"/>
              <p:cNvSpPr txBox="1">
                <a:spLocks noChangeArrowheads="1"/>
              </p:cNvSpPr>
              <p:nvPr/>
            </p:nvSpPr>
            <p:spPr bwMode="auto">
              <a:xfrm rot="5400000">
                <a:off x="1183600" y="4373372"/>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3366FF"/>
                    </a:solidFill>
                  </a:rPr>
                  <a:t>F</a:t>
                </a:r>
              </a:p>
            </p:txBody>
          </p:sp>
          <p:grpSp>
            <p:nvGrpSpPr>
              <p:cNvPr id="41" name="Group 38"/>
              <p:cNvGrpSpPr>
                <a:grpSpLocks/>
              </p:cNvGrpSpPr>
              <p:nvPr/>
            </p:nvGrpSpPr>
            <p:grpSpPr bwMode="auto">
              <a:xfrm rot="16200000" flipH="1">
                <a:off x="1301243" y="4253883"/>
                <a:ext cx="76200" cy="228600"/>
                <a:chOff x="1440" y="2400"/>
                <a:chExt cx="48" cy="144"/>
              </a:xfrm>
              <a:solidFill>
                <a:srgbClr val="1027D2"/>
              </a:solidFill>
            </p:grpSpPr>
            <p:sp>
              <p:nvSpPr>
                <p:cNvPr id="49"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2"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2" name="Group 41"/>
              <p:cNvGrpSpPr>
                <a:grpSpLocks/>
              </p:cNvGrpSpPr>
              <p:nvPr/>
            </p:nvGrpSpPr>
            <p:grpSpPr bwMode="auto">
              <a:xfrm rot="10800000" flipH="1">
                <a:off x="1090982" y="4474713"/>
                <a:ext cx="76200" cy="228600"/>
                <a:chOff x="1440" y="2400"/>
                <a:chExt cx="48" cy="144"/>
              </a:xfrm>
              <a:solidFill>
                <a:srgbClr val="1027D2"/>
              </a:solidFill>
            </p:grpSpPr>
            <p:sp>
              <p:nvSpPr>
                <p:cNvPr id="47"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8"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3" name="Group 44"/>
              <p:cNvGrpSpPr>
                <a:grpSpLocks/>
              </p:cNvGrpSpPr>
              <p:nvPr/>
            </p:nvGrpSpPr>
            <p:grpSpPr bwMode="auto">
              <a:xfrm rot="16200000" flipH="1">
                <a:off x="1301243" y="4702057"/>
                <a:ext cx="76200" cy="228600"/>
                <a:chOff x="1440" y="2400"/>
                <a:chExt cx="48" cy="144"/>
              </a:xfrm>
              <a:solidFill>
                <a:srgbClr val="1027D2"/>
              </a:solidFill>
            </p:grpSpPr>
            <p:sp>
              <p:nvSpPr>
                <p:cNvPr id="45"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6"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44"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53" name="Grupo 52"/>
            <p:cNvGrpSpPr/>
            <p:nvPr/>
          </p:nvGrpSpPr>
          <p:grpSpPr>
            <a:xfrm>
              <a:off x="2339183" y="3459738"/>
              <a:ext cx="493848" cy="524374"/>
              <a:chOff x="2573237" y="4295806"/>
              <a:chExt cx="493848" cy="524374"/>
            </a:xfrm>
          </p:grpSpPr>
          <p:sp>
            <p:nvSpPr>
              <p:cNvPr id="54"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55" name="Grupo 54"/>
              <p:cNvGrpSpPr/>
              <p:nvPr/>
            </p:nvGrpSpPr>
            <p:grpSpPr>
              <a:xfrm rot="10800000">
                <a:off x="2573237" y="4295806"/>
                <a:ext cx="493848" cy="524374"/>
                <a:chOff x="3285811" y="3384330"/>
                <a:chExt cx="493848" cy="524374"/>
              </a:xfrm>
            </p:grpSpPr>
            <p:grpSp>
              <p:nvGrpSpPr>
                <p:cNvPr id="56" name="Group 38"/>
                <p:cNvGrpSpPr>
                  <a:grpSpLocks/>
                </p:cNvGrpSpPr>
                <p:nvPr/>
              </p:nvGrpSpPr>
              <p:grpSpPr bwMode="auto">
                <a:xfrm rot="16200000" flipH="1">
                  <a:off x="3496072" y="3308130"/>
                  <a:ext cx="76200" cy="228600"/>
                  <a:chOff x="1440" y="2400"/>
                  <a:chExt cx="48" cy="144"/>
                </a:xfrm>
              </p:grpSpPr>
              <p:sp>
                <p:nvSpPr>
                  <p:cNvPr id="68"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9"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7" name="Group 41"/>
                <p:cNvGrpSpPr>
                  <a:grpSpLocks/>
                </p:cNvGrpSpPr>
                <p:nvPr/>
              </p:nvGrpSpPr>
              <p:grpSpPr bwMode="auto">
                <a:xfrm rot="10800000" flipH="1">
                  <a:off x="3285811" y="3528960"/>
                  <a:ext cx="76200" cy="228600"/>
                  <a:chOff x="1440" y="2400"/>
                  <a:chExt cx="48" cy="144"/>
                </a:xfrm>
              </p:grpSpPr>
              <p:sp>
                <p:nvSpPr>
                  <p:cNvPr id="64"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7"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8" name="Group 44"/>
                <p:cNvGrpSpPr>
                  <a:grpSpLocks/>
                </p:cNvGrpSpPr>
                <p:nvPr/>
              </p:nvGrpSpPr>
              <p:grpSpPr bwMode="auto">
                <a:xfrm rot="16200000" flipH="1">
                  <a:off x="3496072" y="3756304"/>
                  <a:ext cx="76200" cy="228600"/>
                  <a:chOff x="1440" y="2400"/>
                  <a:chExt cx="48" cy="144"/>
                </a:xfrm>
              </p:grpSpPr>
              <p:sp>
                <p:nvSpPr>
                  <p:cNvPr id="60"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3"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59"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70" name="Grupo 69"/>
            <p:cNvGrpSpPr/>
            <p:nvPr/>
          </p:nvGrpSpPr>
          <p:grpSpPr>
            <a:xfrm>
              <a:off x="1494219" y="2934450"/>
              <a:ext cx="524374" cy="493848"/>
              <a:chOff x="1818851" y="3369554"/>
              <a:chExt cx="524374" cy="493848"/>
            </a:xfrm>
          </p:grpSpPr>
          <p:sp>
            <p:nvSpPr>
              <p:cNvPr id="71" name="Text Box 7"/>
              <p:cNvSpPr txBox="1">
                <a:spLocks noChangeArrowheads="1"/>
              </p:cNvSpPr>
              <p:nvPr/>
            </p:nvSpPr>
            <p:spPr bwMode="auto">
              <a:xfrm>
                <a:off x="1876200" y="3440690"/>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F</a:t>
                </a:r>
                <a:endParaRPr lang="en-US" altLang="es-CO" dirty="0">
                  <a:solidFill>
                    <a:srgbClr val="1027D2"/>
                  </a:solidFill>
                </a:endParaRPr>
              </a:p>
            </p:txBody>
          </p:sp>
          <p:grpSp>
            <p:nvGrpSpPr>
              <p:cNvPr id="72" name="Grupo 71"/>
              <p:cNvGrpSpPr/>
              <p:nvPr/>
            </p:nvGrpSpPr>
            <p:grpSpPr>
              <a:xfrm rot="5400000">
                <a:off x="1834114" y="3354291"/>
                <a:ext cx="493848" cy="524374"/>
                <a:chOff x="3285811" y="3384330"/>
                <a:chExt cx="493848" cy="524374"/>
              </a:xfrm>
            </p:grpSpPr>
            <p:grpSp>
              <p:nvGrpSpPr>
                <p:cNvPr id="73" name="Group 38"/>
                <p:cNvGrpSpPr>
                  <a:grpSpLocks/>
                </p:cNvGrpSpPr>
                <p:nvPr/>
              </p:nvGrpSpPr>
              <p:grpSpPr bwMode="auto">
                <a:xfrm rot="16200000" flipH="1">
                  <a:off x="3496072" y="3308130"/>
                  <a:ext cx="76200" cy="228600"/>
                  <a:chOff x="1440" y="2400"/>
                  <a:chExt cx="48" cy="144"/>
                </a:xfrm>
              </p:grpSpPr>
              <p:sp>
                <p:nvSpPr>
                  <p:cNvPr id="81"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82"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74" name="Group 41"/>
                <p:cNvGrpSpPr>
                  <a:grpSpLocks/>
                </p:cNvGrpSpPr>
                <p:nvPr/>
              </p:nvGrpSpPr>
              <p:grpSpPr bwMode="auto">
                <a:xfrm rot="10800000" flipH="1">
                  <a:off x="3285811" y="3528960"/>
                  <a:ext cx="76200" cy="228600"/>
                  <a:chOff x="1440" y="2400"/>
                  <a:chExt cx="48" cy="144"/>
                </a:xfrm>
              </p:grpSpPr>
              <p:sp>
                <p:nvSpPr>
                  <p:cNvPr id="79"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80"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75" name="Group 44"/>
                <p:cNvGrpSpPr>
                  <a:grpSpLocks/>
                </p:cNvGrpSpPr>
                <p:nvPr/>
              </p:nvGrpSpPr>
              <p:grpSpPr bwMode="auto">
                <a:xfrm rot="16200000" flipH="1">
                  <a:off x="3496072" y="3756304"/>
                  <a:ext cx="76200" cy="228600"/>
                  <a:chOff x="1440" y="2400"/>
                  <a:chExt cx="48" cy="144"/>
                </a:xfrm>
              </p:grpSpPr>
              <p:sp>
                <p:nvSpPr>
                  <p:cNvPr id="77"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78"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76"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sp>
          <p:nvSpPr>
            <p:cNvPr id="83" name="Oval 31"/>
            <p:cNvSpPr>
              <a:spLocks noChangeArrowheads="1"/>
            </p:cNvSpPr>
            <p:nvPr/>
          </p:nvSpPr>
          <p:spPr bwMode="auto">
            <a:xfrm rot="5400000">
              <a:off x="1358845" y="415919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nvGrpSpPr>
            <p:cNvPr id="84" name="Grupo 83"/>
            <p:cNvGrpSpPr/>
            <p:nvPr/>
          </p:nvGrpSpPr>
          <p:grpSpPr>
            <a:xfrm>
              <a:off x="664566" y="3384603"/>
              <a:ext cx="493848" cy="524374"/>
              <a:chOff x="1090982" y="4330083"/>
              <a:chExt cx="493848" cy="524374"/>
            </a:xfrm>
          </p:grpSpPr>
          <p:sp>
            <p:nvSpPr>
              <p:cNvPr id="85"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86" name="Group 38"/>
              <p:cNvGrpSpPr>
                <a:grpSpLocks/>
              </p:cNvGrpSpPr>
              <p:nvPr/>
            </p:nvGrpSpPr>
            <p:grpSpPr bwMode="auto">
              <a:xfrm rot="16200000" flipH="1">
                <a:off x="1301243" y="4253883"/>
                <a:ext cx="76200" cy="228600"/>
                <a:chOff x="1440" y="2400"/>
                <a:chExt cx="48" cy="144"/>
              </a:xfrm>
              <a:solidFill>
                <a:srgbClr val="1027D2"/>
              </a:solidFill>
            </p:grpSpPr>
            <p:sp>
              <p:nvSpPr>
                <p:cNvPr id="97"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8"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87" name="Group 41"/>
              <p:cNvGrpSpPr>
                <a:grpSpLocks/>
              </p:cNvGrpSpPr>
              <p:nvPr/>
            </p:nvGrpSpPr>
            <p:grpSpPr bwMode="auto">
              <a:xfrm rot="10800000" flipH="1">
                <a:off x="1090982" y="4474713"/>
                <a:ext cx="76200" cy="228600"/>
                <a:chOff x="1440" y="2400"/>
                <a:chExt cx="48" cy="144"/>
              </a:xfrm>
              <a:solidFill>
                <a:srgbClr val="1027D2"/>
              </a:solidFill>
            </p:grpSpPr>
            <p:sp>
              <p:nvSpPr>
                <p:cNvPr id="94"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6"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88" name="Group 44"/>
              <p:cNvGrpSpPr>
                <a:grpSpLocks/>
              </p:cNvGrpSpPr>
              <p:nvPr/>
            </p:nvGrpSpPr>
            <p:grpSpPr bwMode="auto">
              <a:xfrm rot="16200000" flipH="1">
                <a:off x="1301243" y="4702057"/>
                <a:ext cx="76200" cy="228600"/>
                <a:chOff x="1440" y="2400"/>
                <a:chExt cx="48" cy="144"/>
              </a:xfrm>
              <a:solidFill>
                <a:srgbClr val="1027D2"/>
              </a:solidFill>
            </p:grpSpPr>
            <p:sp>
              <p:nvSpPr>
                <p:cNvPr id="91"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92"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89"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99" name="Grupo 98"/>
            <p:cNvGrpSpPr/>
            <p:nvPr/>
          </p:nvGrpSpPr>
          <p:grpSpPr>
            <a:xfrm>
              <a:off x="606606" y="4156242"/>
              <a:ext cx="493848" cy="524374"/>
              <a:chOff x="1090982" y="4330083"/>
              <a:chExt cx="493848" cy="524374"/>
            </a:xfrm>
          </p:grpSpPr>
          <p:sp>
            <p:nvSpPr>
              <p:cNvPr id="100"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101" name="Group 38"/>
              <p:cNvGrpSpPr>
                <a:grpSpLocks/>
              </p:cNvGrpSpPr>
              <p:nvPr/>
            </p:nvGrpSpPr>
            <p:grpSpPr bwMode="auto">
              <a:xfrm rot="16200000" flipH="1">
                <a:off x="1301243" y="4253883"/>
                <a:ext cx="76200" cy="228600"/>
                <a:chOff x="1440" y="2400"/>
                <a:chExt cx="48" cy="144"/>
              </a:xfrm>
              <a:solidFill>
                <a:srgbClr val="1027D2"/>
              </a:solidFill>
            </p:grpSpPr>
            <p:sp>
              <p:nvSpPr>
                <p:cNvPr id="110"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1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02" name="Group 41"/>
              <p:cNvGrpSpPr>
                <a:grpSpLocks/>
              </p:cNvGrpSpPr>
              <p:nvPr/>
            </p:nvGrpSpPr>
            <p:grpSpPr bwMode="auto">
              <a:xfrm rot="10800000" flipH="1">
                <a:off x="1090982" y="4474713"/>
                <a:ext cx="76200" cy="228600"/>
                <a:chOff x="1440" y="2400"/>
                <a:chExt cx="48" cy="144"/>
              </a:xfrm>
              <a:solidFill>
                <a:srgbClr val="1027D2"/>
              </a:solidFill>
            </p:grpSpPr>
            <p:sp>
              <p:nvSpPr>
                <p:cNvPr id="108"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09"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03" name="Group 44"/>
              <p:cNvGrpSpPr>
                <a:grpSpLocks/>
              </p:cNvGrpSpPr>
              <p:nvPr/>
            </p:nvGrpSpPr>
            <p:grpSpPr bwMode="auto">
              <a:xfrm rot="16200000" flipH="1">
                <a:off x="1301243" y="4702057"/>
                <a:ext cx="76200" cy="228600"/>
                <a:chOff x="1440" y="2400"/>
                <a:chExt cx="48" cy="144"/>
              </a:xfrm>
              <a:solidFill>
                <a:srgbClr val="1027D2"/>
              </a:solidFill>
            </p:grpSpPr>
            <p:sp>
              <p:nvSpPr>
                <p:cNvPr id="105"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06"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104"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sp>
          <p:nvSpPr>
            <p:cNvPr id="151" name="Oval 30"/>
            <p:cNvSpPr>
              <a:spLocks noChangeArrowheads="1"/>
            </p:cNvSpPr>
            <p:nvPr/>
          </p:nvSpPr>
          <p:spPr bwMode="auto">
            <a:xfrm rot="5400000">
              <a:off x="1963854" y="4181392"/>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nvGrpSpPr>
            <p:cNvPr id="153" name="Grupo 152"/>
            <p:cNvGrpSpPr/>
            <p:nvPr/>
          </p:nvGrpSpPr>
          <p:grpSpPr>
            <a:xfrm>
              <a:off x="2310562" y="4145532"/>
              <a:ext cx="493848" cy="524374"/>
              <a:chOff x="2573237" y="4295806"/>
              <a:chExt cx="493848" cy="524374"/>
            </a:xfrm>
          </p:grpSpPr>
          <p:sp>
            <p:nvSpPr>
              <p:cNvPr id="157"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161" name="Grupo 160"/>
              <p:cNvGrpSpPr/>
              <p:nvPr/>
            </p:nvGrpSpPr>
            <p:grpSpPr>
              <a:xfrm rot="10800000">
                <a:off x="2573237" y="4295806"/>
                <a:ext cx="493848" cy="524374"/>
                <a:chOff x="3285811" y="3384330"/>
                <a:chExt cx="493848" cy="524374"/>
              </a:xfrm>
            </p:grpSpPr>
            <p:grpSp>
              <p:nvGrpSpPr>
                <p:cNvPr id="162" name="Group 38"/>
                <p:cNvGrpSpPr>
                  <a:grpSpLocks/>
                </p:cNvGrpSpPr>
                <p:nvPr/>
              </p:nvGrpSpPr>
              <p:grpSpPr bwMode="auto">
                <a:xfrm rot="16200000" flipH="1">
                  <a:off x="3496072" y="3308130"/>
                  <a:ext cx="76200" cy="228600"/>
                  <a:chOff x="1440" y="2400"/>
                  <a:chExt cx="48" cy="144"/>
                </a:xfrm>
              </p:grpSpPr>
              <p:sp>
                <p:nvSpPr>
                  <p:cNvPr id="197"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98"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63" name="Group 41"/>
                <p:cNvGrpSpPr>
                  <a:grpSpLocks/>
                </p:cNvGrpSpPr>
                <p:nvPr/>
              </p:nvGrpSpPr>
              <p:grpSpPr bwMode="auto">
                <a:xfrm rot="10800000" flipH="1">
                  <a:off x="3285811" y="3528960"/>
                  <a:ext cx="76200" cy="228600"/>
                  <a:chOff x="1440" y="2400"/>
                  <a:chExt cx="48" cy="144"/>
                </a:xfrm>
              </p:grpSpPr>
              <p:sp>
                <p:nvSpPr>
                  <p:cNvPr id="173"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85"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64" name="Group 44"/>
                <p:cNvGrpSpPr>
                  <a:grpSpLocks/>
                </p:cNvGrpSpPr>
                <p:nvPr/>
              </p:nvGrpSpPr>
              <p:grpSpPr bwMode="auto">
                <a:xfrm rot="16200000" flipH="1">
                  <a:off x="3496072" y="3756304"/>
                  <a:ext cx="76200" cy="228600"/>
                  <a:chOff x="1440" y="2400"/>
                  <a:chExt cx="48" cy="144"/>
                </a:xfrm>
              </p:grpSpPr>
              <p:sp>
                <p:nvSpPr>
                  <p:cNvPr id="166"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67"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165"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grpSp>
        <p:nvGrpSpPr>
          <p:cNvPr id="3" name="Grupo 2"/>
          <p:cNvGrpSpPr/>
          <p:nvPr/>
        </p:nvGrpSpPr>
        <p:grpSpPr>
          <a:xfrm>
            <a:off x="4523837" y="2935230"/>
            <a:ext cx="2226425" cy="2207274"/>
            <a:chOff x="5513228" y="2896350"/>
            <a:chExt cx="2226425" cy="2207274"/>
          </a:xfrm>
        </p:grpSpPr>
        <p:sp>
          <p:nvSpPr>
            <p:cNvPr id="192" name="Line 12"/>
            <p:cNvSpPr>
              <a:spLocks noChangeShapeType="1"/>
            </p:cNvSpPr>
            <p:nvPr/>
          </p:nvSpPr>
          <p:spPr bwMode="auto">
            <a:xfrm flipH="1">
              <a:off x="6794476" y="3674450"/>
              <a:ext cx="414833" cy="16616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nvGrpSpPr>
            <p:cNvPr id="199" name="Grupo 198"/>
            <p:cNvGrpSpPr/>
            <p:nvPr/>
          </p:nvGrpSpPr>
          <p:grpSpPr>
            <a:xfrm>
              <a:off x="5513228" y="2896350"/>
              <a:ext cx="2226425" cy="2207274"/>
              <a:chOff x="606606" y="2934450"/>
              <a:chExt cx="2226425" cy="2207274"/>
            </a:xfrm>
          </p:grpSpPr>
          <p:sp>
            <p:nvSpPr>
              <p:cNvPr id="200" name="Text Box 8"/>
              <p:cNvSpPr txBox="1">
                <a:spLocks noChangeArrowheads="1"/>
              </p:cNvSpPr>
              <p:nvPr/>
            </p:nvSpPr>
            <p:spPr bwMode="auto">
              <a:xfrm>
                <a:off x="1509438" y="3796956"/>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t>S</a:t>
                </a:r>
                <a:endParaRPr lang="en-US" altLang="es-CO" dirty="0"/>
              </a:p>
            </p:txBody>
          </p:sp>
          <p:grpSp>
            <p:nvGrpSpPr>
              <p:cNvPr id="205" name="Grupo 204"/>
              <p:cNvGrpSpPr/>
              <p:nvPr/>
            </p:nvGrpSpPr>
            <p:grpSpPr>
              <a:xfrm rot="16200000">
                <a:off x="1492872" y="4659463"/>
                <a:ext cx="440149" cy="524374"/>
                <a:chOff x="1090982" y="4330083"/>
                <a:chExt cx="440149" cy="524374"/>
              </a:xfrm>
            </p:grpSpPr>
            <p:sp>
              <p:nvSpPr>
                <p:cNvPr id="271" name="Text Box 7"/>
                <p:cNvSpPr txBox="1">
                  <a:spLocks noChangeArrowheads="1"/>
                </p:cNvSpPr>
                <p:nvPr/>
              </p:nvSpPr>
              <p:spPr bwMode="auto">
                <a:xfrm rot="5400000">
                  <a:off x="1183600" y="4373372"/>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3366FF"/>
                      </a:solidFill>
                    </a:rPr>
                    <a:t>F</a:t>
                  </a:r>
                </a:p>
              </p:txBody>
            </p:sp>
            <p:grpSp>
              <p:nvGrpSpPr>
                <p:cNvPr id="272" name="Group 38"/>
                <p:cNvGrpSpPr>
                  <a:grpSpLocks/>
                </p:cNvGrpSpPr>
                <p:nvPr/>
              </p:nvGrpSpPr>
              <p:grpSpPr bwMode="auto">
                <a:xfrm rot="16200000" flipH="1">
                  <a:off x="1301243" y="4253883"/>
                  <a:ext cx="76200" cy="228600"/>
                  <a:chOff x="1440" y="2400"/>
                  <a:chExt cx="48" cy="144"/>
                </a:xfrm>
                <a:solidFill>
                  <a:srgbClr val="1027D2"/>
                </a:solidFill>
              </p:grpSpPr>
              <p:sp>
                <p:nvSpPr>
                  <p:cNvPr id="280"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8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73" name="Group 41"/>
                <p:cNvGrpSpPr>
                  <a:grpSpLocks/>
                </p:cNvGrpSpPr>
                <p:nvPr/>
              </p:nvGrpSpPr>
              <p:grpSpPr bwMode="auto">
                <a:xfrm rot="10800000" flipH="1">
                  <a:off x="1090982" y="4474713"/>
                  <a:ext cx="76200" cy="228600"/>
                  <a:chOff x="1440" y="2400"/>
                  <a:chExt cx="48" cy="144"/>
                </a:xfrm>
                <a:solidFill>
                  <a:srgbClr val="1027D2"/>
                </a:solidFill>
              </p:grpSpPr>
              <p:sp>
                <p:nvSpPr>
                  <p:cNvPr id="278"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79"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74" name="Group 44"/>
                <p:cNvGrpSpPr>
                  <a:grpSpLocks/>
                </p:cNvGrpSpPr>
                <p:nvPr/>
              </p:nvGrpSpPr>
              <p:grpSpPr bwMode="auto">
                <a:xfrm rot="16200000" flipH="1">
                  <a:off x="1301243" y="4702057"/>
                  <a:ext cx="76200" cy="228600"/>
                  <a:chOff x="1440" y="2400"/>
                  <a:chExt cx="48" cy="144"/>
                </a:xfrm>
                <a:solidFill>
                  <a:srgbClr val="1027D2"/>
                </a:solidFill>
              </p:grpSpPr>
              <p:sp>
                <p:nvSpPr>
                  <p:cNvPr id="276"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77"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206" name="Grupo 205"/>
              <p:cNvGrpSpPr/>
              <p:nvPr/>
            </p:nvGrpSpPr>
            <p:grpSpPr>
              <a:xfrm>
                <a:off x="2381269" y="3459738"/>
                <a:ext cx="451762" cy="524374"/>
                <a:chOff x="2615323" y="4295806"/>
                <a:chExt cx="451762" cy="524374"/>
              </a:xfrm>
            </p:grpSpPr>
            <p:sp>
              <p:nvSpPr>
                <p:cNvPr id="259"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260" name="Grupo 259"/>
                <p:cNvGrpSpPr/>
                <p:nvPr/>
              </p:nvGrpSpPr>
              <p:grpSpPr>
                <a:xfrm rot="10800000">
                  <a:off x="2704424" y="4295806"/>
                  <a:ext cx="362661" cy="524374"/>
                  <a:chOff x="3285811" y="3384330"/>
                  <a:chExt cx="362661" cy="524374"/>
                </a:xfrm>
              </p:grpSpPr>
              <p:grpSp>
                <p:nvGrpSpPr>
                  <p:cNvPr id="261" name="Group 38"/>
                  <p:cNvGrpSpPr>
                    <a:grpSpLocks/>
                  </p:cNvGrpSpPr>
                  <p:nvPr/>
                </p:nvGrpSpPr>
                <p:grpSpPr bwMode="auto">
                  <a:xfrm rot="16200000" flipH="1">
                    <a:off x="3496072" y="3308130"/>
                    <a:ext cx="76200" cy="228600"/>
                    <a:chOff x="1440" y="2400"/>
                    <a:chExt cx="48" cy="144"/>
                  </a:xfrm>
                </p:grpSpPr>
                <p:sp>
                  <p:nvSpPr>
                    <p:cNvPr id="269"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70"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62" name="Group 41"/>
                  <p:cNvGrpSpPr>
                    <a:grpSpLocks/>
                  </p:cNvGrpSpPr>
                  <p:nvPr/>
                </p:nvGrpSpPr>
                <p:grpSpPr bwMode="auto">
                  <a:xfrm rot="10800000" flipH="1">
                    <a:off x="3285811" y="3528960"/>
                    <a:ext cx="76200" cy="228600"/>
                    <a:chOff x="1440" y="2400"/>
                    <a:chExt cx="48" cy="144"/>
                  </a:xfrm>
                </p:grpSpPr>
                <p:sp>
                  <p:nvSpPr>
                    <p:cNvPr id="267"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68"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63" name="Group 44"/>
                  <p:cNvGrpSpPr>
                    <a:grpSpLocks/>
                  </p:cNvGrpSpPr>
                  <p:nvPr/>
                </p:nvGrpSpPr>
                <p:grpSpPr bwMode="auto">
                  <a:xfrm rot="16200000" flipH="1">
                    <a:off x="3496072" y="3756304"/>
                    <a:ext cx="76200" cy="228600"/>
                    <a:chOff x="1440" y="2400"/>
                    <a:chExt cx="48" cy="144"/>
                  </a:xfrm>
                </p:grpSpPr>
                <p:sp>
                  <p:nvSpPr>
                    <p:cNvPr id="265"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66"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207" name="Grupo 206"/>
              <p:cNvGrpSpPr/>
              <p:nvPr/>
            </p:nvGrpSpPr>
            <p:grpSpPr>
              <a:xfrm>
                <a:off x="1494220" y="2934450"/>
                <a:ext cx="524374" cy="440468"/>
                <a:chOff x="1818852" y="3369554"/>
                <a:chExt cx="524374" cy="440468"/>
              </a:xfrm>
            </p:grpSpPr>
            <p:sp>
              <p:nvSpPr>
                <p:cNvPr id="247" name="Text Box 7"/>
                <p:cNvSpPr txBox="1">
                  <a:spLocks noChangeArrowheads="1"/>
                </p:cNvSpPr>
                <p:nvPr/>
              </p:nvSpPr>
              <p:spPr bwMode="auto">
                <a:xfrm>
                  <a:off x="1876200" y="3440690"/>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F</a:t>
                  </a:r>
                  <a:endParaRPr lang="en-US" altLang="es-CO" dirty="0">
                    <a:solidFill>
                      <a:srgbClr val="1027D2"/>
                    </a:solidFill>
                  </a:endParaRPr>
                </a:p>
              </p:txBody>
            </p:sp>
            <p:grpSp>
              <p:nvGrpSpPr>
                <p:cNvPr id="248" name="Grupo 247"/>
                <p:cNvGrpSpPr/>
                <p:nvPr/>
              </p:nvGrpSpPr>
              <p:grpSpPr>
                <a:xfrm rot="5400000">
                  <a:off x="1899708" y="3288698"/>
                  <a:ext cx="362661" cy="524374"/>
                  <a:chOff x="3285811" y="3384330"/>
                  <a:chExt cx="362661" cy="524374"/>
                </a:xfrm>
              </p:grpSpPr>
              <p:grpSp>
                <p:nvGrpSpPr>
                  <p:cNvPr id="249" name="Group 38"/>
                  <p:cNvGrpSpPr>
                    <a:grpSpLocks/>
                  </p:cNvGrpSpPr>
                  <p:nvPr/>
                </p:nvGrpSpPr>
                <p:grpSpPr bwMode="auto">
                  <a:xfrm rot="16200000" flipH="1">
                    <a:off x="3496072" y="3308130"/>
                    <a:ext cx="76200" cy="228600"/>
                    <a:chOff x="1440" y="2400"/>
                    <a:chExt cx="48" cy="144"/>
                  </a:xfrm>
                </p:grpSpPr>
                <p:sp>
                  <p:nvSpPr>
                    <p:cNvPr id="257"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58"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50" name="Group 41"/>
                  <p:cNvGrpSpPr>
                    <a:grpSpLocks/>
                  </p:cNvGrpSpPr>
                  <p:nvPr/>
                </p:nvGrpSpPr>
                <p:grpSpPr bwMode="auto">
                  <a:xfrm rot="10800000" flipH="1">
                    <a:off x="3285811" y="3528960"/>
                    <a:ext cx="76200" cy="228600"/>
                    <a:chOff x="1440" y="2400"/>
                    <a:chExt cx="48" cy="144"/>
                  </a:xfrm>
                </p:grpSpPr>
                <p:sp>
                  <p:nvSpPr>
                    <p:cNvPr id="255"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56"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51" name="Group 44"/>
                  <p:cNvGrpSpPr>
                    <a:grpSpLocks/>
                  </p:cNvGrpSpPr>
                  <p:nvPr/>
                </p:nvGrpSpPr>
                <p:grpSpPr bwMode="auto">
                  <a:xfrm rot="16200000" flipH="1">
                    <a:off x="3496072" y="3756304"/>
                    <a:ext cx="76200" cy="228600"/>
                    <a:chOff x="1440" y="2400"/>
                    <a:chExt cx="48" cy="144"/>
                  </a:xfrm>
                </p:grpSpPr>
                <p:sp>
                  <p:nvSpPr>
                    <p:cNvPr id="253"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54"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209" name="Grupo 208"/>
              <p:cNvGrpSpPr/>
              <p:nvPr/>
            </p:nvGrpSpPr>
            <p:grpSpPr>
              <a:xfrm>
                <a:off x="664566" y="3384603"/>
                <a:ext cx="379323" cy="524374"/>
                <a:chOff x="1090982" y="4330083"/>
                <a:chExt cx="379323" cy="524374"/>
              </a:xfrm>
            </p:grpSpPr>
            <p:sp>
              <p:nvSpPr>
                <p:cNvPr id="236"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237" name="Group 38"/>
                <p:cNvGrpSpPr>
                  <a:grpSpLocks/>
                </p:cNvGrpSpPr>
                <p:nvPr/>
              </p:nvGrpSpPr>
              <p:grpSpPr bwMode="auto">
                <a:xfrm rot="16200000" flipH="1">
                  <a:off x="1301243" y="4253883"/>
                  <a:ext cx="76200" cy="228600"/>
                  <a:chOff x="1440" y="2400"/>
                  <a:chExt cx="48" cy="144"/>
                </a:xfrm>
                <a:solidFill>
                  <a:srgbClr val="1027D2"/>
                </a:solidFill>
              </p:grpSpPr>
              <p:sp>
                <p:nvSpPr>
                  <p:cNvPr id="245"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46"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38" name="Group 41"/>
                <p:cNvGrpSpPr>
                  <a:grpSpLocks/>
                </p:cNvGrpSpPr>
                <p:nvPr/>
              </p:nvGrpSpPr>
              <p:grpSpPr bwMode="auto">
                <a:xfrm rot="10800000" flipH="1">
                  <a:off x="1090982" y="4474713"/>
                  <a:ext cx="76200" cy="228600"/>
                  <a:chOff x="1440" y="2400"/>
                  <a:chExt cx="48" cy="144"/>
                </a:xfrm>
                <a:solidFill>
                  <a:srgbClr val="1027D2"/>
                </a:solidFill>
              </p:grpSpPr>
              <p:sp>
                <p:nvSpPr>
                  <p:cNvPr id="243"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44"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39" name="Group 44"/>
                <p:cNvGrpSpPr>
                  <a:grpSpLocks/>
                </p:cNvGrpSpPr>
                <p:nvPr/>
              </p:nvGrpSpPr>
              <p:grpSpPr bwMode="auto">
                <a:xfrm rot="16200000" flipH="1">
                  <a:off x="1301243" y="4702057"/>
                  <a:ext cx="76200" cy="228600"/>
                  <a:chOff x="1440" y="2400"/>
                  <a:chExt cx="48" cy="144"/>
                </a:xfrm>
                <a:solidFill>
                  <a:srgbClr val="1027D2"/>
                </a:solidFill>
              </p:grpSpPr>
              <p:sp>
                <p:nvSpPr>
                  <p:cNvPr id="241"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42"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210" name="Grupo 209"/>
              <p:cNvGrpSpPr/>
              <p:nvPr/>
            </p:nvGrpSpPr>
            <p:grpSpPr>
              <a:xfrm>
                <a:off x="606606" y="4156242"/>
                <a:ext cx="379323" cy="524374"/>
                <a:chOff x="1090982" y="4330083"/>
                <a:chExt cx="379323" cy="524374"/>
              </a:xfrm>
            </p:grpSpPr>
            <p:sp>
              <p:nvSpPr>
                <p:cNvPr id="225"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226" name="Group 38"/>
                <p:cNvGrpSpPr>
                  <a:grpSpLocks/>
                </p:cNvGrpSpPr>
                <p:nvPr/>
              </p:nvGrpSpPr>
              <p:grpSpPr bwMode="auto">
                <a:xfrm rot="16200000" flipH="1">
                  <a:off x="1301243" y="4253883"/>
                  <a:ext cx="76200" cy="228600"/>
                  <a:chOff x="1440" y="2400"/>
                  <a:chExt cx="48" cy="144"/>
                </a:xfrm>
                <a:solidFill>
                  <a:srgbClr val="1027D2"/>
                </a:solidFill>
              </p:grpSpPr>
              <p:sp>
                <p:nvSpPr>
                  <p:cNvPr id="234"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35"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27" name="Group 41"/>
                <p:cNvGrpSpPr>
                  <a:grpSpLocks/>
                </p:cNvGrpSpPr>
                <p:nvPr/>
              </p:nvGrpSpPr>
              <p:grpSpPr bwMode="auto">
                <a:xfrm rot="10800000" flipH="1">
                  <a:off x="1090982" y="4474713"/>
                  <a:ext cx="76200" cy="228600"/>
                  <a:chOff x="1440" y="2400"/>
                  <a:chExt cx="48" cy="144"/>
                </a:xfrm>
                <a:solidFill>
                  <a:srgbClr val="1027D2"/>
                </a:solidFill>
              </p:grpSpPr>
              <p:sp>
                <p:nvSpPr>
                  <p:cNvPr id="232"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33"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28" name="Group 44"/>
                <p:cNvGrpSpPr>
                  <a:grpSpLocks/>
                </p:cNvGrpSpPr>
                <p:nvPr/>
              </p:nvGrpSpPr>
              <p:grpSpPr bwMode="auto">
                <a:xfrm rot="16200000" flipH="1">
                  <a:off x="1301260" y="4702056"/>
                  <a:ext cx="76200" cy="228601"/>
                  <a:chOff x="1440" y="2400"/>
                  <a:chExt cx="48" cy="144"/>
                </a:xfrm>
                <a:solidFill>
                  <a:srgbClr val="1027D2"/>
                </a:solidFill>
              </p:grpSpPr>
              <p:sp>
                <p:nvSpPr>
                  <p:cNvPr id="230"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31"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212" name="Grupo 211"/>
              <p:cNvGrpSpPr/>
              <p:nvPr/>
            </p:nvGrpSpPr>
            <p:grpSpPr>
              <a:xfrm>
                <a:off x="2352648" y="4145532"/>
                <a:ext cx="451762" cy="524374"/>
                <a:chOff x="2615323" y="4295806"/>
                <a:chExt cx="451762" cy="524374"/>
              </a:xfrm>
            </p:grpSpPr>
            <p:sp>
              <p:nvSpPr>
                <p:cNvPr id="213"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214" name="Grupo 213"/>
                <p:cNvGrpSpPr/>
                <p:nvPr/>
              </p:nvGrpSpPr>
              <p:grpSpPr>
                <a:xfrm rot="10800000">
                  <a:off x="2704424" y="4295806"/>
                  <a:ext cx="362661" cy="524374"/>
                  <a:chOff x="3285811" y="3384330"/>
                  <a:chExt cx="362661" cy="524374"/>
                </a:xfrm>
              </p:grpSpPr>
              <p:grpSp>
                <p:nvGrpSpPr>
                  <p:cNvPr id="215" name="Group 38"/>
                  <p:cNvGrpSpPr>
                    <a:grpSpLocks/>
                  </p:cNvGrpSpPr>
                  <p:nvPr/>
                </p:nvGrpSpPr>
                <p:grpSpPr bwMode="auto">
                  <a:xfrm rot="16200000" flipH="1">
                    <a:off x="3496072" y="3308130"/>
                    <a:ext cx="76200" cy="228600"/>
                    <a:chOff x="1440" y="2400"/>
                    <a:chExt cx="48" cy="144"/>
                  </a:xfrm>
                </p:grpSpPr>
                <p:sp>
                  <p:nvSpPr>
                    <p:cNvPr id="223"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24"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16" name="Group 41"/>
                  <p:cNvGrpSpPr>
                    <a:grpSpLocks/>
                  </p:cNvGrpSpPr>
                  <p:nvPr/>
                </p:nvGrpSpPr>
                <p:grpSpPr bwMode="auto">
                  <a:xfrm rot="10800000" flipH="1">
                    <a:off x="3285811" y="3528960"/>
                    <a:ext cx="76200" cy="228600"/>
                    <a:chOff x="1440" y="2400"/>
                    <a:chExt cx="48" cy="144"/>
                  </a:xfrm>
                </p:grpSpPr>
                <p:sp>
                  <p:nvSpPr>
                    <p:cNvPr id="221"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22"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17" name="Group 44"/>
                  <p:cNvGrpSpPr>
                    <a:grpSpLocks/>
                  </p:cNvGrpSpPr>
                  <p:nvPr/>
                </p:nvGrpSpPr>
                <p:grpSpPr bwMode="auto">
                  <a:xfrm rot="16200000" flipH="1">
                    <a:off x="3496072" y="3756304"/>
                    <a:ext cx="76200" cy="228600"/>
                    <a:chOff x="1440" y="2400"/>
                    <a:chExt cx="48" cy="144"/>
                  </a:xfrm>
                </p:grpSpPr>
                <p:sp>
                  <p:nvSpPr>
                    <p:cNvPr id="219"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20"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sp>
          <p:nvSpPr>
            <p:cNvPr id="282" name="Line 12"/>
            <p:cNvSpPr>
              <a:spLocks noChangeShapeType="1"/>
            </p:cNvSpPr>
            <p:nvPr/>
          </p:nvSpPr>
          <p:spPr bwMode="auto">
            <a:xfrm flipH="1">
              <a:off x="6599183" y="3318852"/>
              <a:ext cx="14988" cy="46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283" name="Line 12"/>
            <p:cNvSpPr>
              <a:spLocks noChangeShapeType="1"/>
            </p:cNvSpPr>
            <p:nvPr/>
          </p:nvSpPr>
          <p:spPr bwMode="auto">
            <a:xfrm flipH="1">
              <a:off x="6573133" y="4139091"/>
              <a:ext cx="14988" cy="46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284" name="Line 12"/>
            <p:cNvSpPr>
              <a:spLocks noChangeShapeType="1"/>
            </p:cNvSpPr>
            <p:nvPr/>
          </p:nvSpPr>
          <p:spPr bwMode="auto">
            <a:xfrm flipH="1" flipV="1">
              <a:off x="6766328" y="4089876"/>
              <a:ext cx="386593" cy="2066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285" name="Line 12"/>
            <p:cNvSpPr>
              <a:spLocks noChangeShapeType="1"/>
            </p:cNvSpPr>
            <p:nvPr/>
          </p:nvSpPr>
          <p:spPr bwMode="auto">
            <a:xfrm flipH="1" flipV="1">
              <a:off x="5994378" y="3613629"/>
              <a:ext cx="386593" cy="2066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286" name="Line 12"/>
            <p:cNvSpPr>
              <a:spLocks noChangeShapeType="1"/>
            </p:cNvSpPr>
            <p:nvPr/>
          </p:nvSpPr>
          <p:spPr bwMode="auto">
            <a:xfrm flipH="1">
              <a:off x="6024109" y="4046614"/>
              <a:ext cx="414833" cy="16616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pic>
        <p:nvPicPr>
          <p:cNvPr id="16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5094" y="2548559"/>
            <a:ext cx="1674419" cy="18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6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2" grpId="0" animBg="1"/>
      <p:bldP spid="9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23</a:t>
            </a:fld>
            <a:endParaRPr lang="en-US" altLang="es-CO" dirty="0"/>
          </a:p>
        </p:txBody>
      </p:sp>
      <p:sp>
        <p:nvSpPr>
          <p:cNvPr id="4" name="Text Box 8"/>
          <p:cNvSpPr txBox="1">
            <a:spLocks noChangeArrowheads="1"/>
          </p:cNvSpPr>
          <p:nvPr/>
        </p:nvSpPr>
        <p:spPr bwMode="auto">
          <a:xfrm>
            <a:off x="218647" y="646878"/>
            <a:ext cx="886436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3: </a:t>
            </a:r>
            <a:r>
              <a:rPr lang="es-CO" altLang="es-CO" sz="2200" b="1" i="1" dirty="0" smtClean="0"/>
              <a:t>Establecer diagrama de cajones solo para el átomo central. </a:t>
            </a:r>
            <a:r>
              <a:rPr lang="es-CO" altLang="es-CO" sz="2200" dirty="0" smtClean="0"/>
              <a:t>Como la capa siguiente es 3</a:t>
            </a:r>
            <a:r>
              <a:rPr lang="es-CO" altLang="es-CO" sz="2200" i="1" dirty="0" smtClean="0"/>
              <a:t>d </a:t>
            </a:r>
            <a:r>
              <a:rPr lang="es-CO" altLang="es-CO" sz="2200" dirty="0" smtClean="0"/>
              <a:t>y es igual en energía a las capas 3</a:t>
            </a:r>
            <a:r>
              <a:rPr lang="es-CO" altLang="es-CO" sz="2200" i="1" dirty="0" smtClean="0"/>
              <a:t>s y 3p</a:t>
            </a:r>
            <a:r>
              <a:rPr lang="es-CO" altLang="es-CO" sz="2200" dirty="0" smtClean="0"/>
              <a:t>, se promueve 1 electrón de las capas </a:t>
            </a:r>
            <a:r>
              <a:rPr lang="es-CO" altLang="es-CO" sz="2200" i="1" dirty="0" smtClean="0"/>
              <a:t>s y p</a:t>
            </a:r>
            <a:r>
              <a:rPr lang="es-CO" altLang="es-CO" sz="2200" dirty="0" smtClean="0"/>
              <a:t> a la capa </a:t>
            </a:r>
            <a:r>
              <a:rPr lang="es-CO" altLang="es-CO" sz="2200" i="1" dirty="0" smtClean="0"/>
              <a:t>d</a:t>
            </a:r>
            <a:r>
              <a:rPr lang="es-CO" altLang="es-CO" sz="2200" dirty="0" smtClean="0"/>
              <a:t>, formando </a:t>
            </a:r>
            <a:r>
              <a:rPr lang="es-CO" altLang="es-CO" sz="2200" dirty="0"/>
              <a:t>6</a:t>
            </a:r>
            <a:r>
              <a:rPr lang="es-CO" altLang="es-CO" sz="2200" dirty="0" smtClean="0"/>
              <a:t> orbitales “</a:t>
            </a:r>
            <a:r>
              <a:rPr lang="es-CO" altLang="es-CO" sz="2200" dirty="0" err="1" smtClean="0"/>
              <a:t>hibridos</a:t>
            </a:r>
            <a:r>
              <a:rPr lang="es-CO" altLang="es-CO" sz="2200" dirty="0" smtClean="0"/>
              <a:t> </a:t>
            </a:r>
            <a:r>
              <a:rPr lang="es-CO" altLang="es-CO" sz="2200" i="1" dirty="0" smtClean="0"/>
              <a:t>sp</a:t>
            </a:r>
            <a:r>
              <a:rPr lang="es-CO" altLang="es-CO" i="1" baseline="30000" dirty="0" smtClean="0"/>
              <a:t>3</a:t>
            </a:r>
            <a:r>
              <a:rPr lang="es-CO" altLang="es-CO" sz="2200" i="1" dirty="0" smtClean="0"/>
              <a:t>d</a:t>
            </a:r>
            <a:r>
              <a:rPr lang="es-CO" altLang="es-CO" i="1" baseline="30000" dirty="0" smtClean="0"/>
              <a:t>2</a:t>
            </a:r>
            <a:r>
              <a:rPr lang="es-CO" altLang="es-CO" sz="2200" dirty="0" smtClean="0"/>
              <a:t>” por consiguiente posee hibridación </a:t>
            </a:r>
            <a:r>
              <a:rPr lang="es-CO" altLang="es-CO" sz="2200" b="1" i="1" dirty="0" smtClean="0"/>
              <a:t>sp</a:t>
            </a:r>
            <a:r>
              <a:rPr lang="es-CO" altLang="es-CO" b="1" i="1" baseline="30000" dirty="0" smtClean="0"/>
              <a:t>3</a:t>
            </a:r>
            <a:r>
              <a:rPr lang="es-CO" altLang="es-CO" sz="2200" b="1" i="1" dirty="0" smtClean="0"/>
              <a:t>d</a:t>
            </a:r>
            <a:r>
              <a:rPr lang="es-CO" altLang="es-CO" b="1" i="1" baseline="30000" dirty="0" smtClean="0"/>
              <a:t>2</a:t>
            </a:r>
            <a:r>
              <a:rPr lang="es-CO" altLang="es-CO" b="1" i="1" dirty="0" smtClean="0"/>
              <a:t> </a:t>
            </a:r>
            <a:endParaRPr lang="es-CO" altLang="es-CO" u="sng" dirty="0" smtClean="0">
              <a:solidFill>
                <a:srgbClr val="1027D2"/>
              </a:solidFill>
            </a:endParaRPr>
          </a:p>
        </p:txBody>
      </p:sp>
      <p:sp>
        <p:nvSpPr>
          <p:cNvPr id="165" name="Text Box 8"/>
          <p:cNvSpPr txBox="1">
            <a:spLocks noChangeArrowheads="1"/>
          </p:cNvSpPr>
          <p:nvPr/>
        </p:nvSpPr>
        <p:spPr bwMode="auto">
          <a:xfrm>
            <a:off x="218647" y="2619975"/>
            <a:ext cx="86018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000" b="1" dirty="0" smtClean="0"/>
              <a:t>Antes de la Hibridación: </a:t>
            </a:r>
            <a:r>
              <a:rPr lang="es-CO" altLang="es-CO" sz="2000" dirty="0" smtClean="0"/>
              <a:t>1 orbital 3</a:t>
            </a:r>
            <a:r>
              <a:rPr lang="es-CO" altLang="es-CO" sz="2000" i="1" dirty="0" smtClean="0"/>
              <a:t>s </a:t>
            </a:r>
            <a:r>
              <a:rPr lang="es-CO" altLang="es-CO" sz="2000" dirty="0" smtClean="0"/>
              <a:t>+ 3 orbitales 3</a:t>
            </a:r>
            <a:r>
              <a:rPr lang="es-CO" altLang="es-CO" sz="2000" i="1" dirty="0" smtClean="0"/>
              <a:t>p</a:t>
            </a:r>
            <a:r>
              <a:rPr lang="es-CO" altLang="es-CO" sz="2000" dirty="0" smtClean="0"/>
              <a:t> + 5 orbitales 3</a:t>
            </a:r>
            <a:r>
              <a:rPr lang="es-CO" altLang="es-CO" sz="2000" i="1" dirty="0" smtClean="0"/>
              <a:t>d </a:t>
            </a:r>
            <a:r>
              <a:rPr lang="es-CO" altLang="es-CO" sz="2000" dirty="0" smtClean="0"/>
              <a:t>extendidos y vacíos</a:t>
            </a:r>
          </a:p>
        </p:txBody>
      </p:sp>
      <p:sp>
        <p:nvSpPr>
          <p:cNvPr id="65" name="Text Box 8"/>
          <p:cNvSpPr txBox="1">
            <a:spLocks noChangeArrowheads="1"/>
          </p:cNvSpPr>
          <p:nvPr/>
        </p:nvSpPr>
        <p:spPr bwMode="auto">
          <a:xfrm>
            <a:off x="40927" y="4524706"/>
            <a:ext cx="9042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000" b="1" dirty="0" smtClean="0"/>
              <a:t>Después de la Hibridación: </a:t>
            </a:r>
            <a:r>
              <a:rPr lang="es-CO" altLang="es-CO" sz="2000" dirty="0"/>
              <a:t>6</a:t>
            </a:r>
            <a:r>
              <a:rPr lang="es-CO" altLang="es-CO" sz="2000" dirty="0" smtClean="0"/>
              <a:t> orbitales híbridos </a:t>
            </a:r>
            <a:r>
              <a:rPr lang="es-CO" altLang="es-CO" sz="2000" b="1" i="1" dirty="0" smtClean="0">
                <a:solidFill>
                  <a:srgbClr val="7030A0"/>
                </a:solidFill>
              </a:rPr>
              <a:t>sp</a:t>
            </a:r>
            <a:r>
              <a:rPr lang="es-CO" altLang="es-CO" sz="2200" b="1" i="1" baseline="30000" dirty="0" smtClean="0">
                <a:solidFill>
                  <a:srgbClr val="7030A0"/>
                </a:solidFill>
              </a:rPr>
              <a:t>3</a:t>
            </a:r>
            <a:r>
              <a:rPr lang="es-CO" altLang="es-CO" sz="2000" b="1" i="1" dirty="0" smtClean="0">
                <a:solidFill>
                  <a:srgbClr val="7030A0"/>
                </a:solidFill>
              </a:rPr>
              <a:t>d</a:t>
            </a:r>
            <a:r>
              <a:rPr lang="es-CO" altLang="es-CO" sz="2200" b="1" i="1" baseline="30000" dirty="0">
                <a:solidFill>
                  <a:srgbClr val="7030A0"/>
                </a:solidFill>
              </a:rPr>
              <a:t>2</a:t>
            </a:r>
            <a:r>
              <a:rPr lang="es-CO" altLang="es-CO" sz="2000" b="1" i="1" dirty="0" smtClean="0">
                <a:solidFill>
                  <a:srgbClr val="7030A0"/>
                </a:solidFill>
              </a:rPr>
              <a:t> </a:t>
            </a:r>
            <a:r>
              <a:rPr lang="es-CO" altLang="es-CO" sz="2000" b="1" dirty="0" smtClean="0">
                <a:solidFill>
                  <a:schemeClr val="tx1">
                    <a:lumMod val="95000"/>
                    <a:lumOff val="5000"/>
                  </a:schemeClr>
                </a:solidFill>
              </a:rPr>
              <a:t>y </a:t>
            </a:r>
            <a:r>
              <a:rPr lang="es-CO" altLang="es-CO" sz="2000" dirty="0">
                <a:solidFill>
                  <a:schemeClr val="tx1">
                    <a:lumMod val="95000"/>
                    <a:lumOff val="5000"/>
                  </a:schemeClr>
                </a:solidFill>
              </a:rPr>
              <a:t>3</a:t>
            </a:r>
            <a:r>
              <a:rPr lang="es-CO" altLang="es-CO" sz="2000" dirty="0" smtClean="0">
                <a:solidFill>
                  <a:schemeClr val="tx1">
                    <a:lumMod val="95000"/>
                    <a:lumOff val="5000"/>
                  </a:schemeClr>
                </a:solidFill>
              </a:rPr>
              <a:t> orbitales 3</a:t>
            </a:r>
            <a:r>
              <a:rPr lang="es-CO" altLang="es-CO" sz="2000" i="1" dirty="0" smtClean="0">
                <a:solidFill>
                  <a:schemeClr val="tx1">
                    <a:lumMod val="95000"/>
                    <a:lumOff val="5000"/>
                  </a:schemeClr>
                </a:solidFill>
              </a:rPr>
              <a:t>d</a:t>
            </a:r>
            <a:r>
              <a:rPr lang="es-CO" altLang="es-CO" sz="2000" dirty="0" smtClean="0">
                <a:solidFill>
                  <a:schemeClr val="tx1">
                    <a:lumMod val="95000"/>
                    <a:lumOff val="5000"/>
                  </a:schemeClr>
                </a:solidFill>
              </a:rPr>
              <a:t> vacíos</a:t>
            </a:r>
          </a:p>
        </p:txBody>
      </p:sp>
      <p:grpSp>
        <p:nvGrpSpPr>
          <p:cNvPr id="7" name="Grupo 6"/>
          <p:cNvGrpSpPr/>
          <p:nvPr/>
        </p:nvGrpSpPr>
        <p:grpSpPr>
          <a:xfrm>
            <a:off x="1619672" y="3429000"/>
            <a:ext cx="5846619" cy="1056289"/>
            <a:chOff x="1619672" y="3429000"/>
            <a:chExt cx="5846619" cy="1056289"/>
          </a:xfrm>
        </p:grpSpPr>
        <p:sp>
          <p:nvSpPr>
            <p:cNvPr id="53" name="Text Box 15"/>
            <p:cNvSpPr txBox="1">
              <a:spLocks noChangeArrowheads="1"/>
            </p:cNvSpPr>
            <p:nvPr/>
          </p:nvSpPr>
          <p:spPr bwMode="auto">
            <a:xfrm>
              <a:off x="5866091" y="408517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smtClean="0">
                  <a:solidFill>
                    <a:srgbClr val="000000"/>
                  </a:solidFill>
                </a:rPr>
                <a:t>3</a:t>
              </a:r>
              <a:r>
                <a:rPr lang="en-US" altLang="es-CO" sz="2000" i="1" kern="0" dirty="0">
                  <a:solidFill>
                    <a:srgbClr val="000000"/>
                  </a:solidFill>
                </a:rPr>
                <a:t>d</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66" name="Text Box 122"/>
            <p:cNvSpPr txBox="1">
              <a:spLocks noChangeArrowheads="1"/>
            </p:cNvSpPr>
            <p:nvPr/>
          </p:nvSpPr>
          <p:spPr bwMode="auto">
            <a:xfrm>
              <a:off x="1619672" y="3535820"/>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rPr>
                <a:t>S</a:t>
              </a:r>
            </a:p>
          </p:txBody>
        </p:sp>
        <p:grpSp>
          <p:nvGrpSpPr>
            <p:cNvPr id="67" name="Group 178"/>
            <p:cNvGrpSpPr>
              <a:grpSpLocks/>
            </p:cNvGrpSpPr>
            <p:nvPr/>
          </p:nvGrpSpPr>
          <p:grpSpPr bwMode="auto">
            <a:xfrm>
              <a:off x="2195736" y="3456687"/>
              <a:ext cx="2362200" cy="933450"/>
              <a:chOff x="1152" y="1680"/>
              <a:chExt cx="1488" cy="588"/>
            </a:xfrm>
          </p:grpSpPr>
          <p:sp>
            <p:nvSpPr>
              <p:cNvPr id="146" name="Text Box 15"/>
              <p:cNvSpPr txBox="1">
                <a:spLocks noChangeArrowheads="1"/>
              </p:cNvSpPr>
              <p:nvPr/>
            </p:nvSpPr>
            <p:spPr bwMode="auto">
              <a:xfrm>
                <a:off x="1973" y="2016"/>
                <a:ext cx="29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a:solidFill>
                      <a:srgbClr val="000000"/>
                    </a:solidFill>
                  </a:rPr>
                  <a:t>3</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a:solidFill>
                      <a:srgbClr val="000000"/>
                    </a:solidFill>
                  </a:rPr>
                  <a:t>3</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2198523" y="345115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38" name="Text Box 12"/>
            <p:cNvSpPr txBox="1">
              <a:spLocks noChangeArrowheads="1"/>
            </p:cNvSpPr>
            <p:nvPr/>
          </p:nvSpPr>
          <p:spPr bwMode="auto">
            <a:xfrm>
              <a:off x="3575106" y="342900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nvGrpSpPr>
            <p:cNvPr id="6" name="Grupo 5"/>
            <p:cNvGrpSpPr/>
            <p:nvPr/>
          </p:nvGrpSpPr>
          <p:grpSpPr>
            <a:xfrm>
              <a:off x="4794474" y="3463344"/>
              <a:ext cx="2671817" cy="533400"/>
              <a:chOff x="2374845" y="4412736"/>
              <a:chExt cx="2671817" cy="533400"/>
            </a:xfrm>
          </p:grpSpPr>
          <p:grpSp>
            <p:nvGrpSpPr>
              <p:cNvPr id="43" name="Group 24"/>
              <p:cNvGrpSpPr>
                <a:grpSpLocks/>
              </p:cNvGrpSpPr>
              <p:nvPr/>
            </p:nvGrpSpPr>
            <p:grpSpPr bwMode="auto">
              <a:xfrm>
                <a:off x="2913062" y="4412736"/>
                <a:ext cx="1600200" cy="533400"/>
                <a:chOff x="2592" y="2880"/>
                <a:chExt cx="1008" cy="336"/>
              </a:xfrm>
            </p:grpSpPr>
            <p:sp>
              <p:nvSpPr>
                <p:cNvPr id="46"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47"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48"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44" name="Rectangle 13"/>
              <p:cNvSpPr>
                <a:spLocks noChangeArrowheads="1"/>
              </p:cNvSpPr>
              <p:nvPr/>
            </p:nvSpPr>
            <p:spPr bwMode="auto">
              <a:xfrm>
                <a:off x="2374845"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52" name="Rectangle 13"/>
              <p:cNvSpPr>
                <a:spLocks noChangeArrowheads="1"/>
              </p:cNvSpPr>
              <p:nvPr/>
            </p:nvSpPr>
            <p:spPr bwMode="auto">
              <a:xfrm>
                <a:off x="4513262"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54" name="Text Box 12"/>
            <p:cNvSpPr txBox="1">
              <a:spLocks noChangeArrowheads="1"/>
            </p:cNvSpPr>
            <p:nvPr/>
          </p:nvSpPr>
          <p:spPr bwMode="auto">
            <a:xfrm>
              <a:off x="4070951" y="343766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0" name="Text Box 12"/>
            <p:cNvSpPr txBox="1">
              <a:spLocks noChangeArrowheads="1"/>
            </p:cNvSpPr>
            <p:nvPr/>
          </p:nvSpPr>
          <p:spPr bwMode="auto">
            <a:xfrm>
              <a:off x="2960201" y="345115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087833"/>
                  </a:solidFill>
                  <a:effectLst/>
                  <a:uLnTx/>
                  <a:uFillTx/>
                  <a:latin typeface="Arial" panose="020B0604020202020204" pitchFamily="34" charset="0"/>
                  <a:cs typeface="Arial" panose="020B0604020202020204" pitchFamily="34" charset="0"/>
                </a:rPr>
                <a:t>↓</a:t>
              </a:r>
            </a:p>
          </p:txBody>
        </p:sp>
      </p:grpSp>
      <p:grpSp>
        <p:nvGrpSpPr>
          <p:cNvPr id="9" name="Grupo 8"/>
          <p:cNvGrpSpPr/>
          <p:nvPr/>
        </p:nvGrpSpPr>
        <p:grpSpPr>
          <a:xfrm>
            <a:off x="1619672" y="5162589"/>
            <a:ext cx="5846619" cy="1441314"/>
            <a:chOff x="1619672" y="5162589"/>
            <a:chExt cx="5846619" cy="1441314"/>
          </a:xfrm>
        </p:grpSpPr>
        <p:sp>
          <p:nvSpPr>
            <p:cNvPr id="55" name="Text Box 122"/>
            <p:cNvSpPr txBox="1">
              <a:spLocks noChangeArrowheads="1"/>
            </p:cNvSpPr>
            <p:nvPr/>
          </p:nvSpPr>
          <p:spPr bwMode="auto">
            <a:xfrm>
              <a:off x="1619672" y="5405197"/>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rPr>
                <a:t>S</a:t>
              </a:r>
            </a:p>
          </p:txBody>
        </p:sp>
        <p:grpSp>
          <p:nvGrpSpPr>
            <p:cNvPr id="56" name="Group 178"/>
            <p:cNvGrpSpPr>
              <a:grpSpLocks/>
            </p:cNvGrpSpPr>
            <p:nvPr/>
          </p:nvGrpSpPr>
          <p:grpSpPr bwMode="auto">
            <a:xfrm>
              <a:off x="2253262" y="5326065"/>
              <a:ext cx="2462213" cy="1274763"/>
              <a:chOff x="1152" y="1680"/>
              <a:chExt cx="1551" cy="803"/>
            </a:xfrm>
          </p:grpSpPr>
          <p:sp>
            <p:nvSpPr>
              <p:cNvPr id="57" name="Text Box 15"/>
              <p:cNvSpPr txBox="1">
                <a:spLocks noChangeArrowheads="1"/>
              </p:cNvSpPr>
              <p:nvPr/>
            </p:nvSpPr>
            <p:spPr bwMode="auto">
              <a:xfrm>
                <a:off x="1985" y="223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noProof="0" dirty="0" smtClean="0">
                    <a:solidFill>
                      <a:srgbClr val="7030A0"/>
                    </a:solidFill>
                  </a:rPr>
                  <a:t>6 s</a:t>
                </a:r>
                <a:r>
                  <a:rPr kumimoji="0" lang="en-US" altLang="es-CO" sz="2000" b="1" i="1" u="none" strike="noStrike" kern="0" cap="none" spc="0" normalizeH="0" baseline="0" noProof="0" dirty="0" smtClean="0">
                    <a:ln>
                      <a:noFill/>
                    </a:ln>
                    <a:solidFill>
                      <a:srgbClr val="7030A0"/>
                    </a:solidFill>
                    <a:effectLst/>
                    <a:uLnTx/>
                    <a:uFillTx/>
                  </a:rPr>
                  <a:t>p3d2</a:t>
                </a:r>
                <a:endParaRPr kumimoji="0" lang="en-US" altLang="es-CO" sz="2000" b="1" i="0" u="none" strike="noStrike" kern="0" cap="none" spc="0" normalizeH="0" baseline="0" noProof="0" dirty="0" smtClean="0">
                  <a:ln>
                    <a:noFill/>
                  </a:ln>
                  <a:solidFill>
                    <a:srgbClr val="7030A0"/>
                  </a:solidFill>
                  <a:effectLst/>
                  <a:uLnTx/>
                  <a:uFillTx/>
                </a:endParaRPr>
              </a:p>
            </p:txBody>
          </p:sp>
          <p:grpSp>
            <p:nvGrpSpPr>
              <p:cNvPr id="58" name="Group 24"/>
              <p:cNvGrpSpPr>
                <a:grpSpLocks/>
              </p:cNvGrpSpPr>
              <p:nvPr/>
            </p:nvGrpSpPr>
            <p:grpSpPr bwMode="auto">
              <a:xfrm>
                <a:off x="1632" y="1680"/>
                <a:ext cx="1008" cy="336"/>
                <a:chOff x="2592" y="2880"/>
                <a:chExt cx="1008" cy="336"/>
              </a:xfrm>
            </p:grpSpPr>
            <p:sp>
              <p:nvSpPr>
                <p:cNvPr id="61"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62"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63"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59"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64" name="Text Box 12"/>
            <p:cNvSpPr txBox="1">
              <a:spLocks noChangeArrowheads="1"/>
            </p:cNvSpPr>
            <p:nvPr/>
          </p:nvSpPr>
          <p:spPr bwMode="auto">
            <a:xfrm>
              <a:off x="2198523" y="532053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8" name="Text Box 12"/>
            <p:cNvSpPr txBox="1">
              <a:spLocks noChangeArrowheads="1"/>
            </p:cNvSpPr>
            <p:nvPr/>
          </p:nvSpPr>
          <p:spPr bwMode="auto">
            <a:xfrm>
              <a:off x="3049564" y="53092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9" name="Text Box 12"/>
            <p:cNvSpPr txBox="1">
              <a:spLocks noChangeArrowheads="1"/>
            </p:cNvSpPr>
            <p:nvPr/>
          </p:nvSpPr>
          <p:spPr bwMode="auto">
            <a:xfrm>
              <a:off x="3575106" y="529837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nvGrpSpPr>
            <p:cNvPr id="70" name="Grupo 69"/>
            <p:cNvGrpSpPr/>
            <p:nvPr/>
          </p:nvGrpSpPr>
          <p:grpSpPr>
            <a:xfrm>
              <a:off x="4794474" y="5332721"/>
              <a:ext cx="2671817" cy="533400"/>
              <a:chOff x="2374845" y="4412736"/>
              <a:chExt cx="2671817" cy="533400"/>
            </a:xfrm>
          </p:grpSpPr>
          <p:grpSp>
            <p:nvGrpSpPr>
              <p:cNvPr id="71" name="Group 24"/>
              <p:cNvGrpSpPr>
                <a:grpSpLocks/>
              </p:cNvGrpSpPr>
              <p:nvPr/>
            </p:nvGrpSpPr>
            <p:grpSpPr bwMode="auto">
              <a:xfrm>
                <a:off x="2913062" y="4412736"/>
                <a:ext cx="1600200" cy="533400"/>
                <a:chOff x="2592" y="2880"/>
                <a:chExt cx="1008" cy="336"/>
              </a:xfrm>
            </p:grpSpPr>
            <p:sp>
              <p:nvSpPr>
                <p:cNvPr id="74"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5"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6"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72" name="Rectangle 13"/>
              <p:cNvSpPr>
                <a:spLocks noChangeArrowheads="1"/>
              </p:cNvSpPr>
              <p:nvPr/>
            </p:nvSpPr>
            <p:spPr bwMode="auto">
              <a:xfrm>
                <a:off x="2374845"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3" name="Rectangle 13"/>
              <p:cNvSpPr>
                <a:spLocks noChangeArrowheads="1"/>
              </p:cNvSpPr>
              <p:nvPr/>
            </p:nvSpPr>
            <p:spPr bwMode="auto">
              <a:xfrm>
                <a:off x="4513262"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77" name="Text Box 15"/>
            <p:cNvSpPr txBox="1">
              <a:spLocks noChangeArrowheads="1"/>
            </p:cNvSpPr>
            <p:nvPr/>
          </p:nvSpPr>
          <p:spPr bwMode="auto">
            <a:xfrm>
              <a:off x="5930359" y="6203793"/>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smtClean="0">
                  <a:solidFill>
                    <a:srgbClr val="000000"/>
                  </a:solidFill>
                </a:rPr>
                <a:t>3</a:t>
              </a:r>
              <a:r>
                <a:rPr lang="en-US" altLang="es-CO" sz="2000" i="1" kern="0" dirty="0">
                  <a:solidFill>
                    <a:srgbClr val="000000"/>
                  </a:solidFill>
                </a:rPr>
                <a:t>d</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78" name="Text Box 12"/>
            <p:cNvSpPr txBox="1">
              <a:spLocks noChangeArrowheads="1"/>
            </p:cNvSpPr>
            <p:nvPr/>
          </p:nvSpPr>
          <p:spPr bwMode="auto">
            <a:xfrm>
              <a:off x="4070951" y="53070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79" name="Text Box 12"/>
            <p:cNvSpPr txBox="1">
              <a:spLocks noChangeArrowheads="1"/>
            </p:cNvSpPr>
            <p:nvPr/>
          </p:nvSpPr>
          <p:spPr bwMode="auto">
            <a:xfrm>
              <a:off x="4896714" y="53070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8" name="Rectángulo 7"/>
            <p:cNvSpPr/>
            <p:nvPr/>
          </p:nvSpPr>
          <p:spPr bwMode="auto">
            <a:xfrm>
              <a:off x="2132903" y="5162589"/>
              <a:ext cx="3733187" cy="865324"/>
            </a:xfrm>
            <a:prstGeom prst="rect">
              <a:avLst/>
            </a:prstGeom>
            <a:solidFill>
              <a:srgbClr val="7030A0">
                <a:alpha val="21000"/>
              </a:srgbClr>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accent4">
                    <a:lumMod val="65000"/>
                    <a:lumOff val="35000"/>
                  </a:schemeClr>
                </a:solidFill>
                <a:effectLst/>
                <a:latin typeface="Arial" panose="020B0604020202020204" pitchFamily="34" charset="0"/>
              </a:endParaRPr>
            </a:p>
          </p:txBody>
        </p:sp>
        <p:sp>
          <p:nvSpPr>
            <p:cNvPr id="85" name="Text Box 12"/>
            <p:cNvSpPr txBox="1">
              <a:spLocks noChangeArrowheads="1"/>
            </p:cNvSpPr>
            <p:nvPr/>
          </p:nvSpPr>
          <p:spPr bwMode="auto">
            <a:xfrm>
              <a:off x="5436096" y="530120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87833"/>
                  </a:solidFill>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8088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5" grpId="0"/>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24</a:t>
            </a:fld>
            <a:endParaRPr lang="en-US" altLang="es-CO"/>
          </a:p>
        </p:txBody>
      </p:sp>
      <p:sp>
        <p:nvSpPr>
          <p:cNvPr id="4" name="Text Box 8"/>
          <p:cNvSpPr txBox="1">
            <a:spLocks noChangeArrowheads="1"/>
          </p:cNvSpPr>
          <p:nvPr/>
        </p:nvSpPr>
        <p:spPr bwMode="auto">
          <a:xfrm>
            <a:off x="395536" y="613768"/>
            <a:ext cx="85516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4: </a:t>
            </a:r>
            <a:r>
              <a:rPr lang="es-CO" altLang="es-CO" sz="2200" dirty="0" smtClean="0"/>
              <a:t>Mostrar los traslapes correspondientes que originan esta hibridación. Esta es la misma hibridación para las </a:t>
            </a:r>
            <a:r>
              <a:rPr lang="es-CO" altLang="es-CO" sz="2200" dirty="0"/>
              <a:t>geometrías </a:t>
            </a:r>
            <a:endParaRPr lang="es-CO" altLang="es-CO" sz="2200" dirty="0" smtClean="0"/>
          </a:p>
          <a:p>
            <a:pPr algn="just"/>
            <a:r>
              <a:rPr lang="es-CO" altLang="es-CO" sz="2200" dirty="0" smtClean="0"/>
              <a:t>AX</a:t>
            </a:r>
            <a:r>
              <a:rPr lang="es-CO" altLang="es-CO" sz="2000" baseline="-25000" dirty="0" smtClean="0"/>
              <a:t>5</a:t>
            </a:r>
            <a:r>
              <a:rPr lang="es-CO" altLang="es-CO" sz="2200" dirty="0" smtClean="0"/>
              <a:t>E  y  AX</a:t>
            </a:r>
            <a:r>
              <a:rPr lang="es-CO" altLang="es-CO" baseline="-25000" dirty="0" smtClean="0"/>
              <a:t>4</a:t>
            </a:r>
            <a:r>
              <a:rPr lang="es-CO" altLang="es-CO" sz="2200" dirty="0" smtClean="0"/>
              <a:t>E</a:t>
            </a:r>
            <a:r>
              <a:rPr lang="es-CO" altLang="es-CO" baseline="-25000" dirty="0" smtClean="0"/>
              <a:t>2</a:t>
            </a:r>
            <a:r>
              <a:rPr lang="es-CO" altLang="es-CO" sz="2200" dirty="0" smtClean="0"/>
              <a:t> </a:t>
            </a:r>
            <a:endParaRPr lang="es-CO" altLang="es-CO" baseline="-25000" dirty="0" smtClean="0"/>
          </a:p>
        </p:txBody>
      </p:sp>
      <p:pic>
        <p:nvPicPr>
          <p:cNvPr id="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3" y="2708920"/>
            <a:ext cx="29448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51520" y="2080320"/>
            <a:ext cx="5688633" cy="4320480"/>
          </a:xfrm>
          <a:prstGeom prst="rect">
            <a:avLst/>
          </a:prstGeom>
        </p:spPr>
      </p:pic>
    </p:spTree>
    <p:extLst>
      <p:ext uri="{BB962C8B-B14F-4D97-AF65-F5344CB8AC3E}">
        <p14:creationId xmlns:p14="http://schemas.microsoft.com/office/powerpoint/2010/main" val="15354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25</a:t>
            </a:fld>
            <a:endParaRPr lang="en-US" dirty="0"/>
          </a:p>
        </p:txBody>
      </p:sp>
      <p:sp>
        <p:nvSpPr>
          <p:cNvPr id="3" name="Text Box 8"/>
          <p:cNvSpPr txBox="1">
            <a:spLocks noChangeArrowheads="1"/>
          </p:cNvSpPr>
          <p:nvPr/>
        </p:nvSpPr>
        <p:spPr bwMode="auto">
          <a:xfrm>
            <a:off x="395535" y="769303"/>
            <a:ext cx="814724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dirty="0" smtClean="0"/>
              <a:t>La teoría de RPECV concibe formas usuales hasta la geometría AX</a:t>
            </a:r>
            <a:r>
              <a:rPr lang="es-CO" altLang="es-CO" baseline="-25000" dirty="0" smtClean="0"/>
              <a:t>6 </a:t>
            </a:r>
            <a:r>
              <a:rPr lang="es-CO" altLang="es-CO" sz="2200" dirty="0" smtClean="0"/>
              <a:t>; sin embargo mas allá de esta geometría existen algunos casos especiales, como la geometrías AX</a:t>
            </a:r>
            <a:r>
              <a:rPr lang="es-CO" altLang="es-CO" baseline="-25000" dirty="0" smtClean="0"/>
              <a:t>7</a:t>
            </a:r>
            <a:r>
              <a:rPr lang="es-CO" altLang="es-CO" sz="2200" dirty="0" smtClean="0"/>
              <a:t>, AX</a:t>
            </a:r>
            <a:r>
              <a:rPr lang="es-CO" altLang="es-CO" baseline="-25000" dirty="0" smtClean="0"/>
              <a:t>8</a:t>
            </a:r>
            <a:r>
              <a:rPr lang="es-CO" altLang="es-CO" sz="2200" dirty="0" smtClean="0"/>
              <a:t> y AX</a:t>
            </a:r>
            <a:r>
              <a:rPr lang="es-CO" altLang="es-CO" baseline="-25000" dirty="0" smtClean="0"/>
              <a:t>9.</a:t>
            </a:r>
            <a:endParaRPr lang="es-CO" altLang="es-CO" sz="2200" dirty="0" smtClean="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411" y="1910005"/>
            <a:ext cx="2084684" cy="2077103"/>
          </a:xfrm>
          <a:prstGeom prst="rect">
            <a:avLst/>
          </a:prstGeom>
        </p:spPr>
      </p:pic>
      <p:sp>
        <p:nvSpPr>
          <p:cNvPr id="5" name="Text Box 20"/>
          <p:cNvSpPr txBox="1">
            <a:spLocks noChangeArrowheads="1"/>
          </p:cNvSpPr>
          <p:nvPr/>
        </p:nvSpPr>
        <p:spPr bwMode="auto">
          <a:xfrm>
            <a:off x="2109542" y="3938994"/>
            <a:ext cx="7328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r>
              <a:rPr lang="en-US" altLang="es-CO" sz="2200" b="1" dirty="0" smtClean="0"/>
              <a:t>AX</a:t>
            </a:r>
            <a:r>
              <a:rPr lang="en-US" altLang="es-CO" sz="2200" b="1" baseline="-25000" dirty="0" smtClean="0"/>
              <a:t>7 </a:t>
            </a:r>
          </a:p>
        </p:txBody>
      </p:sp>
      <p:sp>
        <p:nvSpPr>
          <p:cNvPr id="6" name="Text Box 14"/>
          <p:cNvSpPr txBox="1">
            <a:spLocks noChangeArrowheads="1"/>
          </p:cNvSpPr>
          <p:nvPr/>
        </p:nvSpPr>
        <p:spPr bwMode="auto">
          <a:xfrm>
            <a:off x="855808" y="4707816"/>
            <a:ext cx="3356152" cy="1631216"/>
          </a:xfrm>
          <a:prstGeom prst="rect">
            <a:avLst/>
          </a:prstGeom>
          <a:solidFill>
            <a:srgbClr val="92D050"/>
          </a:solidFill>
          <a:ln>
            <a:noFill/>
          </a:ln>
          <a:extLst/>
        </p:spPr>
        <p:txBody>
          <a:bodyPr wrap="square"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spcBef>
                <a:spcPct val="0"/>
              </a:spcBef>
            </a:pPr>
            <a:r>
              <a:rPr lang="en-US" altLang="es-CO" sz="2000" b="1" dirty="0" err="1" smtClean="0"/>
              <a:t>Geometría</a:t>
            </a:r>
            <a:r>
              <a:rPr lang="en-US" altLang="es-CO" sz="2000" b="1" dirty="0" smtClean="0"/>
              <a:t> Pentagonal </a:t>
            </a:r>
            <a:r>
              <a:rPr lang="en-US" altLang="es-CO" sz="2000" b="1" dirty="0" err="1" smtClean="0"/>
              <a:t>bipiramidal</a:t>
            </a:r>
            <a:endParaRPr lang="en-US" altLang="es-CO" sz="2000" b="1" dirty="0" smtClean="0"/>
          </a:p>
          <a:p>
            <a:pPr>
              <a:spcBef>
                <a:spcPct val="0"/>
              </a:spcBef>
            </a:pPr>
            <a:r>
              <a:rPr lang="en-US" altLang="es-CO" sz="2000" b="1" dirty="0" err="1" smtClean="0"/>
              <a:t>Hibridación</a:t>
            </a:r>
            <a:r>
              <a:rPr lang="en-US" altLang="es-CO" sz="2000" b="1" dirty="0" smtClean="0"/>
              <a:t>: </a:t>
            </a:r>
            <a:r>
              <a:rPr lang="en-US" altLang="es-CO" sz="2000" b="1" i="1" dirty="0" smtClean="0"/>
              <a:t>sp3d3</a:t>
            </a:r>
          </a:p>
          <a:p>
            <a:pPr>
              <a:spcBef>
                <a:spcPct val="0"/>
              </a:spcBef>
            </a:pPr>
            <a:r>
              <a:rPr lang="en-US" altLang="es-CO" sz="2000" b="1" dirty="0" err="1" smtClean="0"/>
              <a:t>Angulos</a:t>
            </a:r>
            <a:r>
              <a:rPr lang="en-US" altLang="es-CO" sz="2000" b="1" dirty="0" smtClean="0"/>
              <a:t>: 90° y 72°</a:t>
            </a:r>
          </a:p>
          <a:p>
            <a:r>
              <a:rPr lang="en-US" altLang="es-CO" sz="2000" b="1" dirty="0" err="1" smtClean="0"/>
              <a:t>Ejemplos</a:t>
            </a:r>
            <a:r>
              <a:rPr lang="en-US" altLang="es-CO" sz="2000" b="1" dirty="0" smtClean="0"/>
              <a:t>: </a:t>
            </a:r>
            <a:r>
              <a:rPr lang="en-US" altLang="es-CO" sz="2000" dirty="0" smtClean="0"/>
              <a:t>IF</a:t>
            </a:r>
            <a:r>
              <a:rPr lang="en-US" altLang="es-CO" sz="2000" baseline="-25000" dirty="0" smtClean="0"/>
              <a:t>7 </a:t>
            </a:r>
            <a:r>
              <a:rPr lang="en-US" altLang="es-CO" sz="2000" dirty="0" smtClean="0"/>
              <a:t>, V(CN)</a:t>
            </a:r>
            <a:r>
              <a:rPr lang="en-US" altLang="es-CO" sz="2000" baseline="-25000" dirty="0" smtClean="0"/>
              <a:t>7 </a:t>
            </a:r>
            <a:r>
              <a:rPr lang="en-US" altLang="es-CO" sz="2200" baseline="30000" dirty="0" smtClean="0"/>
              <a:t>– 4</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572" y="2098755"/>
            <a:ext cx="2027254" cy="1794030"/>
          </a:xfrm>
          <a:prstGeom prst="rect">
            <a:avLst/>
          </a:prstGeom>
        </p:spPr>
      </p:pic>
      <p:sp>
        <p:nvSpPr>
          <p:cNvPr id="8" name="Text Box 20"/>
          <p:cNvSpPr txBox="1">
            <a:spLocks noChangeArrowheads="1"/>
          </p:cNvSpPr>
          <p:nvPr/>
        </p:nvSpPr>
        <p:spPr bwMode="auto">
          <a:xfrm>
            <a:off x="6213202" y="4023854"/>
            <a:ext cx="6799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r>
              <a:rPr lang="en-US" altLang="es-CO" sz="2200" b="1" dirty="0" smtClean="0"/>
              <a:t>AX</a:t>
            </a:r>
            <a:r>
              <a:rPr lang="en-US" altLang="es-CO" sz="2200" b="1" baseline="-25000" dirty="0"/>
              <a:t>8</a:t>
            </a:r>
            <a:endParaRPr lang="en-US" altLang="es-CO" sz="2200" b="1" baseline="-25000" dirty="0" smtClean="0"/>
          </a:p>
        </p:txBody>
      </p:sp>
      <p:sp>
        <p:nvSpPr>
          <p:cNvPr id="9" name="Text Box 14"/>
          <p:cNvSpPr txBox="1">
            <a:spLocks noChangeArrowheads="1"/>
          </p:cNvSpPr>
          <p:nvPr/>
        </p:nvSpPr>
        <p:spPr bwMode="auto">
          <a:xfrm>
            <a:off x="4879503" y="4682487"/>
            <a:ext cx="3347394" cy="1969770"/>
          </a:xfrm>
          <a:prstGeom prst="rect">
            <a:avLst/>
          </a:prstGeom>
          <a:solidFill>
            <a:schemeClr val="bg1">
              <a:lumMod val="85000"/>
            </a:schemeClr>
          </a:solidFill>
          <a:ln>
            <a:noFill/>
          </a:ln>
          <a:extLst/>
        </p:spPr>
        <p:txBody>
          <a:bodyPr wrap="square"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spcBef>
                <a:spcPct val="0"/>
              </a:spcBef>
            </a:pPr>
            <a:r>
              <a:rPr lang="en-US" altLang="es-CO" sz="2000" b="1" dirty="0" err="1" smtClean="0"/>
              <a:t>Geometría</a:t>
            </a:r>
            <a:r>
              <a:rPr lang="en-US" altLang="es-CO" sz="2000" b="1" dirty="0" smtClean="0"/>
              <a:t> </a:t>
            </a:r>
            <a:r>
              <a:rPr lang="en-US" altLang="es-CO" sz="2000" b="1" dirty="0" err="1" smtClean="0"/>
              <a:t>Cuadrado</a:t>
            </a:r>
            <a:r>
              <a:rPr lang="en-US" altLang="es-CO" sz="2000" b="1" dirty="0" smtClean="0"/>
              <a:t> </a:t>
            </a:r>
            <a:r>
              <a:rPr lang="en-US" altLang="es-CO" sz="2000" b="1" dirty="0" err="1" smtClean="0"/>
              <a:t>antiprismático</a:t>
            </a:r>
            <a:endParaRPr lang="en-US" altLang="es-CO" sz="2000" b="1" dirty="0" smtClean="0"/>
          </a:p>
          <a:p>
            <a:pPr>
              <a:spcBef>
                <a:spcPct val="0"/>
              </a:spcBef>
            </a:pPr>
            <a:r>
              <a:rPr lang="en-US" altLang="es-CO" sz="2000" b="1" dirty="0" err="1" smtClean="0"/>
              <a:t>Hibridación</a:t>
            </a:r>
            <a:r>
              <a:rPr lang="en-US" altLang="es-CO" sz="2000" b="1" dirty="0" smtClean="0"/>
              <a:t>: </a:t>
            </a:r>
            <a:r>
              <a:rPr lang="en-US" altLang="es-CO" sz="2000" b="1" i="1" dirty="0" smtClean="0"/>
              <a:t>sp3d4</a:t>
            </a:r>
          </a:p>
          <a:p>
            <a:pPr>
              <a:spcBef>
                <a:spcPct val="0"/>
              </a:spcBef>
            </a:pPr>
            <a:r>
              <a:rPr lang="en-US" altLang="es-CO" sz="2000" b="1" dirty="0" err="1" smtClean="0"/>
              <a:t>Angulos</a:t>
            </a:r>
            <a:r>
              <a:rPr lang="en-US" altLang="es-CO" sz="2000" b="1" dirty="0" smtClean="0"/>
              <a:t>: 90° y 60°</a:t>
            </a:r>
          </a:p>
          <a:p>
            <a:r>
              <a:rPr lang="en-US" altLang="es-CO" sz="2000" b="1" dirty="0" err="1" smtClean="0"/>
              <a:t>Ejemplos</a:t>
            </a:r>
            <a:r>
              <a:rPr lang="en-US" altLang="es-CO" sz="2000" b="1" dirty="0" smtClean="0"/>
              <a:t>: </a:t>
            </a:r>
          </a:p>
          <a:p>
            <a:r>
              <a:rPr lang="en-US" altLang="es-CO" sz="2000" dirty="0" smtClean="0"/>
              <a:t>Re(CN)</a:t>
            </a:r>
            <a:r>
              <a:rPr lang="en-US" altLang="es-CO" sz="2000" baseline="-25000" dirty="0" smtClean="0"/>
              <a:t>8 </a:t>
            </a:r>
            <a:r>
              <a:rPr lang="en-US" altLang="es-CO" sz="2200" baseline="30000" dirty="0"/>
              <a:t>- </a:t>
            </a:r>
            <a:r>
              <a:rPr lang="en-US" altLang="es-CO" sz="2200" baseline="30000" dirty="0" smtClean="0"/>
              <a:t>3</a:t>
            </a:r>
            <a:r>
              <a:rPr lang="en-US" altLang="es-CO" sz="2000" dirty="0" smtClean="0"/>
              <a:t>, IF</a:t>
            </a:r>
            <a:r>
              <a:rPr lang="en-US" altLang="es-CO" sz="2000" baseline="-25000" dirty="0" smtClean="0"/>
              <a:t>8 </a:t>
            </a:r>
            <a:r>
              <a:rPr lang="en-US" altLang="es-CO" sz="2200" baseline="30000" dirty="0" smtClean="0"/>
              <a:t>– </a:t>
            </a:r>
            <a:r>
              <a:rPr lang="en-US" altLang="es-CO" sz="2000" dirty="0" smtClean="0"/>
              <a:t>y XeF</a:t>
            </a:r>
            <a:r>
              <a:rPr lang="en-US" altLang="es-CO" sz="2000" baseline="-25000" dirty="0" smtClean="0"/>
              <a:t>8 </a:t>
            </a:r>
            <a:r>
              <a:rPr lang="en-US" altLang="es-CO" sz="2200" baseline="30000" dirty="0" smtClean="0"/>
              <a:t>-2 </a:t>
            </a:r>
            <a:endParaRPr lang="en-US" altLang="es-CO" sz="2200" baseline="30000" dirty="0"/>
          </a:p>
        </p:txBody>
      </p:sp>
    </p:spTree>
    <p:extLst>
      <p:ext uri="{BB962C8B-B14F-4D97-AF65-F5344CB8AC3E}">
        <p14:creationId xmlns:p14="http://schemas.microsoft.com/office/powerpoint/2010/main" val="38628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26</a:t>
            </a:fld>
            <a:endParaRPr lang="en-US" dirty="0"/>
          </a:p>
        </p:txBody>
      </p:sp>
      <p:sp>
        <p:nvSpPr>
          <p:cNvPr id="5" name="Text Box 20"/>
          <p:cNvSpPr txBox="1">
            <a:spLocks noChangeArrowheads="1"/>
          </p:cNvSpPr>
          <p:nvPr/>
        </p:nvSpPr>
        <p:spPr bwMode="auto">
          <a:xfrm>
            <a:off x="1649268" y="3330414"/>
            <a:ext cx="7328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r>
              <a:rPr lang="en-US" altLang="es-CO" sz="2200" b="1" dirty="0" smtClean="0"/>
              <a:t>AX</a:t>
            </a:r>
            <a:r>
              <a:rPr lang="en-US" altLang="es-CO" sz="2200" b="1" baseline="-25000" dirty="0"/>
              <a:t>9</a:t>
            </a:r>
            <a:r>
              <a:rPr lang="en-US" altLang="es-CO" sz="2200" b="1" baseline="-25000" dirty="0" smtClean="0"/>
              <a:t> </a:t>
            </a:r>
          </a:p>
        </p:txBody>
      </p:sp>
      <p:sp>
        <p:nvSpPr>
          <p:cNvPr id="6" name="Text Box 14"/>
          <p:cNvSpPr txBox="1">
            <a:spLocks noChangeArrowheads="1"/>
          </p:cNvSpPr>
          <p:nvPr/>
        </p:nvSpPr>
        <p:spPr bwMode="auto">
          <a:xfrm>
            <a:off x="395533" y="4154437"/>
            <a:ext cx="3240362" cy="1631216"/>
          </a:xfrm>
          <a:prstGeom prst="rect">
            <a:avLst/>
          </a:prstGeom>
          <a:solidFill>
            <a:srgbClr val="FFC000"/>
          </a:solidFill>
          <a:ln>
            <a:noFill/>
          </a:ln>
          <a:extLst/>
        </p:spPr>
        <p:txBody>
          <a:bodyPr wrap="square"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spcBef>
                <a:spcPct val="0"/>
              </a:spcBef>
            </a:pPr>
            <a:r>
              <a:rPr lang="en-US" altLang="es-CO" sz="2000" b="1" dirty="0" err="1" smtClean="0"/>
              <a:t>Geometría</a:t>
            </a:r>
            <a:r>
              <a:rPr lang="en-US" altLang="es-CO" sz="2000" b="1" dirty="0" smtClean="0"/>
              <a:t> </a:t>
            </a:r>
            <a:r>
              <a:rPr lang="en-US" altLang="es-CO" sz="2000" b="1" dirty="0" err="1" smtClean="0"/>
              <a:t>Tricapada</a:t>
            </a:r>
            <a:r>
              <a:rPr lang="en-US" altLang="es-CO" sz="2000" b="1" dirty="0" smtClean="0"/>
              <a:t> trigonal </a:t>
            </a:r>
            <a:r>
              <a:rPr lang="en-US" altLang="es-CO" sz="2000" b="1" dirty="0" err="1" smtClean="0"/>
              <a:t>prismática</a:t>
            </a:r>
            <a:endParaRPr lang="en-US" altLang="es-CO" sz="2000" b="1" dirty="0" smtClean="0"/>
          </a:p>
          <a:p>
            <a:pPr algn="ctr">
              <a:spcBef>
                <a:spcPct val="0"/>
              </a:spcBef>
            </a:pPr>
            <a:r>
              <a:rPr lang="en-US" altLang="es-CO" sz="2000" b="1" dirty="0" err="1" smtClean="0"/>
              <a:t>Hibridación</a:t>
            </a:r>
            <a:r>
              <a:rPr lang="en-US" altLang="es-CO" sz="2000" b="1" dirty="0" smtClean="0"/>
              <a:t>: </a:t>
            </a:r>
            <a:r>
              <a:rPr lang="en-US" altLang="es-CO" sz="2000" b="1" i="1" dirty="0" smtClean="0"/>
              <a:t>sp3d5</a:t>
            </a:r>
          </a:p>
          <a:p>
            <a:pPr algn="ctr">
              <a:spcBef>
                <a:spcPct val="0"/>
              </a:spcBef>
            </a:pPr>
            <a:r>
              <a:rPr lang="en-US" altLang="es-CO" sz="2000" b="1" dirty="0" err="1" smtClean="0"/>
              <a:t>Angulos</a:t>
            </a:r>
            <a:r>
              <a:rPr lang="en-US" altLang="es-CO" sz="2000" b="1" dirty="0" smtClean="0"/>
              <a:t>: 90° y 45°</a:t>
            </a:r>
          </a:p>
          <a:p>
            <a:pPr algn="ctr"/>
            <a:r>
              <a:rPr lang="en-US" altLang="es-CO" sz="2000" b="1" dirty="0" err="1" smtClean="0"/>
              <a:t>Ejemplos</a:t>
            </a:r>
            <a:r>
              <a:rPr lang="en-US" altLang="es-CO" sz="2000" b="1" dirty="0" smtClean="0"/>
              <a:t>:</a:t>
            </a:r>
            <a:r>
              <a:rPr lang="en-US" altLang="es-CO" sz="2000" dirty="0" smtClean="0"/>
              <a:t> ReH</a:t>
            </a:r>
            <a:r>
              <a:rPr lang="en-US" altLang="es-CO" sz="2000" baseline="-25000" dirty="0" smtClean="0"/>
              <a:t>9 </a:t>
            </a:r>
            <a:r>
              <a:rPr lang="en-US" altLang="es-CO" sz="2200" baseline="30000" dirty="0" smtClean="0"/>
              <a:t>– 2 </a:t>
            </a:r>
            <a:endParaRPr lang="en-US" altLang="es-CO" sz="2200" baseline="30000"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422" y="1081479"/>
            <a:ext cx="1702587" cy="2019570"/>
          </a:xfrm>
          <a:prstGeom prst="rect">
            <a:avLst/>
          </a:prstGeom>
        </p:spPr>
      </p:pic>
      <p:sp>
        <p:nvSpPr>
          <p:cNvPr id="11" name="Text Box 8"/>
          <p:cNvSpPr txBox="1">
            <a:spLocks noChangeArrowheads="1"/>
          </p:cNvSpPr>
          <p:nvPr/>
        </p:nvSpPr>
        <p:spPr bwMode="auto">
          <a:xfrm>
            <a:off x="3884415" y="1406810"/>
            <a:ext cx="4824536" cy="3847207"/>
          </a:xfrm>
          <a:prstGeom prst="rect">
            <a:avLst/>
          </a:prstGeom>
          <a:solidFill>
            <a:schemeClr val="accent6">
              <a:lumMod val="40000"/>
              <a:lumOff val="60000"/>
            </a:schemeClr>
          </a:solidFill>
          <a:ln>
            <a:noFill/>
          </a:ln>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dirty="0" smtClean="0"/>
              <a:t>Cabe aclarar que las moléculas </a:t>
            </a:r>
          </a:p>
          <a:p>
            <a:pPr algn="ctr"/>
            <a:r>
              <a:rPr lang="es-CO" altLang="es-CO" sz="2200" dirty="0" smtClean="0"/>
              <a:t>AX</a:t>
            </a:r>
            <a:r>
              <a:rPr lang="es-CO" altLang="es-CO" baseline="-25000" dirty="0" smtClean="0"/>
              <a:t>8</a:t>
            </a:r>
            <a:r>
              <a:rPr lang="es-CO" altLang="es-CO" sz="2200" dirty="0" smtClean="0"/>
              <a:t> y AX</a:t>
            </a:r>
            <a:r>
              <a:rPr lang="es-CO" altLang="es-CO" baseline="-25000" dirty="0" smtClean="0"/>
              <a:t>9</a:t>
            </a:r>
            <a:r>
              <a:rPr lang="es-CO" altLang="es-CO" dirty="0" smtClean="0"/>
              <a:t> NO </a:t>
            </a:r>
            <a:r>
              <a:rPr lang="es-CO" altLang="es-CO" sz="2200" dirty="0" smtClean="0"/>
              <a:t>son nada usuales, ya que pocos son los elementos que tienen 8 electrones de valencia en su capa externa, </a:t>
            </a:r>
            <a:r>
              <a:rPr lang="es-CO" altLang="es-CO" sz="2200" i="1" dirty="0" smtClean="0">
                <a:effectLst>
                  <a:outerShdw blurRad="38100" dist="38100" dir="2700000" algn="tl">
                    <a:srgbClr val="000000">
                      <a:alpha val="43137"/>
                    </a:srgbClr>
                  </a:outerShdw>
                </a:effectLst>
              </a:rPr>
              <a:t>como los gases nobles por ejemplo.</a:t>
            </a:r>
          </a:p>
          <a:p>
            <a:pPr algn="ctr"/>
            <a:endParaRPr lang="es-CO" altLang="es-CO" sz="2200" dirty="0"/>
          </a:p>
          <a:p>
            <a:pPr algn="ctr"/>
            <a:r>
              <a:rPr lang="es-CO" altLang="es-CO" sz="2200" dirty="0" smtClean="0"/>
              <a:t>Con los elementos actuales se desconoce si las hibridaciones alcancen la capa </a:t>
            </a:r>
            <a:r>
              <a:rPr lang="es-CO" altLang="es-CO" sz="2200" i="1" dirty="0" smtClean="0"/>
              <a:t>f </a:t>
            </a:r>
            <a:r>
              <a:rPr lang="es-CO" altLang="es-CO" sz="2200" dirty="0" smtClean="0"/>
              <a:t>por lo que la hibridación</a:t>
            </a:r>
            <a:r>
              <a:rPr lang="es-CO" altLang="es-CO" sz="2200" i="1" dirty="0" smtClean="0"/>
              <a:t> sp3d5f7 </a:t>
            </a:r>
            <a:r>
              <a:rPr lang="es-CO" altLang="es-CO" sz="2200" dirty="0" smtClean="0"/>
              <a:t>podría no existir.</a:t>
            </a:r>
          </a:p>
        </p:txBody>
      </p:sp>
    </p:spTree>
    <p:extLst>
      <p:ext uri="{BB962C8B-B14F-4D97-AF65-F5344CB8AC3E}">
        <p14:creationId xmlns:p14="http://schemas.microsoft.com/office/powerpoint/2010/main" val="297412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27</a:t>
            </a:fld>
            <a:endParaRPr lang="en-US" altLang="es-CO"/>
          </a:p>
        </p:txBody>
      </p:sp>
      <p:sp>
        <p:nvSpPr>
          <p:cNvPr id="6" name="Text Box 8"/>
          <p:cNvSpPr txBox="1">
            <a:spLocks noChangeArrowheads="1"/>
          </p:cNvSpPr>
          <p:nvPr/>
        </p:nvSpPr>
        <p:spPr bwMode="auto">
          <a:xfrm>
            <a:off x="395535" y="769303"/>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dirty="0" smtClean="0"/>
              <a:t>¿Cuál es la hibridación en el átomo central de IF</a:t>
            </a:r>
            <a:r>
              <a:rPr lang="es-CO" altLang="es-CO" baseline="-25000" dirty="0"/>
              <a:t>7</a:t>
            </a:r>
            <a:r>
              <a:rPr lang="es-CO" altLang="es-CO" sz="2200" dirty="0" smtClean="0"/>
              <a:t> y que forma tiene esta molécula?</a:t>
            </a:r>
          </a:p>
        </p:txBody>
      </p:sp>
      <p:sp>
        <p:nvSpPr>
          <p:cNvPr id="4" name="Text Box 8"/>
          <p:cNvSpPr txBox="1">
            <a:spLocks noChangeArrowheads="1"/>
          </p:cNvSpPr>
          <p:nvPr/>
        </p:nvSpPr>
        <p:spPr bwMode="auto">
          <a:xfrm>
            <a:off x="395535" y="1556792"/>
            <a:ext cx="81472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1: </a:t>
            </a:r>
            <a:r>
              <a:rPr lang="es-CO" altLang="es-CO" sz="2200" dirty="0" smtClean="0"/>
              <a:t>Escriba la estructura de puntos de Lewis (recordar que solo intervienen electrones de la última capa de valencia externa).  I: [</a:t>
            </a:r>
            <a:r>
              <a:rPr lang="es-CO" altLang="es-CO" sz="2200" dirty="0"/>
              <a:t>Kr] </a:t>
            </a:r>
            <a:r>
              <a:rPr lang="es-CO" altLang="es-CO" sz="2200" dirty="0" smtClean="0"/>
              <a:t>4d</a:t>
            </a:r>
            <a:r>
              <a:rPr lang="es-CO" altLang="es-CO" sz="2000" baseline="30000" dirty="0" smtClean="0"/>
              <a:t>10</a:t>
            </a:r>
            <a:r>
              <a:rPr lang="es-CO" altLang="es-CO" sz="2200" dirty="0" smtClean="0"/>
              <a:t> </a:t>
            </a:r>
            <a:r>
              <a:rPr lang="es-CO" altLang="es-CO" sz="2200" b="1" dirty="0"/>
              <a:t>5</a:t>
            </a:r>
            <a:r>
              <a:rPr lang="es-CO" altLang="es-CO" sz="2200" b="1" dirty="0" smtClean="0"/>
              <a:t>s</a:t>
            </a:r>
            <a:r>
              <a:rPr lang="es-CO" altLang="es-CO" b="1" baseline="30000" dirty="0" smtClean="0"/>
              <a:t>2</a:t>
            </a:r>
            <a:r>
              <a:rPr lang="es-CO" altLang="es-CO" sz="2200" b="1" dirty="0" smtClean="0"/>
              <a:t> 5p</a:t>
            </a:r>
            <a:r>
              <a:rPr lang="es-CO" altLang="es-CO" sz="2200" b="1" baseline="30000" dirty="0"/>
              <a:t>5</a:t>
            </a:r>
            <a:r>
              <a:rPr lang="es-CO" altLang="es-CO" sz="2200" b="1" dirty="0" smtClean="0"/>
              <a:t>  </a:t>
            </a:r>
            <a:r>
              <a:rPr lang="es-CO" altLang="es-CO" sz="2200" dirty="0" smtClean="0"/>
              <a:t>y </a:t>
            </a:r>
            <a:r>
              <a:rPr lang="es-CO" altLang="es-CO" sz="2200" dirty="0" smtClean="0">
                <a:solidFill>
                  <a:srgbClr val="1027D2"/>
                </a:solidFill>
              </a:rPr>
              <a:t>F: </a:t>
            </a:r>
            <a:r>
              <a:rPr lang="es-CO" altLang="es-CO" sz="2200" dirty="0" smtClean="0"/>
              <a:t>[He</a:t>
            </a:r>
            <a:r>
              <a:rPr lang="es-CO" altLang="es-CO" sz="2200" dirty="0"/>
              <a:t>] </a:t>
            </a:r>
            <a:r>
              <a:rPr lang="es-CO" altLang="es-CO" sz="2200" dirty="0" smtClean="0">
                <a:solidFill>
                  <a:srgbClr val="1027D2"/>
                </a:solidFill>
              </a:rPr>
              <a:t>2s</a:t>
            </a:r>
            <a:r>
              <a:rPr lang="es-CO" altLang="es-CO" sz="2000" baseline="30000" dirty="0" smtClean="0">
                <a:solidFill>
                  <a:srgbClr val="1027D2"/>
                </a:solidFill>
              </a:rPr>
              <a:t>2</a:t>
            </a:r>
            <a:r>
              <a:rPr lang="es-CO" altLang="es-CO" sz="2200" dirty="0" smtClean="0">
                <a:solidFill>
                  <a:srgbClr val="1027D2"/>
                </a:solidFill>
              </a:rPr>
              <a:t>2p</a:t>
            </a:r>
            <a:r>
              <a:rPr lang="es-CO" altLang="es-CO" sz="2000" baseline="30000" dirty="0" smtClean="0">
                <a:solidFill>
                  <a:srgbClr val="1027D2"/>
                </a:solidFill>
              </a:rPr>
              <a:t>5</a:t>
            </a:r>
            <a:endParaRPr lang="es-CO" altLang="es-CO" sz="2000" baseline="30000" dirty="0">
              <a:solidFill>
                <a:srgbClr val="1027D2"/>
              </a:solidFill>
            </a:endParaRPr>
          </a:p>
        </p:txBody>
      </p:sp>
      <p:sp>
        <p:nvSpPr>
          <p:cNvPr id="10" name="Text Box 10"/>
          <p:cNvSpPr txBox="1">
            <a:spLocks noChangeArrowheads="1"/>
          </p:cNvSpPr>
          <p:nvPr/>
        </p:nvSpPr>
        <p:spPr bwMode="auto">
          <a:xfrm>
            <a:off x="1896888" y="589915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dirty="0"/>
          </a:p>
        </p:txBody>
      </p:sp>
      <p:sp>
        <p:nvSpPr>
          <p:cNvPr id="62" name="Flecha derecha 61"/>
          <p:cNvSpPr/>
          <p:nvPr/>
        </p:nvSpPr>
        <p:spPr bwMode="auto">
          <a:xfrm>
            <a:off x="3668514" y="3760849"/>
            <a:ext cx="1301442"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
        <p:nvSpPr>
          <p:cNvPr id="90" name="Text Box 8"/>
          <p:cNvSpPr txBox="1">
            <a:spLocks noChangeArrowheads="1"/>
          </p:cNvSpPr>
          <p:nvPr/>
        </p:nvSpPr>
        <p:spPr bwMode="auto">
          <a:xfrm>
            <a:off x="140457" y="5618773"/>
            <a:ext cx="86574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2: </a:t>
            </a:r>
            <a:r>
              <a:rPr lang="es-CO" altLang="es-CO" sz="2200" dirty="0" smtClean="0"/>
              <a:t>según el método de RPECV la forma es AX</a:t>
            </a:r>
            <a:r>
              <a:rPr lang="es-CO" altLang="es-CO" baseline="-25000" dirty="0"/>
              <a:t>7</a:t>
            </a:r>
            <a:r>
              <a:rPr lang="es-CO" altLang="es-CO" sz="2200" dirty="0" smtClean="0"/>
              <a:t>. Geometría pentagonal </a:t>
            </a:r>
            <a:r>
              <a:rPr lang="es-CO" altLang="es-CO" sz="2200" dirty="0" err="1" smtClean="0"/>
              <a:t>bipiramidal</a:t>
            </a:r>
            <a:r>
              <a:rPr lang="es-CO" altLang="es-CO" sz="2200" dirty="0" smtClean="0"/>
              <a:t>. </a:t>
            </a:r>
            <a:r>
              <a:rPr lang="es-CO" altLang="es-CO" sz="2200" dirty="0" err="1" smtClean="0"/>
              <a:t>Angulos</a:t>
            </a:r>
            <a:r>
              <a:rPr lang="es-CO" altLang="es-CO" sz="2200" dirty="0" smtClean="0"/>
              <a:t> de 90° y 72°. </a:t>
            </a:r>
            <a:endParaRPr lang="es-CO" altLang="es-CO" baseline="30000" dirty="0" smtClean="0">
              <a:solidFill>
                <a:srgbClr val="1027D2"/>
              </a:solidFill>
            </a:endParaRPr>
          </a:p>
        </p:txBody>
      </p:sp>
      <p:grpSp>
        <p:nvGrpSpPr>
          <p:cNvPr id="11" name="Grupo 10"/>
          <p:cNvGrpSpPr/>
          <p:nvPr/>
        </p:nvGrpSpPr>
        <p:grpSpPr>
          <a:xfrm>
            <a:off x="598863" y="2859127"/>
            <a:ext cx="2186614" cy="2461497"/>
            <a:chOff x="-2844009" y="3171644"/>
            <a:chExt cx="2186614" cy="2461497"/>
          </a:xfrm>
        </p:grpSpPr>
        <p:grpSp>
          <p:nvGrpSpPr>
            <p:cNvPr id="39" name="Grupo 38"/>
            <p:cNvGrpSpPr/>
            <p:nvPr/>
          </p:nvGrpSpPr>
          <p:grpSpPr>
            <a:xfrm rot="16200000">
              <a:off x="-2368700" y="5104003"/>
              <a:ext cx="493848" cy="524374"/>
              <a:chOff x="1090982" y="4330083"/>
              <a:chExt cx="493848" cy="524374"/>
            </a:xfrm>
          </p:grpSpPr>
          <p:sp>
            <p:nvSpPr>
              <p:cNvPr id="40" name="Text Box 7"/>
              <p:cNvSpPr txBox="1">
                <a:spLocks noChangeArrowheads="1"/>
              </p:cNvSpPr>
              <p:nvPr/>
            </p:nvSpPr>
            <p:spPr bwMode="auto">
              <a:xfrm rot="5400000">
                <a:off x="1183600" y="4373372"/>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3366FF"/>
                    </a:solidFill>
                  </a:rPr>
                  <a:t>F</a:t>
                </a:r>
              </a:p>
            </p:txBody>
          </p:sp>
          <p:grpSp>
            <p:nvGrpSpPr>
              <p:cNvPr id="41" name="Group 38"/>
              <p:cNvGrpSpPr>
                <a:grpSpLocks/>
              </p:cNvGrpSpPr>
              <p:nvPr/>
            </p:nvGrpSpPr>
            <p:grpSpPr bwMode="auto">
              <a:xfrm rot="16200000" flipH="1">
                <a:off x="1301243" y="4253883"/>
                <a:ext cx="76200" cy="228600"/>
                <a:chOff x="1440" y="2400"/>
                <a:chExt cx="48" cy="144"/>
              </a:xfrm>
              <a:solidFill>
                <a:srgbClr val="1027D2"/>
              </a:solidFill>
            </p:grpSpPr>
            <p:sp>
              <p:nvSpPr>
                <p:cNvPr id="49"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2"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2" name="Group 41"/>
              <p:cNvGrpSpPr>
                <a:grpSpLocks/>
              </p:cNvGrpSpPr>
              <p:nvPr/>
            </p:nvGrpSpPr>
            <p:grpSpPr bwMode="auto">
              <a:xfrm rot="10800000" flipH="1">
                <a:off x="1090982" y="4474713"/>
                <a:ext cx="76200" cy="228600"/>
                <a:chOff x="1440" y="2400"/>
                <a:chExt cx="48" cy="144"/>
              </a:xfrm>
              <a:solidFill>
                <a:srgbClr val="1027D2"/>
              </a:solidFill>
            </p:grpSpPr>
            <p:sp>
              <p:nvSpPr>
                <p:cNvPr id="47"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8"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3" name="Group 44"/>
              <p:cNvGrpSpPr>
                <a:grpSpLocks/>
              </p:cNvGrpSpPr>
              <p:nvPr/>
            </p:nvGrpSpPr>
            <p:grpSpPr bwMode="auto">
              <a:xfrm rot="16200000" flipH="1">
                <a:off x="1301243" y="4702057"/>
                <a:ext cx="76200" cy="228600"/>
                <a:chOff x="1440" y="2400"/>
                <a:chExt cx="48" cy="144"/>
              </a:xfrm>
              <a:solidFill>
                <a:srgbClr val="1027D2"/>
              </a:solidFill>
            </p:grpSpPr>
            <p:sp>
              <p:nvSpPr>
                <p:cNvPr id="45"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6"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44"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70" name="Grupo 69"/>
            <p:cNvGrpSpPr/>
            <p:nvPr/>
          </p:nvGrpSpPr>
          <p:grpSpPr>
            <a:xfrm>
              <a:off x="-1986193" y="3171644"/>
              <a:ext cx="524374" cy="493848"/>
              <a:chOff x="1818851" y="3369554"/>
              <a:chExt cx="524374" cy="493848"/>
            </a:xfrm>
          </p:grpSpPr>
          <p:sp>
            <p:nvSpPr>
              <p:cNvPr id="71" name="Text Box 7"/>
              <p:cNvSpPr txBox="1">
                <a:spLocks noChangeArrowheads="1"/>
              </p:cNvSpPr>
              <p:nvPr/>
            </p:nvSpPr>
            <p:spPr bwMode="auto">
              <a:xfrm>
                <a:off x="1876200" y="3440690"/>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F</a:t>
                </a:r>
                <a:endParaRPr lang="en-US" altLang="es-CO" dirty="0">
                  <a:solidFill>
                    <a:srgbClr val="1027D2"/>
                  </a:solidFill>
                </a:endParaRPr>
              </a:p>
            </p:txBody>
          </p:sp>
          <p:grpSp>
            <p:nvGrpSpPr>
              <p:cNvPr id="72" name="Grupo 71"/>
              <p:cNvGrpSpPr/>
              <p:nvPr/>
            </p:nvGrpSpPr>
            <p:grpSpPr>
              <a:xfrm rot="5400000">
                <a:off x="1834114" y="3354291"/>
                <a:ext cx="493848" cy="524374"/>
                <a:chOff x="3285811" y="3384330"/>
                <a:chExt cx="493848" cy="524374"/>
              </a:xfrm>
            </p:grpSpPr>
            <p:grpSp>
              <p:nvGrpSpPr>
                <p:cNvPr id="73" name="Group 38"/>
                <p:cNvGrpSpPr>
                  <a:grpSpLocks/>
                </p:cNvGrpSpPr>
                <p:nvPr/>
              </p:nvGrpSpPr>
              <p:grpSpPr bwMode="auto">
                <a:xfrm rot="16200000" flipH="1">
                  <a:off x="3496072" y="3308130"/>
                  <a:ext cx="76200" cy="228600"/>
                  <a:chOff x="1440" y="2400"/>
                  <a:chExt cx="48" cy="144"/>
                </a:xfrm>
              </p:grpSpPr>
              <p:sp>
                <p:nvSpPr>
                  <p:cNvPr id="81"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82"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74" name="Group 41"/>
                <p:cNvGrpSpPr>
                  <a:grpSpLocks/>
                </p:cNvGrpSpPr>
                <p:nvPr/>
              </p:nvGrpSpPr>
              <p:grpSpPr bwMode="auto">
                <a:xfrm rot="10800000" flipH="1">
                  <a:off x="3285811" y="3528960"/>
                  <a:ext cx="76200" cy="228600"/>
                  <a:chOff x="1440" y="2400"/>
                  <a:chExt cx="48" cy="144"/>
                </a:xfrm>
              </p:grpSpPr>
              <p:sp>
                <p:nvSpPr>
                  <p:cNvPr id="79"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80"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75" name="Group 44"/>
                <p:cNvGrpSpPr>
                  <a:grpSpLocks/>
                </p:cNvGrpSpPr>
                <p:nvPr/>
              </p:nvGrpSpPr>
              <p:grpSpPr bwMode="auto">
                <a:xfrm rot="16200000" flipH="1">
                  <a:off x="3496072" y="3756304"/>
                  <a:ext cx="76200" cy="228600"/>
                  <a:chOff x="1440" y="2400"/>
                  <a:chExt cx="48" cy="144"/>
                </a:xfrm>
              </p:grpSpPr>
              <p:sp>
                <p:nvSpPr>
                  <p:cNvPr id="77"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78"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76"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184" name="Grupo 183"/>
            <p:cNvGrpSpPr/>
            <p:nvPr/>
          </p:nvGrpSpPr>
          <p:grpSpPr>
            <a:xfrm rot="16200000">
              <a:off x="-1649636" y="5124030"/>
              <a:ext cx="493848" cy="524374"/>
              <a:chOff x="1090982" y="4330083"/>
              <a:chExt cx="493848" cy="524374"/>
            </a:xfrm>
          </p:grpSpPr>
          <p:sp>
            <p:nvSpPr>
              <p:cNvPr id="186" name="Text Box 7"/>
              <p:cNvSpPr txBox="1">
                <a:spLocks noChangeArrowheads="1"/>
              </p:cNvSpPr>
              <p:nvPr/>
            </p:nvSpPr>
            <p:spPr bwMode="auto">
              <a:xfrm rot="5400000">
                <a:off x="1183600" y="4373372"/>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3366FF"/>
                    </a:solidFill>
                  </a:rPr>
                  <a:t>F</a:t>
                </a:r>
              </a:p>
            </p:txBody>
          </p:sp>
          <p:grpSp>
            <p:nvGrpSpPr>
              <p:cNvPr id="187" name="Group 38"/>
              <p:cNvGrpSpPr>
                <a:grpSpLocks/>
              </p:cNvGrpSpPr>
              <p:nvPr/>
            </p:nvGrpSpPr>
            <p:grpSpPr bwMode="auto">
              <a:xfrm rot="16200000" flipH="1">
                <a:off x="1301243" y="4253883"/>
                <a:ext cx="76200" cy="228600"/>
                <a:chOff x="1440" y="2400"/>
                <a:chExt cx="48" cy="144"/>
              </a:xfrm>
              <a:solidFill>
                <a:srgbClr val="1027D2"/>
              </a:solidFill>
            </p:grpSpPr>
            <p:sp>
              <p:nvSpPr>
                <p:cNvPr id="196"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0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88" name="Group 41"/>
              <p:cNvGrpSpPr>
                <a:grpSpLocks/>
              </p:cNvGrpSpPr>
              <p:nvPr/>
            </p:nvGrpSpPr>
            <p:grpSpPr bwMode="auto">
              <a:xfrm rot="10800000" flipH="1">
                <a:off x="1090982" y="4474713"/>
                <a:ext cx="76200" cy="228600"/>
                <a:chOff x="1440" y="2400"/>
                <a:chExt cx="48" cy="144"/>
              </a:xfrm>
              <a:solidFill>
                <a:srgbClr val="1027D2"/>
              </a:solidFill>
            </p:grpSpPr>
            <p:sp>
              <p:nvSpPr>
                <p:cNvPr id="194"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95"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189" name="Group 44"/>
              <p:cNvGrpSpPr>
                <a:grpSpLocks/>
              </p:cNvGrpSpPr>
              <p:nvPr/>
            </p:nvGrpSpPr>
            <p:grpSpPr bwMode="auto">
              <a:xfrm rot="16200000" flipH="1">
                <a:off x="1301243" y="4702057"/>
                <a:ext cx="76200" cy="228600"/>
                <a:chOff x="1440" y="2400"/>
                <a:chExt cx="48" cy="144"/>
              </a:xfrm>
              <a:solidFill>
                <a:srgbClr val="1027D2"/>
              </a:solidFill>
            </p:grpSpPr>
            <p:sp>
              <p:nvSpPr>
                <p:cNvPr id="191"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193"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190"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202" name="Grupo 201"/>
            <p:cNvGrpSpPr/>
            <p:nvPr/>
          </p:nvGrpSpPr>
          <p:grpSpPr>
            <a:xfrm>
              <a:off x="-1151243" y="3656286"/>
              <a:ext cx="493848" cy="524374"/>
              <a:chOff x="2573237" y="4295806"/>
              <a:chExt cx="493848" cy="524374"/>
            </a:xfrm>
          </p:grpSpPr>
          <p:sp>
            <p:nvSpPr>
              <p:cNvPr id="203"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204" name="Grupo 203"/>
              <p:cNvGrpSpPr/>
              <p:nvPr/>
            </p:nvGrpSpPr>
            <p:grpSpPr>
              <a:xfrm rot="10800000">
                <a:off x="2573237" y="4295806"/>
                <a:ext cx="493848" cy="524374"/>
                <a:chOff x="3285811" y="3384330"/>
                <a:chExt cx="493848" cy="524374"/>
              </a:xfrm>
            </p:grpSpPr>
            <p:grpSp>
              <p:nvGrpSpPr>
                <p:cNvPr id="208" name="Group 38"/>
                <p:cNvGrpSpPr>
                  <a:grpSpLocks/>
                </p:cNvGrpSpPr>
                <p:nvPr/>
              </p:nvGrpSpPr>
              <p:grpSpPr bwMode="auto">
                <a:xfrm rot="16200000" flipH="1">
                  <a:off x="3496072" y="3308130"/>
                  <a:ext cx="76200" cy="228600"/>
                  <a:chOff x="1440" y="2400"/>
                  <a:chExt cx="48" cy="144"/>
                </a:xfrm>
              </p:grpSpPr>
              <p:sp>
                <p:nvSpPr>
                  <p:cNvPr id="287"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88"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11" name="Group 41"/>
                <p:cNvGrpSpPr>
                  <a:grpSpLocks/>
                </p:cNvGrpSpPr>
                <p:nvPr/>
              </p:nvGrpSpPr>
              <p:grpSpPr bwMode="auto">
                <a:xfrm rot="10800000" flipH="1">
                  <a:off x="3285811" y="3528960"/>
                  <a:ext cx="76200" cy="228600"/>
                  <a:chOff x="1440" y="2400"/>
                  <a:chExt cx="48" cy="144"/>
                </a:xfrm>
              </p:grpSpPr>
              <p:sp>
                <p:nvSpPr>
                  <p:cNvPr id="264"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75"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18" name="Group 44"/>
                <p:cNvGrpSpPr>
                  <a:grpSpLocks/>
                </p:cNvGrpSpPr>
                <p:nvPr/>
              </p:nvGrpSpPr>
              <p:grpSpPr bwMode="auto">
                <a:xfrm rot="16200000" flipH="1">
                  <a:off x="3496072" y="3756304"/>
                  <a:ext cx="76200" cy="228600"/>
                  <a:chOff x="1440" y="2400"/>
                  <a:chExt cx="48" cy="144"/>
                </a:xfrm>
              </p:grpSpPr>
              <p:sp>
                <p:nvSpPr>
                  <p:cNvPr id="240"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52"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229"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289" name="Grupo 288"/>
            <p:cNvGrpSpPr/>
            <p:nvPr/>
          </p:nvGrpSpPr>
          <p:grpSpPr>
            <a:xfrm>
              <a:off x="-1196234" y="4310678"/>
              <a:ext cx="493848" cy="524374"/>
              <a:chOff x="2573237" y="4295806"/>
              <a:chExt cx="493848" cy="524374"/>
            </a:xfrm>
          </p:grpSpPr>
          <p:sp>
            <p:nvSpPr>
              <p:cNvPr id="290"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291" name="Grupo 290"/>
              <p:cNvGrpSpPr/>
              <p:nvPr/>
            </p:nvGrpSpPr>
            <p:grpSpPr>
              <a:xfrm rot="10800000">
                <a:off x="2573237" y="4295806"/>
                <a:ext cx="493848" cy="524374"/>
                <a:chOff x="3285811" y="3384330"/>
                <a:chExt cx="493848" cy="524374"/>
              </a:xfrm>
            </p:grpSpPr>
            <p:grpSp>
              <p:nvGrpSpPr>
                <p:cNvPr id="292" name="Group 38"/>
                <p:cNvGrpSpPr>
                  <a:grpSpLocks/>
                </p:cNvGrpSpPr>
                <p:nvPr/>
              </p:nvGrpSpPr>
              <p:grpSpPr bwMode="auto">
                <a:xfrm rot="16200000" flipH="1">
                  <a:off x="3496072" y="3308130"/>
                  <a:ext cx="76200" cy="228600"/>
                  <a:chOff x="1440" y="2400"/>
                  <a:chExt cx="48" cy="144"/>
                </a:xfrm>
              </p:grpSpPr>
              <p:sp>
                <p:nvSpPr>
                  <p:cNvPr id="300"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01"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93" name="Group 41"/>
                <p:cNvGrpSpPr>
                  <a:grpSpLocks/>
                </p:cNvGrpSpPr>
                <p:nvPr/>
              </p:nvGrpSpPr>
              <p:grpSpPr bwMode="auto">
                <a:xfrm rot="10800000" flipH="1">
                  <a:off x="3285811" y="3528960"/>
                  <a:ext cx="76200" cy="228600"/>
                  <a:chOff x="1440" y="2400"/>
                  <a:chExt cx="48" cy="144"/>
                </a:xfrm>
              </p:grpSpPr>
              <p:sp>
                <p:nvSpPr>
                  <p:cNvPr id="298"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99"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94" name="Group 44"/>
                <p:cNvGrpSpPr>
                  <a:grpSpLocks/>
                </p:cNvGrpSpPr>
                <p:nvPr/>
              </p:nvGrpSpPr>
              <p:grpSpPr bwMode="auto">
                <a:xfrm rot="16200000" flipH="1">
                  <a:off x="3496072" y="3756304"/>
                  <a:ext cx="76200" cy="228600"/>
                  <a:chOff x="1440" y="2400"/>
                  <a:chExt cx="48" cy="144"/>
                </a:xfrm>
              </p:grpSpPr>
              <p:sp>
                <p:nvSpPr>
                  <p:cNvPr id="296"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97"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295"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grpSp>
          <p:nvGrpSpPr>
            <p:cNvPr id="302" name="Grupo 301"/>
            <p:cNvGrpSpPr/>
            <p:nvPr/>
          </p:nvGrpSpPr>
          <p:grpSpPr>
            <a:xfrm>
              <a:off x="-2796751" y="3676522"/>
              <a:ext cx="493848" cy="524374"/>
              <a:chOff x="1090982" y="4330083"/>
              <a:chExt cx="493848" cy="524374"/>
            </a:xfrm>
          </p:grpSpPr>
          <p:sp>
            <p:nvSpPr>
              <p:cNvPr id="303"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304" name="Group 38"/>
              <p:cNvGrpSpPr>
                <a:grpSpLocks/>
              </p:cNvGrpSpPr>
              <p:nvPr/>
            </p:nvGrpSpPr>
            <p:grpSpPr bwMode="auto">
              <a:xfrm rot="16200000" flipH="1">
                <a:off x="1301243" y="4253883"/>
                <a:ext cx="76200" cy="228600"/>
                <a:chOff x="1440" y="2400"/>
                <a:chExt cx="48" cy="144"/>
              </a:xfrm>
              <a:solidFill>
                <a:srgbClr val="1027D2"/>
              </a:solidFill>
            </p:grpSpPr>
            <p:sp>
              <p:nvSpPr>
                <p:cNvPr id="312"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13"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305" name="Group 41"/>
              <p:cNvGrpSpPr>
                <a:grpSpLocks/>
              </p:cNvGrpSpPr>
              <p:nvPr/>
            </p:nvGrpSpPr>
            <p:grpSpPr bwMode="auto">
              <a:xfrm rot="10800000" flipH="1">
                <a:off x="1090982" y="4474713"/>
                <a:ext cx="76200" cy="228600"/>
                <a:chOff x="1440" y="2400"/>
                <a:chExt cx="48" cy="144"/>
              </a:xfrm>
              <a:solidFill>
                <a:srgbClr val="1027D2"/>
              </a:solidFill>
            </p:grpSpPr>
            <p:sp>
              <p:nvSpPr>
                <p:cNvPr id="310"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11"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306" name="Group 44"/>
              <p:cNvGrpSpPr>
                <a:grpSpLocks/>
              </p:cNvGrpSpPr>
              <p:nvPr/>
            </p:nvGrpSpPr>
            <p:grpSpPr bwMode="auto">
              <a:xfrm rot="16200000" flipH="1">
                <a:off x="1301243" y="4702057"/>
                <a:ext cx="76200" cy="228600"/>
                <a:chOff x="1440" y="2400"/>
                <a:chExt cx="48" cy="144"/>
              </a:xfrm>
              <a:solidFill>
                <a:srgbClr val="1027D2"/>
              </a:solidFill>
            </p:grpSpPr>
            <p:sp>
              <p:nvSpPr>
                <p:cNvPr id="308"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09"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307"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314" name="Grupo 313"/>
            <p:cNvGrpSpPr/>
            <p:nvPr/>
          </p:nvGrpSpPr>
          <p:grpSpPr>
            <a:xfrm>
              <a:off x="-2844009" y="4445191"/>
              <a:ext cx="493848" cy="524374"/>
              <a:chOff x="1090982" y="4330083"/>
              <a:chExt cx="493848" cy="524374"/>
            </a:xfrm>
          </p:grpSpPr>
          <p:sp>
            <p:nvSpPr>
              <p:cNvPr id="315"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316" name="Group 38"/>
              <p:cNvGrpSpPr>
                <a:grpSpLocks/>
              </p:cNvGrpSpPr>
              <p:nvPr/>
            </p:nvGrpSpPr>
            <p:grpSpPr bwMode="auto">
              <a:xfrm rot="16200000" flipH="1">
                <a:off x="1301243" y="4253883"/>
                <a:ext cx="76200" cy="228600"/>
                <a:chOff x="1440" y="2400"/>
                <a:chExt cx="48" cy="144"/>
              </a:xfrm>
              <a:solidFill>
                <a:srgbClr val="1027D2"/>
              </a:solidFill>
            </p:grpSpPr>
            <p:sp>
              <p:nvSpPr>
                <p:cNvPr id="324"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25"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317" name="Group 41"/>
              <p:cNvGrpSpPr>
                <a:grpSpLocks/>
              </p:cNvGrpSpPr>
              <p:nvPr/>
            </p:nvGrpSpPr>
            <p:grpSpPr bwMode="auto">
              <a:xfrm rot="10800000" flipH="1">
                <a:off x="1090982" y="4474713"/>
                <a:ext cx="76200" cy="228600"/>
                <a:chOff x="1440" y="2400"/>
                <a:chExt cx="48" cy="144"/>
              </a:xfrm>
              <a:solidFill>
                <a:srgbClr val="1027D2"/>
              </a:solidFill>
            </p:grpSpPr>
            <p:sp>
              <p:nvSpPr>
                <p:cNvPr id="322"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23"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318" name="Group 44"/>
              <p:cNvGrpSpPr>
                <a:grpSpLocks/>
              </p:cNvGrpSpPr>
              <p:nvPr/>
            </p:nvGrpSpPr>
            <p:grpSpPr bwMode="auto">
              <a:xfrm rot="16200000" flipH="1">
                <a:off x="1301243" y="4702057"/>
                <a:ext cx="76200" cy="228600"/>
                <a:chOff x="1440" y="2400"/>
                <a:chExt cx="48" cy="144"/>
              </a:xfrm>
              <a:solidFill>
                <a:srgbClr val="1027D2"/>
              </a:solidFill>
            </p:grpSpPr>
            <p:sp>
              <p:nvSpPr>
                <p:cNvPr id="320"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21"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319" name="Oval 46"/>
              <p:cNvSpPr>
                <a:spLocks noChangeArrowheads="1"/>
              </p:cNvSpPr>
              <p:nvPr/>
            </p:nvSpPr>
            <p:spPr bwMode="auto">
              <a:xfrm rot="16200000" flipH="1">
                <a:off x="1508630" y="4533934"/>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grpSp>
        <p:grpSp>
          <p:nvGrpSpPr>
            <p:cNvPr id="9" name="Grupo 8"/>
            <p:cNvGrpSpPr/>
            <p:nvPr/>
          </p:nvGrpSpPr>
          <p:grpSpPr>
            <a:xfrm>
              <a:off x="-2102765" y="3946012"/>
              <a:ext cx="689180" cy="821232"/>
              <a:chOff x="716074" y="4043583"/>
              <a:chExt cx="689180" cy="821232"/>
            </a:xfrm>
          </p:grpSpPr>
          <p:sp>
            <p:nvSpPr>
              <p:cNvPr id="8" name="Text Box 8"/>
              <p:cNvSpPr txBox="1">
                <a:spLocks noChangeArrowheads="1"/>
              </p:cNvSpPr>
              <p:nvPr/>
            </p:nvSpPr>
            <p:spPr bwMode="auto">
              <a:xfrm>
                <a:off x="940161" y="4249587"/>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t>I</a:t>
                </a:r>
              </a:p>
            </p:txBody>
          </p:sp>
          <p:sp>
            <p:nvSpPr>
              <p:cNvPr id="36" name="Oval 30"/>
              <p:cNvSpPr>
                <a:spLocks noChangeArrowheads="1"/>
              </p:cNvSpPr>
              <p:nvPr/>
            </p:nvSpPr>
            <p:spPr bwMode="auto">
              <a:xfrm rot="5400000">
                <a:off x="1329054" y="4265644"/>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1"/>
              <p:cNvSpPr>
                <a:spLocks noChangeArrowheads="1"/>
              </p:cNvSpPr>
              <p:nvPr/>
            </p:nvSpPr>
            <p:spPr bwMode="auto">
              <a:xfrm rot="5400000">
                <a:off x="716074" y="4249587"/>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65" name="Oval 31"/>
              <p:cNvSpPr>
                <a:spLocks noChangeArrowheads="1"/>
              </p:cNvSpPr>
              <p:nvPr/>
            </p:nvSpPr>
            <p:spPr bwMode="auto">
              <a:xfrm rot="5400000">
                <a:off x="1026454" y="404358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3" name="Oval 31"/>
              <p:cNvSpPr>
                <a:spLocks noChangeArrowheads="1"/>
              </p:cNvSpPr>
              <p:nvPr/>
            </p:nvSpPr>
            <p:spPr bwMode="auto">
              <a:xfrm rot="5400000">
                <a:off x="854368" y="478084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3" name="Oval 31"/>
              <p:cNvSpPr>
                <a:spLocks noChangeArrowheads="1"/>
              </p:cNvSpPr>
              <p:nvPr/>
            </p:nvSpPr>
            <p:spPr bwMode="auto">
              <a:xfrm rot="5400000">
                <a:off x="716074" y="4574527"/>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51" name="Oval 30"/>
              <p:cNvSpPr>
                <a:spLocks noChangeArrowheads="1"/>
              </p:cNvSpPr>
              <p:nvPr/>
            </p:nvSpPr>
            <p:spPr bwMode="auto">
              <a:xfrm rot="5400000">
                <a:off x="1321083" y="4596726"/>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26" name="Oval 31"/>
              <p:cNvSpPr>
                <a:spLocks noChangeArrowheads="1"/>
              </p:cNvSpPr>
              <p:nvPr/>
            </p:nvSpPr>
            <p:spPr bwMode="auto">
              <a:xfrm rot="5400000">
                <a:off x="1150847" y="478861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grpSp>
        <p:nvGrpSpPr>
          <p:cNvPr id="3" name="Grupo 2"/>
          <p:cNvGrpSpPr/>
          <p:nvPr/>
        </p:nvGrpSpPr>
        <p:grpSpPr>
          <a:xfrm>
            <a:off x="5729044" y="2864971"/>
            <a:ext cx="2186614" cy="2307608"/>
            <a:chOff x="5729044" y="2864971"/>
            <a:chExt cx="2186614" cy="2307608"/>
          </a:xfrm>
        </p:grpSpPr>
        <p:sp>
          <p:nvSpPr>
            <p:cNvPr id="327" name="Line 12"/>
            <p:cNvSpPr>
              <a:spLocks noChangeShapeType="1"/>
            </p:cNvSpPr>
            <p:nvPr/>
          </p:nvSpPr>
          <p:spPr bwMode="auto">
            <a:xfrm flipH="1">
              <a:off x="6204800" y="4146620"/>
              <a:ext cx="414833" cy="16616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328" name="Line 12"/>
            <p:cNvSpPr>
              <a:spLocks noChangeShapeType="1"/>
            </p:cNvSpPr>
            <p:nvPr/>
          </p:nvSpPr>
          <p:spPr bwMode="auto">
            <a:xfrm flipH="1" flipV="1">
              <a:off x="6156890" y="3647686"/>
              <a:ext cx="386593" cy="2066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329" name="Line 12"/>
            <p:cNvSpPr>
              <a:spLocks noChangeShapeType="1"/>
            </p:cNvSpPr>
            <p:nvPr/>
          </p:nvSpPr>
          <p:spPr bwMode="auto">
            <a:xfrm flipH="1">
              <a:off x="6803519" y="3306194"/>
              <a:ext cx="14988" cy="46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330" name="Line 12"/>
            <p:cNvSpPr>
              <a:spLocks noChangeShapeType="1"/>
            </p:cNvSpPr>
            <p:nvPr/>
          </p:nvSpPr>
          <p:spPr bwMode="auto">
            <a:xfrm flipH="1">
              <a:off x="6995780" y="3684895"/>
              <a:ext cx="414833" cy="16616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331" name="Line 12"/>
            <p:cNvSpPr>
              <a:spLocks noChangeShapeType="1"/>
            </p:cNvSpPr>
            <p:nvPr/>
          </p:nvSpPr>
          <p:spPr bwMode="auto">
            <a:xfrm flipH="1" flipV="1">
              <a:off x="6956112" y="4095049"/>
              <a:ext cx="386593" cy="2066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nvGrpSpPr>
            <p:cNvPr id="430" name="Grupo 429"/>
            <p:cNvGrpSpPr/>
            <p:nvPr/>
          </p:nvGrpSpPr>
          <p:grpSpPr>
            <a:xfrm rot="16200000">
              <a:off x="6243932" y="4655711"/>
              <a:ext cx="440149" cy="524374"/>
              <a:chOff x="1090982" y="4330083"/>
              <a:chExt cx="440149" cy="524374"/>
            </a:xfrm>
          </p:grpSpPr>
          <p:sp>
            <p:nvSpPr>
              <p:cNvPr id="515" name="Text Box 7"/>
              <p:cNvSpPr txBox="1">
                <a:spLocks noChangeArrowheads="1"/>
              </p:cNvSpPr>
              <p:nvPr/>
            </p:nvSpPr>
            <p:spPr bwMode="auto">
              <a:xfrm rot="5400000">
                <a:off x="1183600" y="4373372"/>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3366FF"/>
                    </a:solidFill>
                  </a:rPr>
                  <a:t>F</a:t>
                </a:r>
              </a:p>
            </p:txBody>
          </p:sp>
          <p:grpSp>
            <p:nvGrpSpPr>
              <p:cNvPr id="516" name="Group 38"/>
              <p:cNvGrpSpPr>
                <a:grpSpLocks/>
              </p:cNvGrpSpPr>
              <p:nvPr/>
            </p:nvGrpSpPr>
            <p:grpSpPr bwMode="auto">
              <a:xfrm rot="16200000" flipH="1">
                <a:off x="1301243" y="4253883"/>
                <a:ext cx="76200" cy="228600"/>
                <a:chOff x="1440" y="2400"/>
                <a:chExt cx="48" cy="144"/>
              </a:xfrm>
              <a:solidFill>
                <a:srgbClr val="1027D2"/>
              </a:solidFill>
            </p:grpSpPr>
            <p:sp>
              <p:nvSpPr>
                <p:cNvPr id="524"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25"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17" name="Group 41"/>
              <p:cNvGrpSpPr>
                <a:grpSpLocks/>
              </p:cNvGrpSpPr>
              <p:nvPr/>
            </p:nvGrpSpPr>
            <p:grpSpPr bwMode="auto">
              <a:xfrm rot="10800000" flipH="1">
                <a:off x="1090982" y="4474713"/>
                <a:ext cx="76200" cy="228600"/>
                <a:chOff x="1440" y="2400"/>
                <a:chExt cx="48" cy="144"/>
              </a:xfrm>
              <a:solidFill>
                <a:srgbClr val="1027D2"/>
              </a:solidFill>
            </p:grpSpPr>
            <p:sp>
              <p:nvSpPr>
                <p:cNvPr id="522"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23"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18" name="Group 44"/>
              <p:cNvGrpSpPr>
                <a:grpSpLocks/>
              </p:cNvGrpSpPr>
              <p:nvPr/>
            </p:nvGrpSpPr>
            <p:grpSpPr bwMode="auto">
              <a:xfrm rot="16200000" flipH="1">
                <a:off x="1301243" y="4702057"/>
                <a:ext cx="76200" cy="228600"/>
                <a:chOff x="1440" y="2400"/>
                <a:chExt cx="48" cy="144"/>
              </a:xfrm>
              <a:solidFill>
                <a:srgbClr val="1027D2"/>
              </a:solidFill>
            </p:grpSpPr>
            <p:sp>
              <p:nvSpPr>
                <p:cNvPr id="520"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21"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431" name="Grupo 430"/>
            <p:cNvGrpSpPr/>
            <p:nvPr/>
          </p:nvGrpSpPr>
          <p:grpSpPr>
            <a:xfrm>
              <a:off x="6586861" y="2864971"/>
              <a:ext cx="524374" cy="440468"/>
              <a:chOff x="1818852" y="3369554"/>
              <a:chExt cx="524374" cy="440468"/>
            </a:xfrm>
          </p:grpSpPr>
          <p:sp>
            <p:nvSpPr>
              <p:cNvPr id="503" name="Text Box 7"/>
              <p:cNvSpPr txBox="1">
                <a:spLocks noChangeArrowheads="1"/>
              </p:cNvSpPr>
              <p:nvPr/>
            </p:nvSpPr>
            <p:spPr bwMode="auto">
              <a:xfrm>
                <a:off x="1876200" y="3440690"/>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F</a:t>
                </a:r>
                <a:endParaRPr lang="en-US" altLang="es-CO" dirty="0">
                  <a:solidFill>
                    <a:srgbClr val="1027D2"/>
                  </a:solidFill>
                </a:endParaRPr>
              </a:p>
            </p:txBody>
          </p:sp>
          <p:grpSp>
            <p:nvGrpSpPr>
              <p:cNvPr id="504" name="Grupo 503"/>
              <p:cNvGrpSpPr/>
              <p:nvPr/>
            </p:nvGrpSpPr>
            <p:grpSpPr>
              <a:xfrm rot="5400000">
                <a:off x="1899708" y="3288698"/>
                <a:ext cx="362661" cy="524374"/>
                <a:chOff x="3285811" y="3384330"/>
                <a:chExt cx="362661" cy="524374"/>
              </a:xfrm>
            </p:grpSpPr>
            <p:grpSp>
              <p:nvGrpSpPr>
                <p:cNvPr id="505" name="Group 38"/>
                <p:cNvGrpSpPr>
                  <a:grpSpLocks/>
                </p:cNvGrpSpPr>
                <p:nvPr/>
              </p:nvGrpSpPr>
              <p:grpSpPr bwMode="auto">
                <a:xfrm rot="16200000" flipH="1">
                  <a:off x="3496072" y="3308130"/>
                  <a:ext cx="76200" cy="228600"/>
                  <a:chOff x="1440" y="2400"/>
                  <a:chExt cx="48" cy="144"/>
                </a:xfrm>
              </p:grpSpPr>
              <p:sp>
                <p:nvSpPr>
                  <p:cNvPr id="513"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14"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06" name="Group 41"/>
                <p:cNvGrpSpPr>
                  <a:grpSpLocks/>
                </p:cNvGrpSpPr>
                <p:nvPr/>
              </p:nvGrpSpPr>
              <p:grpSpPr bwMode="auto">
                <a:xfrm rot="10800000" flipH="1">
                  <a:off x="3285811" y="3528960"/>
                  <a:ext cx="76200" cy="228600"/>
                  <a:chOff x="1440" y="2400"/>
                  <a:chExt cx="48" cy="144"/>
                </a:xfrm>
              </p:grpSpPr>
              <p:sp>
                <p:nvSpPr>
                  <p:cNvPr id="511"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12"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07" name="Group 44"/>
                <p:cNvGrpSpPr>
                  <a:grpSpLocks/>
                </p:cNvGrpSpPr>
                <p:nvPr/>
              </p:nvGrpSpPr>
              <p:grpSpPr bwMode="auto">
                <a:xfrm rot="16200000" flipH="1">
                  <a:off x="3496072" y="3756304"/>
                  <a:ext cx="76200" cy="228600"/>
                  <a:chOff x="1440" y="2400"/>
                  <a:chExt cx="48" cy="144"/>
                </a:xfrm>
              </p:grpSpPr>
              <p:sp>
                <p:nvSpPr>
                  <p:cNvPr id="509"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10"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432" name="Grupo 431"/>
            <p:cNvGrpSpPr/>
            <p:nvPr/>
          </p:nvGrpSpPr>
          <p:grpSpPr>
            <a:xfrm rot="16200000">
              <a:off x="6983122" y="4690318"/>
              <a:ext cx="440149" cy="524374"/>
              <a:chOff x="1090982" y="4330083"/>
              <a:chExt cx="440149" cy="524374"/>
            </a:xfrm>
          </p:grpSpPr>
          <p:sp>
            <p:nvSpPr>
              <p:cNvPr id="492" name="Text Box 7"/>
              <p:cNvSpPr txBox="1">
                <a:spLocks noChangeArrowheads="1"/>
              </p:cNvSpPr>
              <p:nvPr/>
            </p:nvSpPr>
            <p:spPr bwMode="auto">
              <a:xfrm rot="5400000">
                <a:off x="1183600" y="4373372"/>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3366FF"/>
                    </a:solidFill>
                  </a:rPr>
                  <a:t>F</a:t>
                </a:r>
              </a:p>
            </p:txBody>
          </p:sp>
          <p:grpSp>
            <p:nvGrpSpPr>
              <p:cNvPr id="493" name="Group 38"/>
              <p:cNvGrpSpPr>
                <a:grpSpLocks/>
              </p:cNvGrpSpPr>
              <p:nvPr/>
            </p:nvGrpSpPr>
            <p:grpSpPr bwMode="auto">
              <a:xfrm rot="16200000" flipH="1">
                <a:off x="1301243" y="4253883"/>
                <a:ext cx="76200" cy="228600"/>
                <a:chOff x="1440" y="2400"/>
                <a:chExt cx="48" cy="144"/>
              </a:xfrm>
              <a:solidFill>
                <a:srgbClr val="1027D2"/>
              </a:solidFill>
            </p:grpSpPr>
            <p:sp>
              <p:nvSpPr>
                <p:cNvPr id="501"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02"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94" name="Group 41"/>
              <p:cNvGrpSpPr>
                <a:grpSpLocks/>
              </p:cNvGrpSpPr>
              <p:nvPr/>
            </p:nvGrpSpPr>
            <p:grpSpPr bwMode="auto">
              <a:xfrm rot="10800000" flipH="1">
                <a:off x="1090982" y="4474713"/>
                <a:ext cx="76200" cy="228600"/>
                <a:chOff x="1440" y="2400"/>
                <a:chExt cx="48" cy="144"/>
              </a:xfrm>
              <a:solidFill>
                <a:srgbClr val="1027D2"/>
              </a:solidFill>
            </p:grpSpPr>
            <p:sp>
              <p:nvSpPr>
                <p:cNvPr id="499"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00"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95" name="Group 44"/>
              <p:cNvGrpSpPr>
                <a:grpSpLocks/>
              </p:cNvGrpSpPr>
              <p:nvPr/>
            </p:nvGrpSpPr>
            <p:grpSpPr bwMode="auto">
              <a:xfrm rot="16200000" flipH="1">
                <a:off x="1301243" y="4702057"/>
                <a:ext cx="76200" cy="228600"/>
                <a:chOff x="1440" y="2400"/>
                <a:chExt cx="48" cy="144"/>
              </a:xfrm>
              <a:solidFill>
                <a:srgbClr val="1027D2"/>
              </a:solidFill>
            </p:grpSpPr>
            <p:sp>
              <p:nvSpPr>
                <p:cNvPr id="497"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98"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433" name="Grupo 432"/>
            <p:cNvGrpSpPr/>
            <p:nvPr/>
          </p:nvGrpSpPr>
          <p:grpSpPr>
            <a:xfrm>
              <a:off x="7463896" y="3349613"/>
              <a:ext cx="451762" cy="524374"/>
              <a:chOff x="2615323" y="4295806"/>
              <a:chExt cx="451762" cy="524374"/>
            </a:xfrm>
          </p:grpSpPr>
          <p:sp>
            <p:nvSpPr>
              <p:cNvPr id="480"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481" name="Grupo 480"/>
              <p:cNvGrpSpPr/>
              <p:nvPr/>
            </p:nvGrpSpPr>
            <p:grpSpPr>
              <a:xfrm rot="10800000">
                <a:off x="2704424" y="4295806"/>
                <a:ext cx="362661" cy="524374"/>
                <a:chOff x="3285811" y="3384330"/>
                <a:chExt cx="362661" cy="524374"/>
              </a:xfrm>
            </p:grpSpPr>
            <p:grpSp>
              <p:nvGrpSpPr>
                <p:cNvPr id="482" name="Group 38"/>
                <p:cNvGrpSpPr>
                  <a:grpSpLocks/>
                </p:cNvGrpSpPr>
                <p:nvPr/>
              </p:nvGrpSpPr>
              <p:grpSpPr bwMode="auto">
                <a:xfrm rot="16200000" flipH="1">
                  <a:off x="3496072" y="3308130"/>
                  <a:ext cx="76200" cy="228600"/>
                  <a:chOff x="1440" y="2400"/>
                  <a:chExt cx="48" cy="144"/>
                </a:xfrm>
              </p:grpSpPr>
              <p:sp>
                <p:nvSpPr>
                  <p:cNvPr id="490"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91"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83" name="Group 41"/>
                <p:cNvGrpSpPr>
                  <a:grpSpLocks/>
                </p:cNvGrpSpPr>
                <p:nvPr/>
              </p:nvGrpSpPr>
              <p:grpSpPr bwMode="auto">
                <a:xfrm rot="10800000" flipH="1">
                  <a:off x="3285811" y="3528960"/>
                  <a:ext cx="76200" cy="228600"/>
                  <a:chOff x="1440" y="2400"/>
                  <a:chExt cx="48" cy="144"/>
                </a:xfrm>
              </p:grpSpPr>
              <p:sp>
                <p:nvSpPr>
                  <p:cNvPr id="488"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89"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84" name="Group 44"/>
                <p:cNvGrpSpPr>
                  <a:grpSpLocks/>
                </p:cNvGrpSpPr>
                <p:nvPr/>
              </p:nvGrpSpPr>
              <p:grpSpPr bwMode="auto">
                <a:xfrm rot="16200000" flipH="1">
                  <a:off x="3496072" y="3756304"/>
                  <a:ext cx="76200" cy="228600"/>
                  <a:chOff x="1440" y="2400"/>
                  <a:chExt cx="48" cy="144"/>
                </a:xfrm>
              </p:grpSpPr>
              <p:sp>
                <p:nvSpPr>
                  <p:cNvPr id="486"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87"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434" name="Grupo 433"/>
            <p:cNvGrpSpPr/>
            <p:nvPr/>
          </p:nvGrpSpPr>
          <p:grpSpPr>
            <a:xfrm>
              <a:off x="7418905" y="4004005"/>
              <a:ext cx="451762" cy="524374"/>
              <a:chOff x="2615323" y="4295806"/>
              <a:chExt cx="451762" cy="524374"/>
            </a:xfrm>
          </p:grpSpPr>
          <p:sp>
            <p:nvSpPr>
              <p:cNvPr id="468" name="Text Box 7"/>
              <p:cNvSpPr txBox="1">
                <a:spLocks noChangeArrowheads="1"/>
              </p:cNvSpPr>
              <p:nvPr/>
            </p:nvSpPr>
            <p:spPr bwMode="auto">
              <a:xfrm>
                <a:off x="2615323" y="438220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a:solidFill>
                      <a:srgbClr val="1027D2"/>
                    </a:solidFill>
                  </a:rPr>
                  <a:t>F</a:t>
                </a:r>
              </a:p>
            </p:txBody>
          </p:sp>
          <p:grpSp>
            <p:nvGrpSpPr>
              <p:cNvPr id="469" name="Grupo 468"/>
              <p:cNvGrpSpPr/>
              <p:nvPr/>
            </p:nvGrpSpPr>
            <p:grpSpPr>
              <a:xfrm rot="10800000">
                <a:off x="2704424" y="4295806"/>
                <a:ext cx="362661" cy="524374"/>
                <a:chOff x="3285811" y="3384330"/>
                <a:chExt cx="362661" cy="524374"/>
              </a:xfrm>
            </p:grpSpPr>
            <p:grpSp>
              <p:nvGrpSpPr>
                <p:cNvPr id="470" name="Group 38"/>
                <p:cNvGrpSpPr>
                  <a:grpSpLocks/>
                </p:cNvGrpSpPr>
                <p:nvPr/>
              </p:nvGrpSpPr>
              <p:grpSpPr bwMode="auto">
                <a:xfrm rot="16200000" flipH="1">
                  <a:off x="3496072" y="3308130"/>
                  <a:ext cx="76200" cy="228600"/>
                  <a:chOff x="1440" y="2400"/>
                  <a:chExt cx="48" cy="144"/>
                </a:xfrm>
              </p:grpSpPr>
              <p:sp>
                <p:nvSpPr>
                  <p:cNvPr id="478"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79"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71" name="Group 41"/>
                <p:cNvGrpSpPr>
                  <a:grpSpLocks/>
                </p:cNvGrpSpPr>
                <p:nvPr/>
              </p:nvGrpSpPr>
              <p:grpSpPr bwMode="auto">
                <a:xfrm rot="10800000" flipH="1">
                  <a:off x="3285811" y="3528960"/>
                  <a:ext cx="76200" cy="228600"/>
                  <a:chOff x="1440" y="2400"/>
                  <a:chExt cx="48" cy="144"/>
                </a:xfrm>
              </p:grpSpPr>
              <p:sp>
                <p:nvSpPr>
                  <p:cNvPr id="476"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77"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72" name="Group 44"/>
                <p:cNvGrpSpPr>
                  <a:grpSpLocks/>
                </p:cNvGrpSpPr>
                <p:nvPr/>
              </p:nvGrpSpPr>
              <p:grpSpPr bwMode="auto">
                <a:xfrm rot="16200000" flipH="1">
                  <a:off x="3496072" y="3756304"/>
                  <a:ext cx="76200" cy="228600"/>
                  <a:chOff x="1440" y="2400"/>
                  <a:chExt cx="48" cy="144"/>
                </a:xfrm>
              </p:grpSpPr>
              <p:sp>
                <p:nvSpPr>
                  <p:cNvPr id="474"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75"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grpSp>
          <p:nvGrpSpPr>
            <p:cNvPr id="435" name="Grupo 434"/>
            <p:cNvGrpSpPr/>
            <p:nvPr/>
          </p:nvGrpSpPr>
          <p:grpSpPr>
            <a:xfrm>
              <a:off x="5776302" y="3369849"/>
              <a:ext cx="379323" cy="524374"/>
              <a:chOff x="1090982" y="4330083"/>
              <a:chExt cx="379323" cy="524374"/>
            </a:xfrm>
          </p:grpSpPr>
          <p:sp>
            <p:nvSpPr>
              <p:cNvPr id="457"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458" name="Group 38"/>
              <p:cNvGrpSpPr>
                <a:grpSpLocks/>
              </p:cNvGrpSpPr>
              <p:nvPr/>
            </p:nvGrpSpPr>
            <p:grpSpPr bwMode="auto">
              <a:xfrm rot="16200000" flipH="1">
                <a:off x="1301243" y="4253883"/>
                <a:ext cx="76200" cy="228600"/>
                <a:chOff x="1440" y="2400"/>
                <a:chExt cx="48" cy="144"/>
              </a:xfrm>
              <a:solidFill>
                <a:srgbClr val="1027D2"/>
              </a:solidFill>
            </p:grpSpPr>
            <p:sp>
              <p:nvSpPr>
                <p:cNvPr id="466"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67"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59" name="Group 41"/>
              <p:cNvGrpSpPr>
                <a:grpSpLocks/>
              </p:cNvGrpSpPr>
              <p:nvPr/>
            </p:nvGrpSpPr>
            <p:grpSpPr bwMode="auto">
              <a:xfrm rot="10800000" flipH="1">
                <a:off x="1090982" y="4474713"/>
                <a:ext cx="76200" cy="228600"/>
                <a:chOff x="1440" y="2400"/>
                <a:chExt cx="48" cy="144"/>
              </a:xfrm>
              <a:solidFill>
                <a:srgbClr val="1027D2"/>
              </a:solidFill>
            </p:grpSpPr>
            <p:sp>
              <p:nvSpPr>
                <p:cNvPr id="464"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65"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60" name="Group 44"/>
              <p:cNvGrpSpPr>
                <a:grpSpLocks/>
              </p:cNvGrpSpPr>
              <p:nvPr/>
            </p:nvGrpSpPr>
            <p:grpSpPr bwMode="auto">
              <a:xfrm rot="16200000" flipH="1">
                <a:off x="1301243" y="4702057"/>
                <a:ext cx="76200" cy="228600"/>
                <a:chOff x="1440" y="2400"/>
                <a:chExt cx="48" cy="144"/>
              </a:xfrm>
              <a:solidFill>
                <a:srgbClr val="1027D2"/>
              </a:solidFill>
            </p:grpSpPr>
            <p:sp>
              <p:nvSpPr>
                <p:cNvPr id="462"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63"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grpSp>
          <p:nvGrpSpPr>
            <p:cNvPr id="436" name="Grupo 435"/>
            <p:cNvGrpSpPr/>
            <p:nvPr/>
          </p:nvGrpSpPr>
          <p:grpSpPr>
            <a:xfrm>
              <a:off x="5729044" y="4138518"/>
              <a:ext cx="379323" cy="524374"/>
              <a:chOff x="1090982" y="4330083"/>
              <a:chExt cx="379323" cy="524374"/>
            </a:xfrm>
          </p:grpSpPr>
          <p:sp>
            <p:nvSpPr>
              <p:cNvPr id="446" name="Text Box 7"/>
              <p:cNvSpPr txBox="1">
                <a:spLocks noChangeArrowheads="1"/>
              </p:cNvSpPr>
              <p:nvPr/>
            </p:nvSpPr>
            <p:spPr bwMode="auto">
              <a:xfrm>
                <a:off x="1144575" y="4411839"/>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F</a:t>
                </a:r>
                <a:endParaRPr lang="en-US" altLang="es-CO" dirty="0">
                  <a:solidFill>
                    <a:srgbClr val="3366FF"/>
                  </a:solidFill>
                </a:endParaRPr>
              </a:p>
            </p:txBody>
          </p:sp>
          <p:grpSp>
            <p:nvGrpSpPr>
              <p:cNvPr id="447" name="Group 38"/>
              <p:cNvGrpSpPr>
                <a:grpSpLocks/>
              </p:cNvGrpSpPr>
              <p:nvPr/>
            </p:nvGrpSpPr>
            <p:grpSpPr bwMode="auto">
              <a:xfrm rot="16200000" flipH="1">
                <a:off x="1301243" y="4253883"/>
                <a:ext cx="76200" cy="228600"/>
                <a:chOff x="1440" y="2400"/>
                <a:chExt cx="48" cy="144"/>
              </a:xfrm>
              <a:solidFill>
                <a:srgbClr val="1027D2"/>
              </a:solidFill>
            </p:grpSpPr>
            <p:sp>
              <p:nvSpPr>
                <p:cNvPr id="455"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56"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48" name="Group 41"/>
              <p:cNvGrpSpPr>
                <a:grpSpLocks/>
              </p:cNvGrpSpPr>
              <p:nvPr/>
            </p:nvGrpSpPr>
            <p:grpSpPr bwMode="auto">
              <a:xfrm rot="10800000" flipH="1">
                <a:off x="1090982" y="4474713"/>
                <a:ext cx="76200" cy="228600"/>
                <a:chOff x="1440" y="2400"/>
                <a:chExt cx="48" cy="144"/>
              </a:xfrm>
              <a:solidFill>
                <a:srgbClr val="1027D2"/>
              </a:solidFill>
            </p:grpSpPr>
            <p:sp>
              <p:nvSpPr>
                <p:cNvPr id="453"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54"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449" name="Group 44"/>
              <p:cNvGrpSpPr>
                <a:grpSpLocks/>
              </p:cNvGrpSpPr>
              <p:nvPr/>
            </p:nvGrpSpPr>
            <p:grpSpPr bwMode="auto">
              <a:xfrm rot="16200000" flipH="1">
                <a:off x="1301243" y="4702057"/>
                <a:ext cx="76200" cy="228600"/>
                <a:chOff x="1440" y="2400"/>
                <a:chExt cx="48" cy="144"/>
              </a:xfrm>
              <a:solidFill>
                <a:srgbClr val="1027D2"/>
              </a:solidFill>
            </p:grpSpPr>
            <p:sp>
              <p:nvSpPr>
                <p:cNvPr id="451"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452"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sp>
          <p:nvSpPr>
            <p:cNvPr id="438" name="Text Box 8"/>
            <p:cNvSpPr txBox="1">
              <a:spLocks noChangeArrowheads="1"/>
            </p:cNvSpPr>
            <p:nvPr/>
          </p:nvSpPr>
          <p:spPr bwMode="auto">
            <a:xfrm>
              <a:off x="6694375" y="3845343"/>
              <a:ext cx="2551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sz="2000" dirty="0"/>
                <a:t>I</a:t>
              </a:r>
            </a:p>
          </p:txBody>
        </p:sp>
        <p:sp>
          <p:nvSpPr>
            <p:cNvPr id="526" name="Line 12"/>
            <p:cNvSpPr>
              <a:spLocks noChangeShapeType="1"/>
            </p:cNvSpPr>
            <p:nvPr/>
          </p:nvSpPr>
          <p:spPr bwMode="auto">
            <a:xfrm flipH="1">
              <a:off x="6422001" y="4336711"/>
              <a:ext cx="293398" cy="3407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527" name="Line 12"/>
            <p:cNvSpPr>
              <a:spLocks noChangeShapeType="1"/>
            </p:cNvSpPr>
            <p:nvPr/>
          </p:nvSpPr>
          <p:spPr bwMode="auto">
            <a:xfrm flipH="1" flipV="1">
              <a:off x="6919356" y="4338059"/>
              <a:ext cx="213476" cy="37399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grpSp>
    </p:spTree>
    <p:extLst>
      <p:ext uri="{BB962C8B-B14F-4D97-AF65-F5344CB8AC3E}">
        <p14:creationId xmlns:p14="http://schemas.microsoft.com/office/powerpoint/2010/main" val="21921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2" grpId="0" animBg="1"/>
      <p:bldP spid="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28</a:t>
            </a:fld>
            <a:endParaRPr lang="en-US" altLang="es-CO" dirty="0"/>
          </a:p>
        </p:txBody>
      </p:sp>
      <p:sp>
        <p:nvSpPr>
          <p:cNvPr id="4" name="Text Box 8"/>
          <p:cNvSpPr txBox="1">
            <a:spLocks noChangeArrowheads="1"/>
          </p:cNvSpPr>
          <p:nvPr/>
        </p:nvSpPr>
        <p:spPr bwMode="auto">
          <a:xfrm>
            <a:off x="218647" y="646878"/>
            <a:ext cx="886436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3: </a:t>
            </a:r>
            <a:r>
              <a:rPr lang="es-CO" altLang="es-CO" sz="2200" b="1" i="1" dirty="0" smtClean="0"/>
              <a:t>Establecer diagrama de cajones solo para el átomo central. </a:t>
            </a:r>
            <a:r>
              <a:rPr lang="es-CO" altLang="es-CO" sz="2200" dirty="0" smtClean="0"/>
              <a:t>Como la capa siguiente es 5</a:t>
            </a:r>
            <a:r>
              <a:rPr lang="es-CO" altLang="es-CO" sz="2200" i="1" dirty="0" smtClean="0"/>
              <a:t>d </a:t>
            </a:r>
            <a:r>
              <a:rPr lang="es-CO" altLang="es-CO" sz="2200" dirty="0" smtClean="0"/>
              <a:t>y es igual en energía a las capas 5</a:t>
            </a:r>
            <a:r>
              <a:rPr lang="es-CO" altLang="es-CO" sz="2200" i="1" dirty="0" smtClean="0"/>
              <a:t>s y 5p</a:t>
            </a:r>
            <a:r>
              <a:rPr lang="es-CO" altLang="es-CO" sz="2200" dirty="0" smtClean="0"/>
              <a:t>, se promueve de a 1 electrón de las capas </a:t>
            </a:r>
            <a:r>
              <a:rPr lang="es-CO" altLang="es-CO" sz="2200" i="1" dirty="0" smtClean="0"/>
              <a:t>s y p</a:t>
            </a:r>
            <a:r>
              <a:rPr lang="es-CO" altLang="es-CO" sz="2200" dirty="0" smtClean="0"/>
              <a:t> a la capa </a:t>
            </a:r>
            <a:r>
              <a:rPr lang="es-CO" altLang="es-CO" sz="2200" i="1" dirty="0" smtClean="0"/>
              <a:t>d</a:t>
            </a:r>
            <a:r>
              <a:rPr lang="es-CO" altLang="es-CO" sz="2200" dirty="0" smtClean="0"/>
              <a:t>, formando </a:t>
            </a:r>
            <a:r>
              <a:rPr lang="es-CO" altLang="es-CO" sz="2200" dirty="0"/>
              <a:t>7</a:t>
            </a:r>
            <a:r>
              <a:rPr lang="es-CO" altLang="es-CO" sz="2200" dirty="0" smtClean="0"/>
              <a:t> orbitales </a:t>
            </a:r>
            <a:r>
              <a:rPr lang="es-CO" altLang="es-CO" sz="2200" dirty="0" smtClean="0"/>
              <a:t>“híbridos </a:t>
            </a:r>
            <a:r>
              <a:rPr lang="es-CO" altLang="es-CO" sz="2200" i="1" dirty="0" smtClean="0"/>
              <a:t>sp</a:t>
            </a:r>
            <a:r>
              <a:rPr lang="es-CO" altLang="es-CO" i="1" baseline="30000" dirty="0" smtClean="0"/>
              <a:t>3</a:t>
            </a:r>
            <a:r>
              <a:rPr lang="es-CO" altLang="es-CO" sz="2200" i="1" dirty="0" smtClean="0"/>
              <a:t>d</a:t>
            </a:r>
            <a:r>
              <a:rPr lang="es-CO" altLang="es-CO" i="1" baseline="30000" dirty="0" smtClean="0"/>
              <a:t>3</a:t>
            </a:r>
            <a:r>
              <a:rPr lang="es-CO" altLang="es-CO" sz="2200" dirty="0" smtClean="0"/>
              <a:t>” por consiguiente posee hibridación </a:t>
            </a:r>
            <a:r>
              <a:rPr lang="es-CO" altLang="es-CO" sz="2200" b="1" i="1" dirty="0" smtClean="0"/>
              <a:t>sp</a:t>
            </a:r>
            <a:r>
              <a:rPr lang="es-CO" altLang="es-CO" b="1" i="1" baseline="30000" dirty="0" smtClean="0"/>
              <a:t>3</a:t>
            </a:r>
            <a:r>
              <a:rPr lang="es-CO" altLang="es-CO" sz="2200" b="1" i="1" dirty="0" smtClean="0"/>
              <a:t>d</a:t>
            </a:r>
            <a:r>
              <a:rPr lang="es-CO" altLang="es-CO" b="1" i="1" baseline="30000" dirty="0"/>
              <a:t>3</a:t>
            </a:r>
            <a:r>
              <a:rPr lang="es-CO" altLang="es-CO" b="1" i="1" dirty="0" smtClean="0"/>
              <a:t> </a:t>
            </a:r>
            <a:endParaRPr lang="es-CO" altLang="es-CO" u="sng" dirty="0" smtClean="0">
              <a:solidFill>
                <a:srgbClr val="1027D2"/>
              </a:solidFill>
            </a:endParaRPr>
          </a:p>
        </p:txBody>
      </p:sp>
      <p:sp>
        <p:nvSpPr>
          <p:cNvPr id="165" name="Text Box 8"/>
          <p:cNvSpPr txBox="1">
            <a:spLocks noChangeArrowheads="1"/>
          </p:cNvSpPr>
          <p:nvPr/>
        </p:nvSpPr>
        <p:spPr bwMode="auto">
          <a:xfrm>
            <a:off x="218647" y="2619975"/>
            <a:ext cx="86018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000" b="1" dirty="0" smtClean="0"/>
              <a:t>Antes de la Hibridación: </a:t>
            </a:r>
            <a:r>
              <a:rPr lang="es-CO" altLang="es-CO" sz="2000" dirty="0" smtClean="0"/>
              <a:t>1 orbital </a:t>
            </a:r>
            <a:r>
              <a:rPr lang="es-CO" altLang="es-CO" sz="2000" dirty="0"/>
              <a:t>5</a:t>
            </a:r>
            <a:r>
              <a:rPr lang="es-CO" altLang="es-CO" sz="2000" i="1" dirty="0" smtClean="0"/>
              <a:t>s </a:t>
            </a:r>
            <a:r>
              <a:rPr lang="es-CO" altLang="es-CO" sz="2000" dirty="0" smtClean="0"/>
              <a:t>+ 3 orbitales 5</a:t>
            </a:r>
            <a:r>
              <a:rPr lang="es-CO" altLang="es-CO" sz="2000" i="1" dirty="0" smtClean="0"/>
              <a:t>p</a:t>
            </a:r>
            <a:r>
              <a:rPr lang="es-CO" altLang="es-CO" sz="2000" dirty="0" smtClean="0"/>
              <a:t> + 5 orbitales 5</a:t>
            </a:r>
            <a:r>
              <a:rPr lang="es-CO" altLang="es-CO" sz="2000" i="1" dirty="0" smtClean="0"/>
              <a:t>d </a:t>
            </a:r>
            <a:r>
              <a:rPr lang="es-CO" altLang="es-CO" sz="2000" dirty="0" smtClean="0"/>
              <a:t>extendidos y vacíos</a:t>
            </a:r>
          </a:p>
        </p:txBody>
      </p:sp>
      <p:sp>
        <p:nvSpPr>
          <p:cNvPr id="65" name="Text Box 8"/>
          <p:cNvSpPr txBox="1">
            <a:spLocks noChangeArrowheads="1"/>
          </p:cNvSpPr>
          <p:nvPr/>
        </p:nvSpPr>
        <p:spPr bwMode="auto">
          <a:xfrm>
            <a:off x="-1486" y="4606255"/>
            <a:ext cx="9042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000" b="1" dirty="0" smtClean="0"/>
              <a:t>Después de la Hibridación: 7</a:t>
            </a:r>
            <a:r>
              <a:rPr lang="es-CO" altLang="es-CO" sz="2000" dirty="0" smtClean="0"/>
              <a:t> orbitales híbridos </a:t>
            </a:r>
            <a:r>
              <a:rPr lang="es-CO" altLang="es-CO" sz="2000" b="1" i="1" dirty="0" smtClean="0">
                <a:solidFill>
                  <a:srgbClr val="7030A0"/>
                </a:solidFill>
              </a:rPr>
              <a:t>sp</a:t>
            </a:r>
            <a:r>
              <a:rPr lang="es-CO" altLang="es-CO" sz="2200" b="1" i="1" baseline="30000" dirty="0" smtClean="0">
                <a:solidFill>
                  <a:srgbClr val="7030A0"/>
                </a:solidFill>
              </a:rPr>
              <a:t>3</a:t>
            </a:r>
            <a:r>
              <a:rPr lang="es-CO" altLang="es-CO" sz="2000" b="1" i="1" dirty="0" smtClean="0">
                <a:solidFill>
                  <a:srgbClr val="7030A0"/>
                </a:solidFill>
              </a:rPr>
              <a:t>d</a:t>
            </a:r>
            <a:r>
              <a:rPr lang="es-CO" altLang="es-CO" sz="2200" b="1" i="1" baseline="30000" dirty="0">
                <a:solidFill>
                  <a:srgbClr val="7030A0"/>
                </a:solidFill>
              </a:rPr>
              <a:t>2</a:t>
            </a:r>
            <a:r>
              <a:rPr lang="es-CO" altLang="es-CO" sz="2000" b="1" i="1" dirty="0" smtClean="0">
                <a:solidFill>
                  <a:srgbClr val="7030A0"/>
                </a:solidFill>
              </a:rPr>
              <a:t> </a:t>
            </a:r>
            <a:r>
              <a:rPr lang="es-CO" altLang="es-CO" sz="2000" b="1" dirty="0" smtClean="0">
                <a:solidFill>
                  <a:schemeClr val="tx1">
                    <a:lumMod val="95000"/>
                    <a:lumOff val="5000"/>
                  </a:schemeClr>
                </a:solidFill>
              </a:rPr>
              <a:t>y </a:t>
            </a:r>
            <a:r>
              <a:rPr lang="es-CO" altLang="es-CO" sz="2000" b="1" dirty="0">
                <a:solidFill>
                  <a:schemeClr val="tx1">
                    <a:lumMod val="95000"/>
                    <a:lumOff val="5000"/>
                  </a:schemeClr>
                </a:solidFill>
              </a:rPr>
              <a:t>2</a:t>
            </a:r>
            <a:r>
              <a:rPr lang="es-CO" altLang="es-CO" sz="2000" dirty="0" smtClean="0">
                <a:solidFill>
                  <a:schemeClr val="tx1">
                    <a:lumMod val="95000"/>
                    <a:lumOff val="5000"/>
                  </a:schemeClr>
                </a:solidFill>
              </a:rPr>
              <a:t> orbitales 5</a:t>
            </a:r>
            <a:r>
              <a:rPr lang="es-CO" altLang="es-CO" sz="2000" i="1" dirty="0" smtClean="0">
                <a:solidFill>
                  <a:schemeClr val="tx1">
                    <a:lumMod val="95000"/>
                    <a:lumOff val="5000"/>
                  </a:schemeClr>
                </a:solidFill>
              </a:rPr>
              <a:t>d</a:t>
            </a:r>
            <a:r>
              <a:rPr lang="es-CO" altLang="es-CO" sz="2000" dirty="0" smtClean="0">
                <a:solidFill>
                  <a:schemeClr val="tx1">
                    <a:lumMod val="95000"/>
                    <a:lumOff val="5000"/>
                  </a:schemeClr>
                </a:solidFill>
              </a:rPr>
              <a:t> vacíos</a:t>
            </a:r>
          </a:p>
        </p:txBody>
      </p:sp>
      <p:grpSp>
        <p:nvGrpSpPr>
          <p:cNvPr id="3" name="Grupo 2"/>
          <p:cNvGrpSpPr/>
          <p:nvPr/>
        </p:nvGrpSpPr>
        <p:grpSpPr>
          <a:xfrm>
            <a:off x="1619672" y="3437667"/>
            <a:ext cx="5846619" cy="1047622"/>
            <a:chOff x="1619672" y="3437667"/>
            <a:chExt cx="5846619" cy="1047622"/>
          </a:xfrm>
        </p:grpSpPr>
        <p:sp>
          <p:nvSpPr>
            <p:cNvPr id="66" name="Text Box 122"/>
            <p:cNvSpPr txBox="1">
              <a:spLocks noChangeArrowheads="1"/>
            </p:cNvSpPr>
            <p:nvPr/>
          </p:nvSpPr>
          <p:spPr bwMode="auto">
            <a:xfrm>
              <a:off x="1619672" y="3535820"/>
              <a:ext cx="255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rPr>
                <a:t>I</a:t>
              </a:r>
            </a:p>
          </p:txBody>
        </p:sp>
        <p:grpSp>
          <p:nvGrpSpPr>
            <p:cNvPr id="67" name="Group 178"/>
            <p:cNvGrpSpPr>
              <a:grpSpLocks/>
            </p:cNvGrpSpPr>
            <p:nvPr/>
          </p:nvGrpSpPr>
          <p:grpSpPr bwMode="auto">
            <a:xfrm>
              <a:off x="2195736" y="3456687"/>
              <a:ext cx="2362200" cy="933450"/>
              <a:chOff x="1152" y="1680"/>
              <a:chExt cx="1488" cy="588"/>
            </a:xfrm>
          </p:grpSpPr>
          <p:sp>
            <p:nvSpPr>
              <p:cNvPr id="146" name="Text Box 15"/>
              <p:cNvSpPr txBox="1">
                <a:spLocks noChangeArrowheads="1"/>
              </p:cNvSpPr>
              <p:nvPr/>
            </p:nvSpPr>
            <p:spPr bwMode="auto">
              <a:xfrm>
                <a:off x="1973" y="2016"/>
                <a:ext cx="29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noProof="0" dirty="0">
                    <a:solidFill>
                      <a:srgbClr val="000000"/>
                    </a:solidFill>
                  </a:rPr>
                  <a:t>5</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noProof="0" dirty="0">
                    <a:solidFill>
                      <a:srgbClr val="000000"/>
                    </a:solidFill>
                  </a:rPr>
                  <a:t>5</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2198523" y="345115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grpSp>
          <p:nvGrpSpPr>
            <p:cNvPr id="6" name="Grupo 5"/>
            <p:cNvGrpSpPr/>
            <p:nvPr/>
          </p:nvGrpSpPr>
          <p:grpSpPr>
            <a:xfrm>
              <a:off x="4794474" y="3463344"/>
              <a:ext cx="2671817" cy="533400"/>
              <a:chOff x="2374845" y="4412736"/>
              <a:chExt cx="2671817" cy="533400"/>
            </a:xfrm>
          </p:grpSpPr>
          <p:grpSp>
            <p:nvGrpSpPr>
              <p:cNvPr id="43" name="Group 24"/>
              <p:cNvGrpSpPr>
                <a:grpSpLocks/>
              </p:cNvGrpSpPr>
              <p:nvPr/>
            </p:nvGrpSpPr>
            <p:grpSpPr bwMode="auto">
              <a:xfrm>
                <a:off x="2913062" y="4412736"/>
                <a:ext cx="1600200" cy="533400"/>
                <a:chOff x="2592" y="2880"/>
                <a:chExt cx="1008" cy="336"/>
              </a:xfrm>
            </p:grpSpPr>
            <p:sp>
              <p:nvSpPr>
                <p:cNvPr id="46"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47"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48"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44" name="Rectangle 13"/>
              <p:cNvSpPr>
                <a:spLocks noChangeArrowheads="1"/>
              </p:cNvSpPr>
              <p:nvPr/>
            </p:nvSpPr>
            <p:spPr bwMode="auto">
              <a:xfrm>
                <a:off x="2374845"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52" name="Rectangle 13"/>
              <p:cNvSpPr>
                <a:spLocks noChangeArrowheads="1"/>
              </p:cNvSpPr>
              <p:nvPr/>
            </p:nvSpPr>
            <p:spPr bwMode="auto">
              <a:xfrm>
                <a:off x="4513262"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53" name="Text Box 15"/>
            <p:cNvSpPr txBox="1">
              <a:spLocks noChangeArrowheads="1"/>
            </p:cNvSpPr>
            <p:nvPr/>
          </p:nvSpPr>
          <p:spPr bwMode="auto">
            <a:xfrm>
              <a:off x="5866091" y="408517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a:solidFill>
                    <a:srgbClr val="000000"/>
                  </a:solidFill>
                </a:rPr>
                <a:t>5</a:t>
              </a:r>
              <a:r>
                <a:rPr lang="en-US" altLang="es-CO" sz="2000" i="1" kern="0" dirty="0" smtClean="0">
                  <a:solidFill>
                    <a:srgbClr val="000000"/>
                  </a:solidFill>
                </a:rPr>
                <a:t>d</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54" name="Text Box 12"/>
            <p:cNvSpPr txBox="1">
              <a:spLocks noChangeArrowheads="1"/>
            </p:cNvSpPr>
            <p:nvPr/>
          </p:nvSpPr>
          <p:spPr bwMode="auto">
            <a:xfrm>
              <a:off x="4070951" y="343766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0" name="Text Box 12"/>
            <p:cNvSpPr txBox="1">
              <a:spLocks noChangeArrowheads="1"/>
            </p:cNvSpPr>
            <p:nvPr/>
          </p:nvSpPr>
          <p:spPr bwMode="auto">
            <a:xfrm>
              <a:off x="2960201" y="345115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087833"/>
                  </a:solidFill>
                  <a:effectLst/>
                  <a:uLnTx/>
                  <a:uFillTx/>
                  <a:latin typeface="Arial" panose="020B0604020202020204" pitchFamily="34" charset="0"/>
                  <a:cs typeface="Arial" panose="020B0604020202020204" pitchFamily="34" charset="0"/>
                </a:rPr>
                <a:t>↓</a:t>
              </a:r>
            </a:p>
          </p:txBody>
        </p:sp>
        <p:sp>
          <p:nvSpPr>
            <p:cNvPr id="50" name="Text Box 12"/>
            <p:cNvSpPr txBox="1">
              <a:spLocks noChangeArrowheads="1"/>
            </p:cNvSpPr>
            <p:nvPr/>
          </p:nvSpPr>
          <p:spPr bwMode="auto">
            <a:xfrm>
              <a:off x="3493601" y="345115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1027D2"/>
                  </a:solidFill>
                  <a:effectLst/>
                  <a:uLnTx/>
                  <a:uFillTx/>
                  <a:latin typeface="Arial" panose="020B0604020202020204" pitchFamily="34" charset="0"/>
                  <a:cs typeface="Arial" panose="020B0604020202020204" pitchFamily="34" charset="0"/>
                </a:rPr>
                <a:t>↓</a:t>
              </a:r>
            </a:p>
          </p:txBody>
        </p:sp>
      </p:grpSp>
      <p:grpSp>
        <p:nvGrpSpPr>
          <p:cNvPr id="7" name="Grupo 6"/>
          <p:cNvGrpSpPr/>
          <p:nvPr/>
        </p:nvGrpSpPr>
        <p:grpSpPr>
          <a:xfrm>
            <a:off x="1619672" y="5162589"/>
            <a:ext cx="5846619" cy="1449348"/>
            <a:chOff x="1619672" y="5162589"/>
            <a:chExt cx="5846619" cy="1449348"/>
          </a:xfrm>
        </p:grpSpPr>
        <p:sp>
          <p:nvSpPr>
            <p:cNvPr id="8" name="Rectángulo 7"/>
            <p:cNvSpPr/>
            <p:nvPr/>
          </p:nvSpPr>
          <p:spPr bwMode="auto">
            <a:xfrm>
              <a:off x="2132903" y="5162589"/>
              <a:ext cx="4266588" cy="865324"/>
            </a:xfrm>
            <a:prstGeom prst="rect">
              <a:avLst/>
            </a:prstGeom>
            <a:solidFill>
              <a:srgbClr val="7030A0">
                <a:alpha val="21000"/>
              </a:srgbClr>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accent4">
                    <a:lumMod val="65000"/>
                    <a:lumOff val="35000"/>
                  </a:schemeClr>
                </a:solidFill>
                <a:effectLst/>
                <a:latin typeface="Arial" panose="020B0604020202020204" pitchFamily="34" charset="0"/>
              </a:endParaRPr>
            </a:p>
          </p:txBody>
        </p:sp>
        <p:grpSp>
          <p:nvGrpSpPr>
            <p:cNvPr id="5" name="Grupo 4"/>
            <p:cNvGrpSpPr/>
            <p:nvPr/>
          </p:nvGrpSpPr>
          <p:grpSpPr>
            <a:xfrm>
              <a:off x="1619672" y="5298377"/>
              <a:ext cx="5846619" cy="1313560"/>
              <a:chOff x="1619672" y="5298377"/>
              <a:chExt cx="5846619" cy="1313560"/>
            </a:xfrm>
          </p:grpSpPr>
          <p:sp>
            <p:nvSpPr>
              <p:cNvPr id="55" name="Text Box 122"/>
              <p:cNvSpPr txBox="1">
                <a:spLocks noChangeArrowheads="1"/>
              </p:cNvSpPr>
              <p:nvPr/>
            </p:nvSpPr>
            <p:spPr bwMode="auto">
              <a:xfrm>
                <a:off x="1619672" y="5405197"/>
                <a:ext cx="255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s-CO" sz="2000" b="1" kern="0" dirty="0">
                    <a:solidFill>
                      <a:srgbClr val="000000"/>
                    </a:solidFill>
                  </a:rPr>
                  <a:t>I</a:t>
                </a:r>
                <a:endParaRPr kumimoji="0" lang="en-US" altLang="es-CO" sz="2000" b="1" i="0" u="none" strike="noStrike" kern="0" cap="none" spc="0" normalizeH="0" baseline="0" noProof="0" dirty="0" smtClean="0">
                  <a:ln>
                    <a:noFill/>
                  </a:ln>
                  <a:solidFill>
                    <a:srgbClr val="000000"/>
                  </a:solidFill>
                  <a:effectLst/>
                  <a:uLnTx/>
                  <a:uFillTx/>
                </a:endParaRPr>
              </a:p>
            </p:txBody>
          </p:sp>
          <p:grpSp>
            <p:nvGrpSpPr>
              <p:cNvPr id="56" name="Group 178"/>
              <p:cNvGrpSpPr>
                <a:grpSpLocks/>
              </p:cNvGrpSpPr>
              <p:nvPr/>
            </p:nvGrpSpPr>
            <p:grpSpPr bwMode="auto">
              <a:xfrm>
                <a:off x="2253262" y="5326065"/>
                <a:ext cx="2462213" cy="1274763"/>
                <a:chOff x="1152" y="1680"/>
                <a:chExt cx="1551" cy="803"/>
              </a:xfrm>
            </p:grpSpPr>
            <p:sp>
              <p:nvSpPr>
                <p:cNvPr id="57" name="Text Box 15"/>
                <p:cNvSpPr txBox="1">
                  <a:spLocks noChangeArrowheads="1"/>
                </p:cNvSpPr>
                <p:nvPr/>
              </p:nvSpPr>
              <p:spPr bwMode="auto">
                <a:xfrm>
                  <a:off x="1985" y="223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noProof="0" dirty="0" smtClean="0">
                      <a:solidFill>
                        <a:srgbClr val="7030A0"/>
                      </a:solidFill>
                    </a:rPr>
                    <a:t>7 s</a:t>
                  </a:r>
                  <a:r>
                    <a:rPr kumimoji="0" lang="en-US" altLang="es-CO" sz="2000" b="1" i="1" u="none" strike="noStrike" kern="0" cap="none" spc="0" normalizeH="0" baseline="0" noProof="0" dirty="0" smtClean="0">
                      <a:ln>
                        <a:noFill/>
                      </a:ln>
                      <a:solidFill>
                        <a:srgbClr val="7030A0"/>
                      </a:solidFill>
                      <a:effectLst/>
                      <a:uLnTx/>
                      <a:uFillTx/>
                    </a:rPr>
                    <a:t>p3d3</a:t>
                  </a:r>
                  <a:endParaRPr kumimoji="0" lang="en-US" altLang="es-CO" sz="2000" b="1" i="0" u="none" strike="noStrike" kern="0" cap="none" spc="0" normalizeH="0" baseline="0" noProof="0" dirty="0" smtClean="0">
                    <a:ln>
                      <a:noFill/>
                    </a:ln>
                    <a:solidFill>
                      <a:srgbClr val="7030A0"/>
                    </a:solidFill>
                    <a:effectLst/>
                    <a:uLnTx/>
                    <a:uFillTx/>
                  </a:endParaRPr>
                </a:p>
              </p:txBody>
            </p:sp>
            <p:grpSp>
              <p:nvGrpSpPr>
                <p:cNvPr id="58" name="Group 24"/>
                <p:cNvGrpSpPr>
                  <a:grpSpLocks/>
                </p:cNvGrpSpPr>
                <p:nvPr/>
              </p:nvGrpSpPr>
              <p:grpSpPr bwMode="auto">
                <a:xfrm>
                  <a:off x="1632" y="1680"/>
                  <a:ext cx="1008" cy="336"/>
                  <a:chOff x="2592" y="2880"/>
                  <a:chExt cx="1008" cy="336"/>
                </a:xfrm>
              </p:grpSpPr>
              <p:sp>
                <p:nvSpPr>
                  <p:cNvPr id="61"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62"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63"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59"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64" name="Text Box 12"/>
              <p:cNvSpPr txBox="1">
                <a:spLocks noChangeArrowheads="1"/>
              </p:cNvSpPr>
              <p:nvPr/>
            </p:nvSpPr>
            <p:spPr bwMode="auto">
              <a:xfrm>
                <a:off x="2198523" y="532053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8" name="Text Box 12"/>
              <p:cNvSpPr txBox="1">
                <a:spLocks noChangeArrowheads="1"/>
              </p:cNvSpPr>
              <p:nvPr/>
            </p:nvSpPr>
            <p:spPr bwMode="auto">
              <a:xfrm>
                <a:off x="3049564" y="53092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69" name="Text Box 12"/>
              <p:cNvSpPr txBox="1">
                <a:spLocks noChangeArrowheads="1"/>
              </p:cNvSpPr>
              <p:nvPr/>
            </p:nvSpPr>
            <p:spPr bwMode="auto">
              <a:xfrm>
                <a:off x="3575106" y="529837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grpSp>
            <p:nvGrpSpPr>
              <p:cNvPr id="70" name="Grupo 69"/>
              <p:cNvGrpSpPr/>
              <p:nvPr/>
            </p:nvGrpSpPr>
            <p:grpSpPr>
              <a:xfrm>
                <a:off x="4794474" y="5332721"/>
                <a:ext cx="2671817" cy="533400"/>
                <a:chOff x="2374845" y="4412736"/>
                <a:chExt cx="2671817" cy="533400"/>
              </a:xfrm>
            </p:grpSpPr>
            <p:grpSp>
              <p:nvGrpSpPr>
                <p:cNvPr id="71" name="Group 24"/>
                <p:cNvGrpSpPr>
                  <a:grpSpLocks/>
                </p:cNvGrpSpPr>
                <p:nvPr/>
              </p:nvGrpSpPr>
              <p:grpSpPr bwMode="auto">
                <a:xfrm>
                  <a:off x="2913062" y="4412736"/>
                  <a:ext cx="1600200" cy="533400"/>
                  <a:chOff x="2592" y="2880"/>
                  <a:chExt cx="1008" cy="336"/>
                </a:xfrm>
              </p:grpSpPr>
              <p:sp>
                <p:nvSpPr>
                  <p:cNvPr id="74"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5"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6"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72" name="Rectangle 13"/>
                <p:cNvSpPr>
                  <a:spLocks noChangeArrowheads="1"/>
                </p:cNvSpPr>
                <p:nvPr/>
              </p:nvSpPr>
              <p:spPr bwMode="auto">
                <a:xfrm>
                  <a:off x="2374845"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73" name="Rectangle 13"/>
                <p:cNvSpPr>
                  <a:spLocks noChangeArrowheads="1"/>
                </p:cNvSpPr>
                <p:nvPr/>
              </p:nvSpPr>
              <p:spPr bwMode="auto">
                <a:xfrm>
                  <a:off x="4513262" y="4412736"/>
                  <a:ext cx="533400" cy="533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77" name="Text Box 15"/>
              <p:cNvSpPr txBox="1">
                <a:spLocks noChangeArrowheads="1"/>
              </p:cNvSpPr>
              <p:nvPr/>
            </p:nvSpPr>
            <p:spPr bwMode="auto">
              <a:xfrm>
                <a:off x="5909429" y="6211827"/>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kern="0" dirty="0">
                    <a:solidFill>
                      <a:srgbClr val="000000"/>
                    </a:solidFill>
                  </a:rPr>
                  <a:t>5</a:t>
                </a:r>
                <a:r>
                  <a:rPr lang="en-US" altLang="es-CO" sz="2000" i="1" kern="0" dirty="0" smtClean="0">
                    <a:solidFill>
                      <a:srgbClr val="000000"/>
                    </a:solidFill>
                  </a:rPr>
                  <a:t>d</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78" name="Text Box 12"/>
              <p:cNvSpPr txBox="1">
                <a:spLocks noChangeArrowheads="1"/>
              </p:cNvSpPr>
              <p:nvPr/>
            </p:nvSpPr>
            <p:spPr bwMode="auto">
              <a:xfrm>
                <a:off x="4070951" y="53070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79" name="Text Box 12"/>
              <p:cNvSpPr txBox="1">
                <a:spLocks noChangeArrowheads="1"/>
              </p:cNvSpPr>
              <p:nvPr/>
            </p:nvSpPr>
            <p:spPr bwMode="auto">
              <a:xfrm>
                <a:off x="4896714" y="5307044"/>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85" name="Text Box 12"/>
              <p:cNvSpPr txBox="1">
                <a:spLocks noChangeArrowheads="1"/>
              </p:cNvSpPr>
              <p:nvPr/>
            </p:nvSpPr>
            <p:spPr bwMode="auto">
              <a:xfrm>
                <a:off x="5436096" y="530120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87833"/>
                    </a:solidFill>
                    <a:effectLst/>
                    <a:uLnTx/>
                    <a:uFillTx/>
                    <a:latin typeface="Arial" panose="020B0604020202020204" pitchFamily="34" charset="0"/>
                    <a:cs typeface="Arial" panose="020B0604020202020204" pitchFamily="34" charset="0"/>
                  </a:rPr>
                  <a:t>↑</a:t>
                </a:r>
              </a:p>
            </p:txBody>
          </p:sp>
          <p:sp>
            <p:nvSpPr>
              <p:cNvPr id="51" name="Text Box 12"/>
              <p:cNvSpPr txBox="1">
                <a:spLocks noChangeArrowheads="1"/>
              </p:cNvSpPr>
              <p:nvPr/>
            </p:nvSpPr>
            <p:spPr bwMode="auto">
              <a:xfrm>
                <a:off x="5961638" y="530120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1027D2"/>
                    </a:solidFill>
                    <a:effectLst/>
                    <a:uLnTx/>
                    <a:uFillTx/>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189675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5" grpId="0"/>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29</a:t>
            </a:fld>
            <a:endParaRPr lang="en-US" altLang="es-CO"/>
          </a:p>
        </p:txBody>
      </p:sp>
      <p:sp>
        <p:nvSpPr>
          <p:cNvPr id="4" name="Text Box 8"/>
          <p:cNvSpPr txBox="1">
            <a:spLocks noChangeArrowheads="1"/>
          </p:cNvSpPr>
          <p:nvPr/>
        </p:nvSpPr>
        <p:spPr bwMode="auto">
          <a:xfrm>
            <a:off x="395536" y="613768"/>
            <a:ext cx="855161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4: </a:t>
            </a:r>
            <a:r>
              <a:rPr lang="es-CO" altLang="es-CO" sz="2200" dirty="0" smtClean="0"/>
              <a:t>Mostrar los traslapes correspondientes que originan esta hibridación. Esta es la misma hibridación para las </a:t>
            </a:r>
            <a:r>
              <a:rPr lang="es-CO" altLang="es-CO" sz="2200" dirty="0"/>
              <a:t>geometrías </a:t>
            </a:r>
            <a:endParaRPr lang="es-CO" altLang="es-CO" sz="2200" dirty="0" smtClean="0"/>
          </a:p>
          <a:p>
            <a:pPr algn="just"/>
            <a:r>
              <a:rPr lang="es-CO" altLang="es-CO" sz="2200" dirty="0" smtClean="0"/>
              <a:t>AX</a:t>
            </a:r>
            <a:r>
              <a:rPr lang="es-CO" altLang="es-CO" sz="2000" baseline="-25000" dirty="0" smtClean="0"/>
              <a:t>7</a:t>
            </a:r>
            <a:r>
              <a:rPr lang="es-CO" altLang="es-CO" sz="2200" dirty="0" smtClean="0"/>
              <a:t> y AX</a:t>
            </a:r>
            <a:r>
              <a:rPr lang="es-CO" altLang="es-CO" baseline="-25000" dirty="0" smtClean="0"/>
              <a:t>6</a:t>
            </a:r>
            <a:r>
              <a:rPr lang="es-CO" altLang="es-CO" sz="2200" dirty="0" smtClean="0"/>
              <a:t>E como en el caso de</a:t>
            </a:r>
            <a:r>
              <a:rPr lang="es-CO" altLang="es-CO" baseline="-25000" dirty="0" smtClean="0"/>
              <a:t> </a:t>
            </a:r>
            <a:r>
              <a:rPr lang="en-US" altLang="es-CO" b="1" dirty="0" smtClean="0"/>
              <a:t>XeF</a:t>
            </a:r>
            <a:r>
              <a:rPr lang="en-US" altLang="es-CO" b="1" baseline="-25000" dirty="0" smtClean="0"/>
              <a:t>6</a:t>
            </a:r>
            <a:r>
              <a:rPr lang="en-US" altLang="es-CO" b="1" dirty="0" smtClean="0"/>
              <a:t> (</a:t>
            </a:r>
            <a:r>
              <a:rPr lang="en-US" altLang="es-CO" b="1" dirty="0" err="1" smtClean="0"/>
              <a:t>tener</a:t>
            </a:r>
            <a:r>
              <a:rPr lang="en-US" altLang="es-CO" b="1" dirty="0" smtClean="0"/>
              <a:t> </a:t>
            </a:r>
            <a:r>
              <a:rPr lang="en-US" altLang="es-CO" b="1" dirty="0" err="1" smtClean="0"/>
              <a:t>en</a:t>
            </a:r>
            <a:r>
              <a:rPr lang="en-US" altLang="es-CO" b="1" dirty="0" smtClean="0"/>
              <a:t> </a:t>
            </a:r>
            <a:r>
              <a:rPr lang="en-US" altLang="es-CO" b="1" dirty="0" err="1" smtClean="0"/>
              <a:t>cuenta</a:t>
            </a:r>
            <a:r>
              <a:rPr lang="en-US" altLang="es-CO" b="1" dirty="0" smtClean="0"/>
              <a:t> </a:t>
            </a:r>
            <a:r>
              <a:rPr lang="en-US" altLang="es-CO" b="1" dirty="0" err="1" smtClean="0"/>
              <a:t>este</a:t>
            </a:r>
            <a:r>
              <a:rPr lang="en-US" altLang="es-CO" b="1" dirty="0" smtClean="0"/>
              <a:t> </a:t>
            </a:r>
            <a:r>
              <a:rPr lang="en-US" altLang="es-CO" b="1" dirty="0" err="1" smtClean="0"/>
              <a:t>dato</a:t>
            </a:r>
            <a:r>
              <a:rPr lang="en-US" altLang="es-CO" b="1" dirty="0" smtClean="0"/>
              <a:t>)</a:t>
            </a:r>
            <a:r>
              <a:rPr lang="en-US" altLang="es-CO" b="1" baseline="-25000" dirty="0" smtClean="0"/>
              <a:t> </a:t>
            </a:r>
            <a:r>
              <a:rPr lang="es-CO" altLang="es-CO" sz="2200" dirty="0" smtClean="0"/>
              <a:t> </a:t>
            </a:r>
            <a:endParaRPr lang="es-CO" altLang="es-CO" baseline="-25000" dirty="0" smtClean="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8966" y="2780928"/>
            <a:ext cx="2084684" cy="2077103"/>
          </a:xfrm>
          <a:prstGeom prst="rect">
            <a:avLst/>
          </a:prstGeom>
        </p:spPr>
      </p:pic>
      <p:pic>
        <p:nvPicPr>
          <p:cNvPr id="3" name="Imagen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720" y="1639227"/>
            <a:ext cx="6126980" cy="4921910"/>
          </a:xfrm>
          <a:prstGeom prst="rect">
            <a:avLst/>
          </a:prstGeom>
        </p:spPr>
      </p:pic>
    </p:spTree>
    <p:extLst>
      <p:ext uri="{BB962C8B-B14F-4D97-AF65-F5344CB8AC3E}">
        <p14:creationId xmlns:p14="http://schemas.microsoft.com/office/powerpoint/2010/main" val="7031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a:t>
            </a:fld>
            <a:endParaRPr lang="en-US" altLang="es-CO"/>
          </a:p>
        </p:txBody>
      </p:sp>
      <p:sp>
        <p:nvSpPr>
          <p:cNvPr id="3" name="Text Box 5"/>
          <p:cNvSpPr txBox="1">
            <a:spLocks noChangeArrowheads="1"/>
          </p:cNvSpPr>
          <p:nvPr/>
        </p:nvSpPr>
        <p:spPr bwMode="auto">
          <a:xfrm>
            <a:off x="437296" y="695504"/>
            <a:ext cx="73452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r>
              <a:rPr lang="en-US" altLang="es-CO" b="1" dirty="0" smtClean="0"/>
              <a:t>El enlace </a:t>
            </a:r>
            <a:r>
              <a:rPr lang="en-US" altLang="es-CO" b="1" dirty="0" err="1" smtClean="0"/>
              <a:t>covalente</a:t>
            </a:r>
            <a:r>
              <a:rPr lang="en-US" altLang="es-CO" b="1" dirty="0" smtClean="0"/>
              <a:t>… </a:t>
            </a:r>
            <a:r>
              <a:rPr lang="en-US" altLang="es-CO" b="1" dirty="0" err="1" smtClean="0"/>
              <a:t>en</a:t>
            </a:r>
            <a:r>
              <a:rPr lang="en-US" altLang="es-CO" b="1" dirty="0" smtClean="0"/>
              <a:t> </a:t>
            </a:r>
            <a:r>
              <a:rPr lang="en-US" altLang="es-CO" b="1" dirty="0" err="1" smtClean="0"/>
              <a:t>términos</a:t>
            </a:r>
            <a:r>
              <a:rPr lang="en-US" altLang="es-CO" b="1" dirty="0" smtClean="0"/>
              <a:t> de </a:t>
            </a:r>
            <a:r>
              <a:rPr lang="en-US" altLang="es-CO" b="1" dirty="0" err="1" smtClean="0"/>
              <a:t>hibridacion</a:t>
            </a:r>
            <a:endParaRPr lang="en-US" altLang="es-CO" dirty="0"/>
          </a:p>
        </p:txBody>
      </p:sp>
      <p:sp>
        <p:nvSpPr>
          <p:cNvPr id="6" name="Text Box 8"/>
          <p:cNvSpPr txBox="1">
            <a:spLocks noChangeArrowheads="1"/>
          </p:cNvSpPr>
          <p:nvPr/>
        </p:nvSpPr>
        <p:spPr bwMode="auto">
          <a:xfrm>
            <a:off x="189856" y="2524452"/>
            <a:ext cx="84969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dirty="0" smtClean="0"/>
              <a:t>Un enlace covalente se forma cuando los orbitales de dos átomos se </a:t>
            </a:r>
            <a:r>
              <a:rPr lang="es-CO" altLang="es-CO" sz="2200" b="1" i="1" dirty="0" smtClean="0"/>
              <a:t>traslapan </a:t>
            </a:r>
            <a:r>
              <a:rPr lang="es-CO" altLang="es-CO" sz="2200" dirty="0" smtClean="0"/>
              <a:t>y un par de electrones apareados ocupan la </a:t>
            </a:r>
            <a:r>
              <a:rPr lang="es-CO" altLang="es-CO" sz="2200" b="1" i="1" dirty="0" smtClean="0"/>
              <a:t>región o espacio de traslape</a:t>
            </a:r>
            <a:endParaRPr lang="es-CO" altLang="es-CO" sz="2200" b="1" i="1" dirty="0" smtClean="0">
              <a:cs typeface="Arial" panose="020B0604020202020204" pitchFamily="34" charset="0"/>
            </a:endParaRPr>
          </a:p>
        </p:txBody>
      </p:sp>
      <p:sp>
        <p:nvSpPr>
          <p:cNvPr id="4" name="Rectángulo 3"/>
          <p:cNvSpPr/>
          <p:nvPr/>
        </p:nvSpPr>
        <p:spPr>
          <a:xfrm>
            <a:off x="1691680" y="1248968"/>
            <a:ext cx="5731456" cy="1107996"/>
          </a:xfrm>
          <a:prstGeom prst="rect">
            <a:avLst/>
          </a:prstGeom>
          <a:ln>
            <a:solidFill>
              <a:srgbClr val="002E50"/>
            </a:solidFill>
          </a:ln>
        </p:spPr>
        <p:txBody>
          <a:bodyPr wrap="square">
            <a:spAutoFit/>
          </a:bodyPr>
          <a:lstStyle/>
          <a:p>
            <a:pPr algn="just"/>
            <a:r>
              <a:rPr lang="en-US" altLang="es-CO" sz="2200" b="1" dirty="0" err="1"/>
              <a:t>Teoría</a:t>
            </a:r>
            <a:r>
              <a:rPr lang="en-US" altLang="es-CO" sz="2200" b="1" dirty="0"/>
              <a:t> del enlace </a:t>
            </a:r>
            <a:r>
              <a:rPr lang="en-US" altLang="es-CO" sz="2200" b="1" dirty="0" err="1"/>
              <a:t>valencia</a:t>
            </a:r>
            <a:r>
              <a:rPr lang="en-US" altLang="es-CO" sz="2200" dirty="0"/>
              <a:t>: </a:t>
            </a:r>
            <a:r>
              <a:rPr lang="en-US" altLang="es-CO" sz="2200" dirty="0" err="1"/>
              <a:t>los</a:t>
            </a:r>
            <a:r>
              <a:rPr lang="en-US" altLang="es-CO" sz="2200" dirty="0"/>
              <a:t> enlaces se </a:t>
            </a:r>
            <a:r>
              <a:rPr lang="en-US" altLang="es-CO" sz="2200" dirty="0" err="1"/>
              <a:t>forman</a:t>
            </a:r>
            <a:r>
              <a:rPr lang="en-US" altLang="es-CO" sz="2200" dirty="0"/>
              <a:t> </a:t>
            </a:r>
            <a:r>
              <a:rPr lang="en-US" altLang="es-CO" sz="2200" dirty="0" err="1"/>
              <a:t>compartiendo</a:t>
            </a:r>
            <a:r>
              <a:rPr lang="en-US" altLang="es-CO" sz="2200" dirty="0"/>
              <a:t> </a:t>
            </a:r>
            <a:r>
              <a:rPr lang="en-US" altLang="es-CO" sz="2200" dirty="0" err="1"/>
              <a:t>electrones</a:t>
            </a:r>
            <a:r>
              <a:rPr lang="en-US" altLang="es-CO" sz="2200" dirty="0"/>
              <a:t> </a:t>
            </a:r>
            <a:r>
              <a:rPr lang="en-US" altLang="es-CO" sz="2200" dirty="0" err="1"/>
              <a:t>mediante</a:t>
            </a:r>
            <a:r>
              <a:rPr lang="en-US" altLang="es-CO" sz="2200" dirty="0"/>
              <a:t> </a:t>
            </a:r>
            <a:r>
              <a:rPr lang="en-US" altLang="es-CO" sz="2200" dirty="0" err="1"/>
              <a:t>traslapes</a:t>
            </a:r>
            <a:r>
              <a:rPr lang="en-US" altLang="es-CO" sz="2200" dirty="0"/>
              <a:t> de orbitales </a:t>
            </a:r>
            <a:r>
              <a:rPr lang="en-US" altLang="es-CO" sz="2200" dirty="0" err="1"/>
              <a:t>átomicos</a:t>
            </a:r>
            <a:endParaRPr lang="es-CO" sz="2200" dirty="0"/>
          </a:p>
        </p:txBody>
      </p:sp>
      <p:sp>
        <p:nvSpPr>
          <p:cNvPr id="7" name="Text Box 10"/>
          <p:cNvSpPr txBox="1">
            <a:spLocks noChangeArrowheads="1"/>
          </p:cNvSpPr>
          <p:nvPr/>
        </p:nvSpPr>
        <p:spPr bwMode="auto">
          <a:xfrm>
            <a:off x="2912260" y="3674125"/>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err="1" smtClean="0"/>
              <a:t>Traslape</a:t>
            </a:r>
            <a:r>
              <a:rPr lang="en-US" altLang="es-CO" sz="2000" b="1" dirty="0" smtClean="0"/>
              <a:t> Orbital para el H</a:t>
            </a:r>
            <a:r>
              <a:rPr lang="en-US" altLang="es-CO" sz="2000" b="1" baseline="-25000" dirty="0" smtClean="0"/>
              <a:t>2</a:t>
            </a:r>
            <a:r>
              <a:rPr lang="en-US" altLang="es-CO" sz="2000" b="1" dirty="0"/>
              <a:t>.</a:t>
            </a: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4327436"/>
            <a:ext cx="4737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249396" y="5705812"/>
            <a:ext cx="83778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n-US" altLang="es-CO" sz="2000" b="1" dirty="0" smtClean="0"/>
              <a:t>Se forma un enlace </a:t>
            </a:r>
            <a:r>
              <a:rPr lang="en-US" altLang="es-CO" sz="2000" b="1" dirty="0" err="1" smtClean="0"/>
              <a:t>covalente</a:t>
            </a:r>
            <a:r>
              <a:rPr lang="en-US" altLang="es-CO" sz="2000" b="1" dirty="0" smtClean="0"/>
              <a:t>, entre </a:t>
            </a:r>
            <a:r>
              <a:rPr lang="en-US" altLang="es-CO" sz="2000" b="1" dirty="0" err="1" smtClean="0"/>
              <a:t>los</a:t>
            </a:r>
            <a:r>
              <a:rPr lang="en-US" altLang="es-CO" sz="2000" b="1" dirty="0" smtClean="0"/>
              <a:t> dos </a:t>
            </a:r>
            <a:r>
              <a:rPr lang="en-US" altLang="es-CO" sz="2000" b="1" dirty="0" err="1" smtClean="0"/>
              <a:t>átomos</a:t>
            </a:r>
            <a:r>
              <a:rPr lang="en-US" altLang="es-CO" sz="2000" b="1" dirty="0" smtClean="0"/>
              <a:t> del </a:t>
            </a:r>
            <a:r>
              <a:rPr lang="en-US" altLang="es-CO" sz="2000" b="1" dirty="0" err="1" smtClean="0"/>
              <a:t>mismo</a:t>
            </a:r>
            <a:r>
              <a:rPr lang="en-US" altLang="es-CO" sz="2000" b="1" dirty="0" smtClean="0"/>
              <a:t> </a:t>
            </a:r>
            <a:r>
              <a:rPr lang="en-US" altLang="es-CO" sz="2000" b="1" dirty="0" err="1" smtClean="0"/>
              <a:t>elemento</a:t>
            </a:r>
            <a:r>
              <a:rPr lang="en-US" altLang="es-CO" sz="2000" b="1" dirty="0" smtClean="0"/>
              <a:t>. El </a:t>
            </a:r>
            <a:r>
              <a:rPr lang="en-US" altLang="es-CO" sz="2000" b="1" dirty="0" err="1" smtClean="0"/>
              <a:t>espacio</a:t>
            </a:r>
            <a:r>
              <a:rPr lang="en-US" altLang="es-CO" sz="2000" b="1" dirty="0" smtClean="0"/>
              <a:t> </a:t>
            </a:r>
            <a:r>
              <a:rPr lang="en-US" altLang="es-CO" sz="2000" b="1" dirty="0" err="1" smtClean="0"/>
              <a:t>compartido</a:t>
            </a:r>
            <a:r>
              <a:rPr lang="en-US" altLang="es-CO" sz="2000" b="1" dirty="0" smtClean="0"/>
              <a:t> lo </a:t>
            </a:r>
            <a:r>
              <a:rPr lang="en-US" altLang="es-CO" sz="2000" b="1" dirty="0" err="1" smtClean="0"/>
              <a:t>ocupan</a:t>
            </a:r>
            <a:r>
              <a:rPr lang="en-US" altLang="es-CO" sz="2000" b="1" dirty="0" smtClean="0"/>
              <a:t> </a:t>
            </a:r>
            <a:r>
              <a:rPr lang="en-US" altLang="es-CO" sz="2000" b="1" dirty="0" err="1" smtClean="0"/>
              <a:t>los</a:t>
            </a:r>
            <a:r>
              <a:rPr lang="en-US" altLang="es-CO" sz="2000" b="1" dirty="0" smtClean="0"/>
              <a:t> 2 e- </a:t>
            </a:r>
            <a:r>
              <a:rPr lang="en-US" altLang="es-CO" sz="2000" b="1" dirty="0" err="1" smtClean="0"/>
              <a:t>apareados</a:t>
            </a:r>
            <a:r>
              <a:rPr lang="en-US" altLang="es-CO" sz="2000" b="1" dirty="0" smtClean="0"/>
              <a:t> con spines </a:t>
            </a:r>
            <a:r>
              <a:rPr lang="en-US" altLang="es-CO" sz="2000" b="1" dirty="0" err="1" smtClean="0"/>
              <a:t>opuestos</a:t>
            </a:r>
            <a:r>
              <a:rPr lang="en-US" altLang="es-CO" sz="2000" b="1" dirty="0" smtClean="0"/>
              <a:t>.</a:t>
            </a:r>
            <a:endParaRPr lang="en-US" altLang="es-CO" sz="2000" b="1" dirty="0"/>
          </a:p>
        </p:txBody>
      </p:sp>
    </p:spTree>
    <p:extLst>
      <p:ext uri="{BB962C8B-B14F-4D97-AF65-F5344CB8AC3E}">
        <p14:creationId xmlns:p14="http://schemas.microsoft.com/office/powerpoint/2010/main" val="1339028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71600" y="1556792"/>
            <a:ext cx="7632848" cy="2209800"/>
          </a:xfrm>
        </p:spPr>
        <p:txBody>
          <a:bodyPr/>
          <a:lstStyle/>
          <a:p>
            <a:pPr algn="r"/>
            <a:r>
              <a:rPr lang="es-CO" dirty="0" smtClean="0"/>
              <a:t>Cuarta parte: </a:t>
            </a:r>
            <a:r>
              <a:rPr lang="es-CO" dirty="0" smtClean="0"/>
              <a:t>TOM</a:t>
            </a:r>
            <a:br>
              <a:rPr lang="es-CO" dirty="0" smtClean="0"/>
            </a:br>
            <a:r>
              <a:rPr lang="es-CO" dirty="0" smtClean="0"/>
              <a:t>Teoría Orbital Molecular</a:t>
            </a:r>
            <a:endParaRPr lang="es-CO" dirty="0"/>
          </a:p>
        </p:txBody>
      </p:sp>
    </p:spTree>
    <p:extLst>
      <p:ext uri="{BB962C8B-B14F-4D97-AF65-F5344CB8AC3E}">
        <p14:creationId xmlns:p14="http://schemas.microsoft.com/office/powerpoint/2010/main" val="4264809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31</a:t>
            </a:fld>
            <a:endParaRPr lang="en-US" altLang="es-CO" dirty="0"/>
          </a:p>
        </p:txBody>
      </p:sp>
      <p:sp>
        <p:nvSpPr>
          <p:cNvPr id="4" name="Text Box 8"/>
          <p:cNvSpPr txBox="1">
            <a:spLocks noChangeArrowheads="1"/>
          </p:cNvSpPr>
          <p:nvPr/>
        </p:nvSpPr>
        <p:spPr bwMode="auto">
          <a:xfrm>
            <a:off x="279631" y="761651"/>
            <a:ext cx="88643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Enlaces Sigma (</a:t>
            </a:r>
            <a:r>
              <a:rPr lang="es-CO" altLang="es-CO" sz="2200" b="1" dirty="0" smtClean="0">
                <a:latin typeface="Symbol" panose="05050102010706020507" pitchFamily="18" charset="2"/>
              </a:rPr>
              <a:t>s</a:t>
            </a:r>
            <a:r>
              <a:rPr lang="es-CO" altLang="es-CO" sz="2200" b="1" dirty="0" smtClean="0"/>
              <a:t>) y Pi (</a:t>
            </a:r>
            <a:r>
              <a:rPr lang="es-CO" altLang="es-CO" sz="2200" b="1" dirty="0" smtClean="0">
                <a:latin typeface="Symbol" panose="05050102010706020507" pitchFamily="18" charset="2"/>
              </a:rPr>
              <a:t>p</a:t>
            </a:r>
            <a:r>
              <a:rPr lang="es-CO" altLang="es-CO" sz="2200" b="1" dirty="0" smtClean="0"/>
              <a:t>) como participes de enlaces covalentes</a:t>
            </a:r>
            <a:endParaRPr lang="es-CO" altLang="es-CO" u="sng" dirty="0" smtClean="0">
              <a:solidFill>
                <a:srgbClr val="1027D2"/>
              </a:solidFill>
            </a:endParaRPr>
          </a:p>
        </p:txBody>
      </p:sp>
      <p:sp>
        <p:nvSpPr>
          <p:cNvPr id="80" name="TextBox 2"/>
          <p:cNvSpPr txBox="1">
            <a:spLocks noChangeArrowheads="1"/>
          </p:cNvSpPr>
          <p:nvPr/>
        </p:nvSpPr>
        <p:spPr bwMode="auto">
          <a:xfrm>
            <a:off x="395536" y="1338133"/>
            <a:ext cx="8045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dirty="0" smtClean="0"/>
              <a:t>Un enlace </a:t>
            </a:r>
            <a:r>
              <a:rPr lang="en-US" altLang="es-CO" b="1" i="1" dirty="0" smtClean="0"/>
              <a:t>sigma</a:t>
            </a:r>
            <a:r>
              <a:rPr lang="en-US" altLang="es-CO" dirty="0" smtClean="0"/>
              <a:t> </a:t>
            </a:r>
            <a:r>
              <a:rPr lang="en-US" altLang="es-CO" dirty="0"/>
              <a:t>(</a:t>
            </a:r>
            <a:r>
              <a:rPr lang="el-GR" altLang="es-CO" b="1" dirty="0"/>
              <a:t>σ</a:t>
            </a:r>
            <a:r>
              <a:rPr lang="en-US" altLang="es-CO" dirty="0"/>
              <a:t>) </a:t>
            </a:r>
            <a:r>
              <a:rPr lang="en-US" altLang="es-CO" dirty="0" smtClean="0"/>
              <a:t>se forma entre dos orbitales que se </a:t>
            </a:r>
            <a:r>
              <a:rPr lang="en-US" altLang="es-CO" b="1" i="1" dirty="0" err="1" smtClean="0"/>
              <a:t>traslapen</a:t>
            </a:r>
            <a:r>
              <a:rPr lang="en-US" altLang="es-CO" b="1" i="1" dirty="0" smtClean="0"/>
              <a:t> </a:t>
            </a:r>
            <a:r>
              <a:rPr lang="en-US" altLang="es-CO" b="1" i="1" dirty="0" err="1" smtClean="0"/>
              <a:t>por</a:t>
            </a:r>
            <a:r>
              <a:rPr lang="en-US" altLang="es-CO" b="1" i="1" dirty="0" smtClean="0"/>
              <a:t> </a:t>
            </a:r>
            <a:r>
              <a:rPr lang="en-US" altLang="es-CO" b="1" i="1" dirty="0" err="1" smtClean="0"/>
              <a:t>su</a:t>
            </a:r>
            <a:r>
              <a:rPr lang="en-US" altLang="es-CO" b="1" i="1" dirty="0" smtClean="0"/>
              <a:t> </a:t>
            </a:r>
            <a:r>
              <a:rPr lang="en-US" altLang="es-CO" b="1" i="1" dirty="0" err="1" smtClean="0"/>
              <a:t>cara</a:t>
            </a:r>
            <a:r>
              <a:rPr lang="en-US" altLang="es-CO" b="1" i="1" dirty="0" smtClean="0"/>
              <a:t> frontal </a:t>
            </a:r>
            <a:r>
              <a:rPr lang="en-US" altLang="es-CO" dirty="0" smtClean="0"/>
              <a:t>de </a:t>
            </a:r>
            <a:r>
              <a:rPr lang="en-US" altLang="es-CO" dirty="0" err="1" smtClean="0"/>
              <a:t>punta</a:t>
            </a:r>
            <a:r>
              <a:rPr lang="en-US" altLang="es-CO" dirty="0" smtClean="0"/>
              <a:t> a </a:t>
            </a:r>
            <a:r>
              <a:rPr lang="en-US" altLang="es-CO" dirty="0" err="1" smtClean="0"/>
              <a:t>punta</a:t>
            </a:r>
            <a:r>
              <a:rPr lang="en-US" altLang="es-CO" dirty="0" smtClean="0"/>
              <a:t>. </a:t>
            </a:r>
          </a:p>
          <a:p>
            <a:pPr algn="just"/>
            <a:endParaRPr lang="en-US" altLang="es-CO" dirty="0"/>
          </a:p>
          <a:p>
            <a:pPr algn="ctr"/>
            <a:r>
              <a:rPr lang="en-US" altLang="es-CO" dirty="0" err="1" smtClean="0"/>
              <a:t>Todos</a:t>
            </a:r>
            <a:r>
              <a:rPr lang="en-US" altLang="es-CO" dirty="0" smtClean="0"/>
              <a:t> </a:t>
            </a:r>
            <a:r>
              <a:rPr lang="en-US" altLang="es-CO" dirty="0" err="1" smtClean="0"/>
              <a:t>los</a:t>
            </a:r>
            <a:r>
              <a:rPr lang="en-US" altLang="es-CO" dirty="0" smtClean="0"/>
              <a:t> enlaces </a:t>
            </a:r>
            <a:r>
              <a:rPr lang="en-US" altLang="es-CO" dirty="0" err="1" smtClean="0"/>
              <a:t>sencillos</a:t>
            </a:r>
            <a:r>
              <a:rPr lang="en-US" altLang="es-CO" dirty="0" smtClean="0"/>
              <a:t> son enlaces sigma </a:t>
            </a:r>
            <a:endParaRPr lang="en-US" altLang="es-CO" dirty="0"/>
          </a:p>
        </p:txBody>
      </p:sp>
      <p:sp>
        <p:nvSpPr>
          <p:cNvPr id="86" name="TextBox 2"/>
          <p:cNvSpPr txBox="1">
            <a:spLocks noChangeArrowheads="1"/>
          </p:cNvSpPr>
          <p:nvPr/>
        </p:nvSpPr>
        <p:spPr bwMode="auto">
          <a:xfrm>
            <a:off x="395536" y="3154485"/>
            <a:ext cx="8045450" cy="3046988"/>
          </a:xfrm>
          <a:prstGeom prst="rect">
            <a:avLst/>
          </a:prstGeom>
          <a:solidFill>
            <a:schemeClr val="accent6">
              <a:lumMod val="20000"/>
              <a:lumOff val="80000"/>
            </a:schemeClr>
          </a:solid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dirty="0" smtClean="0"/>
              <a:t>Un enlace </a:t>
            </a:r>
            <a:r>
              <a:rPr lang="en-US" altLang="es-CO" b="1" i="1" dirty="0" smtClean="0"/>
              <a:t>pi</a:t>
            </a:r>
            <a:r>
              <a:rPr lang="en-US" altLang="es-CO" dirty="0" smtClean="0"/>
              <a:t> (</a:t>
            </a:r>
            <a:r>
              <a:rPr lang="en-US" altLang="es-CO" b="1" dirty="0">
                <a:latin typeface="Symbol" panose="05050102010706020507" pitchFamily="18" charset="2"/>
              </a:rPr>
              <a:t>p</a:t>
            </a:r>
            <a:r>
              <a:rPr lang="en-US" altLang="es-CO" dirty="0" smtClean="0"/>
              <a:t>) se forma entre dos orbitales que se </a:t>
            </a:r>
            <a:r>
              <a:rPr lang="en-US" altLang="es-CO" b="1" i="1" dirty="0" err="1" smtClean="0"/>
              <a:t>traslapen</a:t>
            </a:r>
            <a:r>
              <a:rPr lang="en-US" altLang="es-CO" b="1" i="1" dirty="0" smtClean="0"/>
              <a:t> </a:t>
            </a:r>
            <a:r>
              <a:rPr lang="en-US" altLang="es-CO" b="1" i="1" dirty="0" err="1" smtClean="0"/>
              <a:t>por</a:t>
            </a:r>
            <a:r>
              <a:rPr lang="en-US" altLang="es-CO" b="1" i="1" dirty="0" smtClean="0"/>
              <a:t> </a:t>
            </a:r>
            <a:r>
              <a:rPr lang="en-US" altLang="es-CO" b="1" i="1" dirty="0" err="1" smtClean="0"/>
              <a:t>su</a:t>
            </a:r>
            <a:r>
              <a:rPr lang="en-US" altLang="es-CO" b="1" i="1" dirty="0" smtClean="0"/>
              <a:t> </a:t>
            </a:r>
            <a:r>
              <a:rPr lang="en-US" altLang="es-CO" b="1" i="1" dirty="0" err="1" smtClean="0"/>
              <a:t>caras</a:t>
            </a:r>
            <a:r>
              <a:rPr lang="en-US" altLang="es-CO" b="1" i="1" dirty="0" smtClean="0"/>
              <a:t> </a:t>
            </a:r>
            <a:r>
              <a:rPr lang="en-US" altLang="es-CO" b="1" i="1" dirty="0" err="1" smtClean="0"/>
              <a:t>laterales</a:t>
            </a:r>
            <a:r>
              <a:rPr lang="en-US" altLang="es-CO" b="1" i="1" dirty="0" smtClean="0"/>
              <a:t>. </a:t>
            </a:r>
            <a:r>
              <a:rPr lang="en-US" altLang="es-CO" dirty="0" smtClean="0"/>
              <a:t>Son mas </a:t>
            </a:r>
            <a:r>
              <a:rPr lang="en-US" altLang="es-CO" dirty="0" err="1" smtClean="0"/>
              <a:t>débiles</a:t>
            </a:r>
            <a:r>
              <a:rPr lang="en-US" altLang="es-CO" dirty="0" smtClean="0"/>
              <a:t> que </a:t>
            </a:r>
            <a:r>
              <a:rPr lang="en-US" altLang="es-CO" dirty="0" err="1" smtClean="0"/>
              <a:t>los</a:t>
            </a:r>
            <a:r>
              <a:rPr lang="en-US" altLang="es-CO" dirty="0" smtClean="0"/>
              <a:t> sigma </a:t>
            </a:r>
            <a:r>
              <a:rPr lang="en-US" altLang="es-CO" dirty="0" err="1" smtClean="0"/>
              <a:t>por</a:t>
            </a:r>
            <a:r>
              <a:rPr lang="en-US" altLang="es-CO" dirty="0" smtClean="0"/>
              <a:t> que el </a:t>
            </a:r>
            <a:r>
              <a:rPr lang="en-US" altLang="es-CO" dirty="0" err="1" smtClean="0"/>
              <a:t>traslape</a:t>
            </a:r>
            <a:r>
              <a:rPr lang="en-US" altLang="es-CO" dirty="0" smtClean="0"/>
              <a:t> lateral </a:t>
            </a:r>
            <a:r>
              <a:rPr lang="en-US" altLang="es-CO" dirty="0" err="1" smtClean="0"/>
              <a:t>es</a:t>
            </a:r>
            <a:r>
              <a:rPr lang="en-US" altLang="es-CO" dirty="0" smtClean="0"/>
              <a:t> </a:t>
            </a:r>
            <a:r>
              <a:rPr lang="en-US" altLang="es-CO" dirty="0" err="1" smtClean="0"/>
              <a:t>menos</a:t>
            </a:r>
            <a:r>
              <a:rPr lang="en-US" altLang="es-CO" dirty="0" smtClean="0"/>
              <a:t> </a:t>
            </a:r>
            <a:r>
              <a:rPr lang="en-US" altLang="es-CO" dirty="0" err="1" smtClean="0"/>
              <a:t>efectivo</a:t>
            </a:r>
            <a:r>
              <a:rPr lang="en-US" altLang="es-CO" dirty="0" smtClean="0"/>
              <a:t> que el </a:t>
            </a:r>
            <a:r>
              <a:rPr lang="en-US" altLang="es-CO" dirty="0" err="1" smtClean="0"/>
              <a:t>traslape</a:t>
            </a:r>
            <a:r>
              <a:rPr lang="en-US" altLang="es-CO" dirty="0" smtClean="0"/>
              <a:t> frontal de </a:t>
            </a:r>
            <a:r>
              <a:rPr lang="en-US" altLang="es-CO" dirty="0" err="1" smtClean="0"/>
              <a:t>punta</a:t>
            </a:r>
            <a:r>
              <a:rPr lang="en-US" altLang="es-CO" dirty="0" smtClean="0"/>
              <a:t> a </a:t>
            </a:r>
            <a:r>
              <a:rPr lang="en-US" altLang="es-CO" dirty="0" err="1" smtClean="0"/>
              <a:t>punta</a:t>
            </a:r>
            <a:r>
              <a:rPr lang="en-US" altLang="es-CO" dirty="0" smtClean="0"/>
              <a:t>.</a:t>
            </a:r>
          </a:p>
          <a:p>
            <a:pPr algn="just"/>
            <a:endParaRPr lang="en-US" altLang="es-CO" dirty="0"/>
          </a:p>
          <a:p>
            <a:pPr algn="just"/>
            <a:r>
              <a:rPr lang="en-US" altLang="es-CO" u="sng" dirty="0" smtClean="0"/>
              <a:t>Los enlaces </a:t>
            </a:r>
            <a:r>
              <a:rPr lang="en-US" altLang="es-CO" u="sng" dirty="0" err="1" smtClean="0"/>
              <a:t>dobles</a:t>
            </a:r>
            <a:r>
              <a:rPr lang="en-US" altLang="es-CO" u="sng" dirty="0" smtClean="0"/>
              <a:t> </a:t>
            </a:r>
            <a:r>
              <a:rPr lang="en-US" altLang="es-CO" dirty="0" err="1" smtClean="0"/>
              <a:t>contienen</a:t>
            </a:r>
            <a:r>
              <a:rPr lang="en-US" altLang="es-CO" dirty="0" smtClean="0"/>
              <a:t> un 1 enlace </a:t>
            </a:r>
            <a:r>
              <a:rPr lang="el-GR" altLang="es-CO" dirty="0"/>
              <a:t>σ</a:t>
            </a:r>
            <a:r>
              <a:rPr lang="en-US" altLang="es-CO" dirty="0"/>
              <a:t> </a:t>
            </a:r>
            <a:r>
              <a:rPr lang="en-US" altLang="es-CO" dirty="0" smtClean="0"/>
              <a:t>y 1 enlace </a:t>
            </a:r>
            <a:r>
              <a:rPr lang="en-US" altLang="es-CO" dirty="0">
                <a:latin typeface="Symbol" panose="05050102010706020507" pitchFamily="18" charset="2"/>
              </a:rPr>
              <a:t>p</a:t>
            </a:r>
            <a:r>
              <a:rPr lang="en-US" altLang="es-CO" dirty="0"/>
              <a:t> </a:t>
            </a:r>
          </a:p>
          <a:p>
            <a:pPr algn="just"/>
            <a:endParaRPr lang="en-US" altLang="es-CO" dirty="0" smtClean="0"/>
          </a:p>
          <a:p>
            <a:pPr algn="just"/>
            <a:r>
              <a:rPr lang="en-US" altLang="es-CO" u="sng" dirty="0"/>
              <a:t>Los enlaces </a:t>
            </a:r>
            <a:r>
              <a:rPr lang="en-US" altLang="es-CO" u="sng" dirty="0" smtClean="0"/>
              <a:t>triples </a:t>
            </a:r>
            <a:r>
              <a:rPr lang="en-US" altLang="es-CO" dirty="0" err="1"/>
              <a:t>contienen</a:t>
            </a:r>
            <a:r>
              <a:rPr lang="en-US" altLang="es-CO" dirty="0"/>
              <a:t> un 1 enlace </a:t>
            </a:r>
            <a:r>
              <a:rPr lang="el-GR" altLang="es-CO" dirty="0"/>
              <a:t>σ</a:t>
            </a:r>
            <a:r>
              <a:rPr lang="en-US" altLang="es-CO" dirty="0"/>
              <a:t> y </a:t>
            </a:r>
            <a:r>
              <a:rPr lang="en-US" altLang="es-CO" dirty="0" smtClean="0"/>
              <a:t>2 enlaces </a:t>
            </a:r>
            <a:r>
              <a:rPr lang="en-US" altLang="es-CO" dirty="0">
                <a:latin typeface="Symbol" panose="05050102010706020507" pitchFamily="18" charset="2"/>
              </a:rPr>
              <a:t>p</a:t>
            </a:r>
            <a:r>
              <a:rPr lang="en-US" altLang="es-CO" dirty="0"/>
              <a:t> </a:t>
            </a:r>
          </a:p>
        </p:txBody>
      </p:sp>
    </p:spTree>
    <p:extLst>
      <p:ext uri="{BB962C8B-B14F-4D97-AF65-F5344CB8AC3E}">
        <p14:creationId xmlns:p14="http://schemas.microsoft.com/office/powerpoint/2010/main" val="88667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8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0" grpId="0"/>
      <p:bldP spid="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32</a:t>
            </a:fld>
            <a:endParaRPr lang="en-US" altLang="es-CO" dirty="0"/>
          </a:p>
        </p:txBody>
      </p:sp>
      <p:sp>
        <p:nvSpPr>
          <p:cNvPr id="80" name="TextBox 2"/>
          <p:cNvSpPr txBox="1">
            <a:spLocks noChangeArrowheads="1"/>
          </p:cNvSpPr>
          <p:nvPr/>
        </p:nvSpPr>
        <p:spPr bwMode="auto">
          <a:xfrm>
            <a:off x="279631" y="1202261"/>
            <a:ext cx="86128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i="1" u="sng" dirty="0" smtClean="0"/>
              <a:t>La </a:t>
            </a:r>
            <a:r>
              <a:rPr lang="en-US" altLang="es-CO" i="1" u="sng" dirty="0" err="1" smtClean="0"/>
              <a:t>presencia</a:t>
            </a:r>
            <a:r>
              <a:rPr lang="en-US" altLang="es-CO" i="1" u="sng" dirty="0" smtClean="0"/>
              <a:t> de enlaces </a:t>
            </a:r>
            <a:r>
              <a:rPr lang="en-US" altLang="es-CO" b="1" i="1" u="sng" dirty="0" smtClean="0"/>
              <a:t>sigma</a:t>
            </a:r>
            <a:r>
              <a:rPr lang="en-US" altLang="es-CO" i="1" u="sng" dirty="0" smtClean="0"/>
              <a:t> </a:t>
            </a:r>
            <a:r>
              <a:rPr lang="en-US" altLang="es-CO" i="1" u="sng" dirty="0"/>
              <a:t>(</a:t>
            </a:r>
            <a:r>
              <a:rPr lang="el-GR" altLang="es-CO" b="1" i="1" u="sng" dirty="0"/>
              <a:t>σ</a:t>
            </a:r>
            <a:r>
              <a:rPr lang="en-US" altLang="es-CO" i="1" u="sng" dirty="0"/>
              <a:t>) </a:t>
            </a:r>
            <a:r>
              <a:rPr lang="en-US" altLang="es-CO" dirty="0" err="1" smtClean="0"/>
              <a:t>es</a:t>
            </a:r>
            <a:r>
              <a:rPr lang="en-US" altLang="es-CO" dirty="0"/>
              <a:t> </a:t>
            </a:r>
            <a:r>
              <a:rPr lang="en-US" altLang="es-CO" dirty="0" err="1" smtClean="0"/>
              <a:t>frecuente</a:t>
            </a:r>
            <a:r>
              <a:rPr lang="en-US" altLang="es-CO" dirty="0" smtClean="0"/>
              <a:t> </a:t>
            </a:r>
            <a:r>
              <a:rPr lang="en-US" altLang="es-CO" dirty="0" err="1" smtClean="0"/>
              <a:t>en</a:t>
            </a:r>
            <a:r>
              <a:rPr lang="en-US" altLang="es-CO" dirty="0" smtClean="0"/>
              <a:t> </a:t>
            </a:r>
            <a:r>
              <a:rPr lang="en-US" altLang="es-CO" dirty="0" err="1" smtClean="0"/>
              <a:t>hidrocarburos</a:t>
            </a:r>
            <a:r>
              <a:rPr lang="en-US" altLang="es-CO" dirty="0" smtClean="0"/>
              <a:t>, </a:t>
            </a:r>
            <a:r>
              <a:rPr lang="en-US" altLang="es-CO" dirty="0" err="1" smtClean="0"/>
              <a:t>concretamente</a:t>
            </a:r>
            <a:r>
              <a:rPr lang="en-US" altLang="es-CO" dirty="0" smtClean="0"/>
              <a:t> </a:t>
            </a:r>
            <a:r>
              <a:rPr lang="en-US" altLang="es-CO" dirty="0" err="1" smtClean="0"/>
              <a:t>alcanos</a:t>
            </a:r>
            <a:r>
              <a:rPr lang="en-US" altLang="es-CO" dirty="0" smtClean="0"/>
              <a:t>, </a:t>
            </a:r>
            <a:r>
              <a:rPr lang="en-US" altLang="es-CO" dirty="0" err="1" smtClean="0"/>
              <a:t>formando</a:t>
            </a:r>
            <a:r>
              <a:rPr lang="en-US" altLang="es-CO" dirty="0" smtClean="0"/>
              <a:t> enlaces </a:t>
            </a:r>
            <a:r>
              <a:rPr lang="en-US" altLang="es-CO" dirty="0" err="1" smtClean="0"/>
              <a:t>sencillos</a:t>
            </a:r>
            <a:r>
              <a:rPr lang="en-US" altLang="es-CO" dirty="0" smtClean="0"/>
              <a:t>, </a:t>
            </a:r>
            <a:r>
              <a:rPr lang="en-US" altLang="es-CO" dirty="0" err="1" smtClean="0"/>
              <a:t>teniendo</a:t>
            </a:r>
            <a:r>
              <a:rPr lang="en-US" altLang="es-CO" dirty="0" smtClean="0"/>
              <a:t> </a:t>
            </a:r>
            <a:r>
              <a:rPr lang="en-US" altLang="es-CO" dirty="0" err="1" smtClean="0"/>
              <a:t>hibridación</a:t>
            </a:r>
            <a:r>
              <a:rPr lang="en-US" altLang="es-CO" dirty="0" smtClean="0"/>
              <a:t> </a:t>
            </a:r>
            <a:r>
              <a:rPr lang="en-US" altLang="es-CO" i="1" dirty="0" smtClean="0"/>
              <a:t>sp3</a:t>
            </a:r>
            <a:r>
              <a:rPr lang="en-US" altLang="es-CO" dirty="0" smtClean="0"/>
              <a:t>, y </a:t>
            </a:r>
            <a:r>
              <a:rPr lang="en-US" altLang="es-CO" dirty="0" err="1" smtClean="0"/>
              <a:t>geometría</a:t>
            </a:r>
            <a:r>
              <a:rPr lang="en-US" altLang="es-CO" dirty="0" smtClean="0"/>
              <a:t> </a:t>
            </a:r>
            <a:r>
              <a:rPr lang="en-US" altLang="es-CO" dirty="0" err="1" smtClean="0"/>
              <a:t>tetraédrica</a:t>
            </a:r>
            <a:r>
              <a:rPr lang="en-US" altLang="es-CO" dirty="0" smtClean="0"/>
              <a:t>. </a:t>
            </a:r>
            <a:r>
              <a:rPr lang="en-US" altLang="es-CO" b="1" dirty="0" err="1" smtClean="0"/>
              <a:t>Ejemplo</a:t>
            </a:r>
            <a:r>
              <a:rPr lang="en-US" altLang="es-CO" b="1" dirty="0" smtClean="0"/>
              <a:t>: </a:t>
            </a:r>
            <a:r>
              <a:rPr lang="en-US" altLang="es-CO" dirty="0" err="1" smtClean="0"/>
              <a:t>Etano</a:t>
            </a:r>
            <a:r>
              <a:rPr lang="en-US" altLang="es-CO" dirty="0" smtClean="0"/>
              <a:t> (CH</a:t>
            </a:r>
            <a:r>
              <a:rPr lang="en-US" altLang="es-CO" baseline="-25000" dirty="0" smtClean="0"/>
              <a:t>3</a:t>
            </a:r>
            <a:r>
              <a:rPr lang="en-US" altLang="es-CO" dirty="0" smtClean="0"/>
              <a:t>-CH</a:t>
            </a:r>
            <a:r>
              <a:rPr lang="en-US" altLang="es-CO" baseline="-25000" dirty="0" smtClean="0"/>
              <a:t>3 </a:t>
            </a:r>
            <a:r>
              <a:rPr lang="en-US" altLang="es-CO" dirty="0" smtClean="0"/>
              <a:t>o C</a:t>
            </a:r>
            <a:r>
              <a:rPr lang="en-US" altLang="es-CO" baseline="-25000" dirty="0" smtClean="0"/>
              <a:t>2</a:t>
            </a:r>
            <a:r>
              <a:rPr lang="en-US" altLang="es-CO" dirty="0" smtClean="0"/>
              <a:t>H</a:t>
            </a:r>
            <a:r>
              <a:rPr lang="en-US" altLang="es-CO" baseline="-25000" dirty="0" smtClean="0"/>
              <a:t>6</a:t>
            </a:r>
            <a:r>
              <a:rPr lang="en-US" altLang="es-CO" dirty="0" smtClean="0"/>
              <a:t>)</a:t>
            </a:r>
            <a:endParaRPr lang="en-US" altLang="es-CO" dirty="0"/>
          </a:p>
        </p:txBody>
      </p:sp>
      <p:sp>
        <p:nvSpPr>
          <p:cNvPr id="6" name="Text Box 8"/>
          <p:cNvSpPr txBox="1">
            <a:spLocks noChangeArrowheads="1"/>
          </p:cNvSpPr>
          <p:nvPr/>
        </p:nvSpPr>
        <p:spPr bwMode="auto">
          <a:xfrm>
            <a:off x="279631" y="761651"/>
            <a:ext cx="88643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Enlaces Sigma (</a:t>
            </a:r>
            <a:r>
              <a:rPr lang="es-CO" altLang="es-CO" sz="2200" b="1" dirty="0" smtClean="0">
                <a:latin typeface="Symbol" panose="05050102010706020507" pitchFamily="18" charset="2"/>
              </a:rPr>
              <a:t>s</a:t>
            </a:r>
            <a:r>
              <a:rPr lang="es-CO" altLang="es-CO" sz="2200" b="1" dirty="0" smtClean="0"/>
              <a:t>) y Pi (</a:t>
            </a:r>
            <a:r>
              <a:rPr lang="es-CO" altLang="es-CO" sz="2200" b="1" dirty="0" smtClean="0">
                <a:latin typeface="Symbol" panose="05050102010706020507" pitchFamily="18" charset="2"/>
              </a:rPr>
              <a:t>p</a:t>
            </a:r>
            <a:r>
              <a:rPr lang="es-CO" altLang="es-CO" sz="2200" b="1" dirty="0" smtClean="0"/>
              <a:t>) como participes de enlaces covalentes</a:t>
            </a:r>
            <a:endParaRPr lang="es-CO" altLang="es-CO" u="sng" dirty="0" smtClean="0">
              <a:solidFill>
                <a:srgbClr val="1027D2"/>
              </a:solidFill>
            </a:endParaRP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52" y="3395215"/>
            <a:ext cx="33591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a:grpSpLocks/>
          </p:cNvGrpSpPr>
          <p:nvPr/>
        </p:nvGrpSpPr>
        <p:grpSpPr bwMode="auto">
          <a:xfrm>
            <a:off x="657877" y="3014215"/>
            <a:ext cx="2667000" cy="1066800"/>
            <a:chOff x="838200" y="1066800"/>
            <a:chExt cx="2667000" cy="1066800"/>
          </a:xfrm>
        </p:grpSpPr>
        <p:sp>
          <p:nvSpPr>
            <p:cNvPr id="21" name="Text Box 11"/>
            <p:cNvSpPr txBox="1">
              <a:spLocks noChangeArrowheads="1"/>
            </p:cNvSpPr>
            <p:nvPr/>
          </p:nvSpPr>
          <p:spPr bwMode="auto">
            <a:xfrm>
              <a:off x="838200" y="1066800"/>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1800" b="1"/>
                <a:t>both C are </a:t>
              </a:r>
              <a:r>
                <a:rPr lang="en-US" altLang="es-CO" sz="1800" b="1" i="1"/>
                <a:t>sp</a:t>
              </a:r>
              <a:r>
                <a:rPr lang="en-US" altLang="es-CO" sz="1800" b="1" baseline="30000"/>
                <a:t>3</a:t>
              </a:r>
              <a:r>
                <a:rPr lang="en-US" altLang="es-CO" sz="1800" b="1"/>
                <a:t> hybridized</a:t>
              </a:r>
            </a:p>
          </p:txBody>
        </p:sp>
        <p:sp>
          <p:nvSpPr>
            <p:cNvPr id="22" name="Line 12"/>
            <p:cNvSpPr>
              <a:spLocks noChangeShapeType="1"/>
            </p:cNvSpPr>
            <p:nvPr/>
          </p:nvSpPr>
          <p:spPr bwMode="auto">
            <a:xfrm flipH="1">
              <a:off x="1905000" y="1447800"/>
              <a:ext cx="228600" cy="6096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23" name="Line 13"/>
            <p:cNvSpPr>
              <a:spLocks noChangeShapeType="1"/>
            </p:cNvSpPr>
            <p:nvPr/>
          </p:nvSpPr>
          <p:spPr bwMode="auto">
            <a:xfrm>
              <a:off x="2286000" y="1447800"/>
              <a:ext cx="381000" cy="6858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24" name="Group 23"/>
          <p:cNvGrpSpPr>
            <a:grpSpLocks/>
          </p:cNvGrpSpPr>
          <p:nvPr/>
        </p:nvGrpSpPr>
        <p:grpSpPr bwMode="auto">
          <a:xfrm>
            <a:off x="3248677" y="2938015"/>
            <a:ext cx="3276600" cy="646113"/>
            <a:chOff x="2112" y="768"/>
            <a:chExt cx="2016" cy="582"/>
          </a:xfrm>
        </p:grpSpPr>
        <p:sp>
          <p:nvSpPr>
            <p:cNvPr id="25" name="Text Box 15"/>
            <p:cNvSpPr txBox="1">
              <a:spLocks noChangeArrowheads="1"/>
            </p:cNvSpPr>
            <p:nvPr/>
          </p:nvSpPr>
          <p:spPr bwMode="auto">
            <a:xfrm>
              <a:off x="2352" y="768"/>
              <a:ext cx="177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1800" b="1">
                  <a:latin typeface="Symbol" panose="05050102010706020507" pitchFamily="18" charset="2"/>
                </a:rPr>
                <a:t>s</a:t>
              </a:r>
              <a:r>
                <a:rPr lang="en-US" altLang="es-CO" sz="1800" b="1"/>
                <a:t> bond formed by </a:t>
              </a:r>
              <a:r>
                <a:rPr lang="en-US" altLang="es-CO" sz="1800" b="1" i="1"/>
                <a:t>s</a:t>
              </a:r>
              <a:r>
                <a:rPr lang="en-US" altLang="es-CO" sz="1800" b="1"/>
                <a:t>-</a:t>
              </a:r>
              <a:r>
                <a:rPr lang="en-US" altLang="es-CO" sz="1800" b="1" i="1"/>
                <a:t>sp</a:t>
              </a:r>
              <a:r>
                <a:rPr lang="en-US" altLang="es-CO" sz="1800" b="1" i="1" baseline="30000"/>
                <a:t>3</a:t>
              </a:r>
              <a:r>
                <a:rPr lang="en-US" altLang="es-CO" sz="1800" b="1" i="1"/>
                <a:t> </a:t>
              </a:r>
              <a:r>
                <a:rPr lang="en-US" altLang="es-CO" sz="1800" b="1"/>
                <a:t>overlap</a:t>
              </a:r>
            </a:p>
          </p:txBody>
        </p:sp>
        <p:sp>
          <p:nvSpPr>
            <p:cNvPr id="26" name="Line 16"/>
            <p:cNvSpPr>
              <a:spLocks noChangeShapeType="1"/>
            </p:cNvSpPr>
            <p:nvPr/>
          </p:nvSpPr>
          <p:spPr bwMode="auto">
            <a:xfrm flipH="1">
              <a:off x="2112" y="1042"/>
              <a:ext cx="234" cy="206"/>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grpSp>
        <p:nvGrpSpPr>
          <p:cNvPr id="27" name="Group 20"/>
          <p:cNvGrpSpPr>
            <a:grpSpLocks/>
          </p:cNvGrpSpPr>
          <p:nvPr/>
        </p:nvGrpSpPr>
        <p:grpSpPr bwMode="auto">
          <a:xfrm>
            <a:off x="505477" y="5035103"/>
            <a:ext cx="3886200" cy="1673225"/>
            <a:chOff x="685800" y="3087687"/>
            <a:chExt cx="3886200" cy="1673444"/>
          </a:xfrm>
        </p:grpSpPr>
        <p:sp>
          <p:nvSpPr>
            <p:cNvPr id="28" name="Text Box 14"/>
            <p:cNvSpPr txBox="1">
              <a:spLocks noChangeArrowheads="1"/>
            </p:cNvSpPr>
            <p:nvPr/>
          </p:nvSpPr>
          <p:spPr bwMode="auto">
            <a:xfrm>
              <a:off x="685800" y="41148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1800" b="1"/>
                <a:t>End-to-end</a:t>
              </a:r>
              <a:r>
                <a:rPr lang="en-US" altLang="es-CO" sz="1800" b="1" i="1"/>
                <a:t> sp</a:t>
              </a:r>
              <a:r>
                <a:rPr lang="en-US" altLang="es-CO" sz="1800" b="1" baseline="30000"/>
                <a:t>3</a:t>
              </a:r>
              <a:r>
                <a:rPr lang="en-US" altLang="es-CO" sz="1800" b="1"/>
                <a:t>-</a:t>
              </a:r>
              <a:r>
                <a:rPr lang="en-US" altLang="es-CO" sz="1800" b="1" i="1"/>
                <a:t>sp</a:t>
              </a:r>
              <a:r>
                <a:rPr lang="en-US" altLang="es-CO" sz="1800" b="1" baseline="30000"/>
                <a:t>3</a:t>
              </a:r>
              <a:r>
                <a:rPr lang="en-US" altLang="es-CO" sz="1800" b="1"/>
                <a:t> overlap to form a </a:t>
              </a:r>
              <a:r>
                <a:rPr lang="en-US" altLang="es-CO" sz="1800" b="1">
                  <a:latin typeface="Symbol" panose="05050102010706020507" pitchFamily="18" charset="2"/>
                </a:rPr>
                <a:t>s</a:t>
              </a:r>
              <a:r>
                <a:rPr lang="en-US" altLang="es-CO" sz="1800" b="1"/>
                <a:t> bond</a:t>
              </a:r>
            </a:p>
          </p:txBody>
        </p:sp>
        <p:sp>
          <p:nvSpPr>
            <p:cNvPr id="29" name="Line 17"/>
            <p:cNvSpPr>
              <a:spLocks noChangeShapeType="1"/>
            </p:cNvSpPr>
            <p:nvPr/>
          </p:nvSpPr>
          <p:spPr bwMode="auto">
            <a:xfrm flipV="1">
              <a:off x="2206487" y="3087687"/>
              <a:ext cx="0" cy="10668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grpSp>
      <p:pic>
        <p:nvPicPr>
          <p:cNvPr id="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877" y="3963540"/>
            <a:ext cx="29813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0097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33</a:t>
            </a:fld>
            <a:endParaRPr lang="en-US" altLang="es-CO" dirty="0"/>
          </a:p>
        </p:txBody>
      </p:sp>
      <p:sp>
        <p:nvSpPr>
          <p:cNvPr id="80" name="TextBox 2"/>
          <p:cNvSpPr txBox="1">
            <a:spLocks noChangeArrowheads="1"/>
          </p:cNvSpPr>
          <p:nvPr/>
        </p:nvSpPr>
        <p:spPr bwMode="auto">
          <a:xfrm>
            <a:off x="279631" y="1202261"/>
            <a:ext cx="8407169"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sz="2300" i="1" u="sng" dirty="0"/>
              <a:t>La </a:t>
            </a:r>
            <a:r>
              <a:rPr lang="en-US" altLang="es-CO" sz="2300" i="1" u="sng" dirty="0" err="1"/>
              <a:t>presencia</a:t>
            </a:r>
            <a:r>
              <a:rPr lang="en-US" altLang="es-CO" sz="2300" i="1" u="sng" dirty="0"/>
              <a:t> de </a:t>
            </a:r>
            <a:r>
              <a:rPr lang="en-US" altLang="es-CO" sz="2300" i="1" u="sng" dirty="0" smtClean="0"/>
              <a:t>1 enlace </a:t>
            </a:r>
            <a:r>
              <a:rPr lang="en-US" altLang="es-CO" sz="2300" b="1" i="1" u="sng" dirty="0"/>
              <a:t>sigma</a:t>
            </a:r>
            <a:r>
              <a:rPr lang="en-US" altLang="es-CO" sz="2300" i="1" u="sng" dirty="0"/>
              <a:t> (</a:t>
            </a:r>
            <a:r>
              <a:rPr lang="el-GR" altLang="es-CO" sz="2300" b="1" i="1" u="sng" dirty="0"/>
              <a:t>σ</a:t>
            </a:r>
            <a:r>
              <a:rPr lang="en-US" altLang="es-CO" sz="2300" i="1" u="sng" dirty="0"/>
              <a:t>) </a:t>
            </a:r>
            <a:r>
              <a:rPr lang="en-US" altLang="es-CO" sz="2300" i="1" u="sng" dirty="0" smtClean="0"/>
              <a:t>y 1 enlace</a:t>
            </a:r>
            <a:r>
              <a:rPr lang="en-US" altLang="es-CO" sz="2300" u="sng" dirty="0" smtClean="0"/>
              <a:t> </a:t>
            </a:r>
            <a:r>
              <a:rPr lang="en-US" altLang="es-CO" sz="2300" b="1" i="1" u="sng" dirty="0" smtClean="0"/>
              <a:t>pi</a:t>
            </a:r>
            <a:r>
              <a:rPr lang="en-US" altLang="es-CO" sz="2300" u="sng" dirty="0" smtClean="0"/>
              <a:t> (</a:t>
            </a:r>
            <a:r>
              <a:rPr lang="en-US" altLang="es-CO" sz="2300" b="1" u="sng" dirty="0">
                <a:latin typeface="Symbol" panose="05050102010706020507" pitchFamily="18" charset="2"/>
              </a:rPr>
              <a:t>p</a:t>
            </a:r>
            <a:r>
              <a:rPr lang="en-US" altLang="es-CO" sz="2300" u="sng" dirty="0" smtClean="0"/>
              <a:t>) </a:t>
            </a:r>
            <a:r>
              <a:rPr lang="en-US" altLang="es-CO" sz="2300" dirty="0" err="1" smtClean="0"/>
              <a:t>es</a:t>
            </a:r>
            <a:r>
              <a:rPr lang="en-US" altLang="es-CO" sz="2300" dirty="0" smtClean="0"/>
              <a:t>  </a:t>
            </a:r>
            <a:r>
              <a:rPr lang="en-US" altLang="es-CO" sz="2300" dirty="0" err="1" smtClean="0"/>
              <a:t>frecuente</a:t>
            </a:r>
            <a:r>
              <a:rPr lang="en-US" altLang="es-CO" sz="2300" dirty="0" smtClean="0"/>
              <a:t> </a:t>
            </a:r>
            <a:r>
              <a:rPr lang="en-US" altLang="es-CO" sz="2300" dirty="0" err="1" smtClean="0"/>
              <a:t>en</a:t>
            </a:r>
            <a:r>
              <a:rPr lang="en-US" altLang="es-CO" sz="2300" dirty="0" smtClean="0"/>
              <a:t> </a:t>
            </a:r>
            <a:r>
              <a:rPr lang="en-US" altLang="es-CO" sz="2300" dirty="0" err="1" smtClean="0"/>
              <a:t>hidrocarburos</a:t>
            </a:r>
            <a:r>
              <a:rPr lang="en-US" altLang="es-CO" sz="2300" dirty="0"/>
              <a:t> </a:t>
            </a:r>
            <a:r>
              <a:rPr lang="en-US" altLang="es-CO" sz="2300" dirty="0" err="1" smtClean="0"/>
              <a:t>tipo</a:t>
            </a:r>
            <a:r>
              <a:rPr lang="en-US" altLang="es-CO" sz="2300" dirty="0" smtClean="0"/>
              <a:t> </a:t>
            </a:r>
            <a:r>
              <a:rPr lang="en-US" altLang="es-CO" sz="2300" dirty="0" err="1" smtClean="0"/>
              <a:t>alquenos</a:t>
            </a:r>
            <a:r>
              <a:rPr lang="en-US" altLang="es-CO" sz="2300" dirty="0" smtClean="0"/>
              <a:t>, y </a:t>
            </a:r>
            <a:r>
              <a:rPr lang="en-US" altLang="es-CO" sz="2300" dirty="0" err="1" smtClean="0"/>
              <a:t>en</a:t>
            </a:r>
            <a:r>
              <a:rPr lang="en-US" altLang="es-CO" sz="2300" dirty="0" smtClean="0"/>
              <a:t> </a:t>
            </a:r>
            <a:r>
              <a:rPr lang="en-US" altLang="es-CO" sz="2300" dirty="0" err="1" smtClean="0"/>
              <a:t>todos</a:t>
            </a:r>
            <a:r>
              <a:rPr lang="en-US" altLang="es-CO" sz="2300" dirty="0" smtClean="0"/>
              <a:t> </a:t>
            </a:r>
            <a:r>
              <a:rPr lang="en-US" altLang="es-CO" sz="2300" dirty="0" err="1" smtClean="0"/>
              <a:t>los</a:t>
            </a:r>
            <a:r>
              <a:rPr lang="en-US" altLang="es-CO" sz="2300" dirty="0" smtClean="0"/>
              <a:t> </a:t>
            </a:r>
            <a:r>
              <a:rPr lang="en-US" altLang="es-CO" sz="2300" dirty="0" err="1" smtClean="0"/>
              <a:t>casos</a:t>
            </a:r>
            <a:r>
              <a:rPr lang="en-US" altLang="es-CO" sz="2300" dirty="0" smtClean="0"/>
              <a:t> </a:t>
            </a:r>
            <a:r>
              <a:rPr lang="en-US" altLang="es-CO" sz="2300" dirty="0" err="1" smtClean="0"/>
              <a:t>donde</a:t>
            </a:r>
            <a:r>
              <a:rPr lang="en-US" altLang="es-CO" sz="2300" dirty="0" smtClean="0"/>
              <a:t> el </a:t>
            </a:r>
            <a:r>
              <a:rPr lang="en-US" altLang="es-CO" sz="2300" dirty="0" err="1" smtClean="0"/>
              <a:t>átomo</a:t>
            </a:r>
            <a:r>
              <a:rPr lang="en-US" altLang="es-CO" sz="2300" dirty="0" smtClean="0"/>
              <a:t> de </a:t>
            </a:r>
            <a:r>
              <a:rPr lang="en-US" altLang="es-CO" sz="2300" dirty="0" err="1" smtClean="0"/>
              <a:t>carbono</a:t>
            </a:r>
            <a:r>
              <a:rPr lang="en-US" altLang="es-CO" sz="2300" dirty="0" smtClean="0"/>
              <a:t> </a:t>
            </a:r>
            <a:r>
              <a:rPr lang="en-US" altLang="es-CO" sz="2300" dirty="0" err="1" smtClean="0"/>
              <a:t>forme</a:t>
            </a:r>
            <a:r>
              <a:rPr lang="en-US" altLang="es-CO" sz="2300" dirty="0" smtClean="0"/>
              <a:t> un </a:t>
            </a:r>
            <a:r>
              <a:rPr lang="en-US" altLang="es-CO" sz="2300" dirty="0" err="1" smtClean="0"/>
              <a:t>doble</a:t>
            </a:r>
            <a:r>
              <a:rPr lang="en-US" altLang="es-CO" sz="2300" dirty="0" smtClean="0"/>
              <a:t> enlace, </a:t>
            </a:r>
            <a:r>
              <a:rPr lang="en-US" altLang="es-CO" sz="2300" dirty="0" err="1" smtClean="0"/>
              <a:t>por</a:t>
            </a:r>
            <a:r>
              <a:rPr lang="en-US" altLang="es-CO" sz="2300" dirty="0" smtClean="0"/>
              <a:t> </a:t>
            </a:r>
            <a:r>
              <a:rPr lang="en-US" altLang="es-CO" sz="2300" dirty="0" err="1" smtClean="0"/>
              <a:t>ende</a:t>
            </a:r>
            <a:r>
              <a:rPr lang="en-US" altLang="es-CO" sz="2300" dirty="0" smtClean="0"/>
              <a:t> </a:t>
            </a:r>
            <a:r>
              <a:rPr lang="en-US" altLang="es-CO" sz="2300" dirty="0" err="1" smtClean="0"/>
              <a:t>tendrá</a:t>
            </a:r>
            <a:r>
              <a:rPr lang="en-US" altLang="es-CO" sz="2300" dirty="0" smtClean="0"/>
              <a:t> </a:t>
            </a:r>
            <a:r>
              <a:rPr lang="en-US" altLang="es-CO" sz="2300" dirty="0" err="1" smtClean="0"/>
              <a:t>hibridación</a:t>
            </a:r>
            <a:r>
              <a:rPr lang="en-US" altLang="es-CO" sz="2300" dirty="0" smtClean="0"/>
              <a:t> </a:t>
            </a:r>
            <a:r>
              <a:rPr lang="en-US" altLang="es-CO" sz="2300" i="1" dirty="0" smtClean="0"/>
              <a:t>sp2</a:t>
            </a:r>
            <a:r>
              <a:rPr lang="en-US" altLang="es-CO" sz="2300" dirty="0" smtClean="0"/>
              <a:t> y </a:t>
            </a:r>
            <a:r>
              <a:rPr lang="en-US" altLang="es-CO" sz="2300" dirty="0" err="1" smtClean="0"/>
              <a:t>geometría</a:t>
            </a:r>
            <a:r>
              <a:rPr lang="en-US" altLang="es-CO" sz="2300" dirty="0" smtClean="0"/>
              <a:t> triangular. </a:t>
            </a:r>
            <a:r>
              <a:rPr lang="en-US" altLang="es-CO" sz="2300" b="1" dirty="0" err="1" smtClean="0"/>
              <a:t>Ejemplo</a:t>
            </a:r>
            <a:r>
              <a:rPr lang="en-US" altLang="es-CO" sz="2300" b="1" dirty="0" smtClean="0"/>
              <a:t>: </a:t>
            </a:r>
            <a:r>
              <a:rPr lang="en-US" altLang="es-CO" sz="2300" dirty="0" err="1" smtClean="0"/>
              <a:t>Etileno</a:t>
            </a:r>
            <a:r>
              <a:rPr lang="en-US" altLang="es-CO" sz="2300" dirty="0" smtClean="0"/>
              <a:t> (CH</a:t>
            </a:r>
            <a:r>
              <a:rPr lang="en-US" altLang="es-CO" sz="2300" baseline="-25000" dirty="0" smtClean="0"/>
              <a:t>2</a:t>
            </a:r>
            <a:r>
              <a:rPr lang="en-US" altLang="es-CO" sz="2300" dirty="0" smtClean="0"/>
              <a:t>=CH</a:t>
            </a:r>
            <a:r>
              <a:rPr lang="en-US" altLang="es-CO" sz="2300" baseline="-25000" dirty="0" smtClean="0"/>
              <a:t>2</a:t>
            </a:r>
            <a:r>
              <a:rPr lang="en-US" altLang="es-CO" sz="2300" dirty="0" smtClean="0"/>
              <a:t> o C</a:t>
            </a:r>
            <a:r>
              <a:rPr lang="en-US" altLang="es-CO" sz="2300" baseline="-25000" dirty="0" smtClean="0"/>
              <a:t>2</a:t>
            </a:r>
            <a:r>
              <a:rPr lang="en-US" altLang="es-CO" sz="2300" dirty="0" smtClean="0"/>
              <a:t>H</a:t>
            </a:r>
            <a:r>
              <a:rPr lang="en-US" altLang="es-CO" sz="2300" baseline="-25000" dirty="0" smtClean="0"/>
              <a:t>4</a:t>
            </a:r>
            <a:r>
              <a:rPr lang="en-US" altLang="es-CO" sz="2300" dirty="0" smtClean="0"/>
              <a:t>)</a:t>
            </a:r>
            <a:endParaRPr lang="en-US" altLang="es-CO" sz="2300" dirty="0"/>
          </a:p>
        </p:txBody>
      </p:sp>
      <p:sp>
        <p:nvSpPr>
          <p:cNvPr id="6" name="Text Box 8"/>
          <p:cNvSpPr txBox="1">
            <a:spLocks noChangeArrowheads="1"/>
          </p:cNvSpPr>
          <p:nvPr/>
        </p:nvSpPr>
        <p:spPr bwMode="auto">
          <a:xfrm>
            <a:off x="51030" y="771374"/>
            <a:ext cx="88643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Enlaces Sigma (</a:t>
            </a:r>
            <a:r>
              <a:rPr lang="es-CO" altLang="es-CO" sz="2200" b="1" dirty="0" smtClean="0">
                <a:latin typeface="Symbol" panose="05050102010706020507" pitchFamily="18" charset="2"/>
              </a:rPr>
              <a:t>s</a:t>
            </a:r>
            <a:r>
              <a:rPr lang="es-CO" altLang="es-CO" sz="2200" b="1" dirty="0" smtClean="0"/>
              <a:t>) y Pi (</a:t>
            </a:r>
            <a:r>
              <a:rPr lang="es-CO" altLang="es-CO" sz="2200" b="1" dirty="0" smtClean="0">
                <a:latin typeface="Symbol" panose="05050102010706020507" pitchFamily="18" charset="2"/>
              </a:rPr>
              <a:t>p</a:t>
            </a:r>
            <a:r>
              <a:rPr lang="es-CO" altLang="es-CO" sz="2200" b="1" dirty="0" smtClean="0"/>
              <a:t>) como participes de enlaces covalentes</a:t>
            </a:r>
            <a:endParaRPr lang="es-CO" altLang="es-CO" u="sng" dirty="0" smtClean="0">
              <a:solidFill>
                <a:srgbClr val="1027D2"/>
              </a:solidFill>
            </a:endParaRPr>
          </a:p>
        </p:txBody>
      </p:sp>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532" y="5537604"/>
            <a:ext cx="2851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6"/>
          <p:cNvGrpSpPr>
            <a:grpSpLocks/>
          </p:cNvGrpSpPr>
          <p:nvPr/>
        </p:nvGrpSpPr>
        <p:grpSpPr bwMode="auto">
          <a:xfrm>
            <a:off x="5448300" y="2976458"/>
            <a:ext cx="3352800" cy="2543175"/>
            <a:chOff x="5257800" y="1074402"/>
            <a:chExt cx="3352800" cy="2543870"/>
          </a:xfrm>
        </p:grpSpPr>
        <p:pic>
          <p:nvPicPr>
            <p:cNvPr id="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074402"/>
              <a:ext cx="2670175" cy="171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20"/>
            <p:cNvSpPr txBox="1">
              <a:spLocks noChangeArrowheads="1"/>
            </p:cNvSpPr>
            <p:nvPr/>
          </p:nvSpPr>
          <p:spPr bwMode="auto">
            <a:xfrm>
              <a:off x="5257800" y="2971800"/>
              <a:ext cx="3352800" cy="6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1800" b="1" dirty="0"/>
                <a:t>A </a:t>
              </a:r>
              <a:r>
                <a:rPr lang="en-US" altLang="es-CO" sz="1800" b="1" dirty="0">
                  <a:latin typeface="Symbol" panose="05050102010706020507" pitchFamily="18" charset="2"/>
                </a:rPr>
                <a:t>p</a:t>
              </a:r>
              <a:r>
                <a:rPr lang="en-US" altLang="es-CO" sz="1800" b="1" dirty="0"/>
                <a:t> bond has two regions of electron density.</a:t>
              </a:r>
            </a:p>
          </p:txBody>
        </p:sp>
      </p:grpSp>
      <p:pic>
        <p:nvPicPr>
          <p:cNvPr id="39"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t="20880" r="52669"/>
          <a:stretch/>
        </p:blipFill>
        <p:spPr bwMode="auto">
          <a:xfrm>
            <a:off x="284255" y="4735192"/>
            <a:ext cx="2254161" cy="192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9" descr="02_1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20" r="48500" b="7930"/>
          <a:stretch>
            <a:fillRect/>
          </a:stretch>
        </p:blipFill>
        <p:spPr bwMode="auto">
          <a:xfrm>
            <a:off x="2339752" y="3338283"/>
            <a:ext cx="2938825" cy="192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814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34</a:t>
            </a:fld>
            <a:endParaRPr lang="en-US" altLang="es-CO" dirty="0"/>
          </a:p>
        </p:txBody>
      </p:sp>
      <p:sp>
        <p:nvSpPr>
          <p:cNvPr id="80" name="TextBox 2"/>
          <p:cNvSpPr txBox="1">
            <a:spLocks noChangeArrowheads="1"/>
          </p:cNvSpPr>
          <p:nvPr/>
        </p:nvSpPr>
        <p:spPr bwMode="auto">
          <a:xfrm>
            <a:off x="279631" y="980728"/>
            <a:ext cx="85418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i="1" u="sng" dirty="0"/>
              <a:t>La </a:t>
            </a:r>
            <a:r>
              <a:rPr lang="en-US" altLang="es-CO" i="1" u="sng" dirty="0" err="1"/>
              <a:t>presencia</a:t>
            </a:r>
            <a:r>
              <a:rPr lang="en-US" altLang="es-CO" i="1" u="sng" dirty="0"/>
              <a:t> de </a:t>
            </a:r>
            <a:r>
              <a:rPr lang="en-US" altLang="es-CO" i="1" u="sng" dirty="0" smtClean="0"/>
              <a:t>1 enlace </a:t>
            </a:r>
            <a:r>
              <a:rPr lang="en-US" altLang="es-CO" b="1" i="1" u="sng" dirty="0"/>
              <a:t>sigma</a:t>
            </a:r>
            <a:r>
              <a:rPr lang="en-US" altLang="es-CO" i="1" u="sng" dirty="0"/>
              <a:t> (</a:t>
            </a:r>
            <a:r>
              <a:rPr lang="el-GR" altLang="es-CO" b="1" i="1" u="sng" dirty="0"/>
              <a:t>σ</a:t>
            </a:r>
            <a:r>
              <a:rPr lang="en-US" altLang="es-CO" i="1" u="sng" dirty="0"/>
              <a:t>) </a:t>
            </a:r>
            <a:r>
              <a:rPr lang="en-US" altLang="es-CO" i="1" u="sng" dirty="0" smtClean="0"/>
              <a:t>y 2 enlaces</a:t>
            </a:r>
            <a:r>
              <a:rPr lang="en-US" altLang="es-CO" u="sng" dirty="0" smtClean="0"/>
              <a:t> </a:t>
            </a:r>
            <a:r>
              <a:rPr lang="en-US" altLang="es-CO" b="1" i="1" u="sng" dirty="0" smtClean="0"/>
              <a:t>pi</a:t>
            </a:r>
            <a:r>
              <a:rPr lang="en-US" altLang="es-CO" u="sng" dirty="0" smtClean="0"/>
              <a:t> (</a:t>
            </a:r>
            <a:r>
              <a:rPr lang="en-US" altLang="es-CO" b="1" u="sng" dirty="0">
                <a:latin typeface="Symbol" panose="05050102010706020507" pitchFamily="18" charset="2"/>
              </a:rPr>
              <a:t>p</a:t>
            </a:r>
            <a:r>
              <a:rPr lang="en-US" altLang="es-CO" u="sng" dirty="0" smtClean="0"/>
              <a:t>) </a:t>
            </a:r>
            <a:r>
              <a:rPr lang="en-US" altLang="es-CO" dirty="0" err="1" smtClean="0"/>
              <a:t>es</a:t>
            </a:r>
            <a:r>
              <a:rPr lang="en-US" altLang="es-CO" dirty="0"/>
              <a:t> </a:t>
            </a:r>
            <a:r>
              <a:rPr lang="en-US" altLang="es-CO" dirty="0" err="1" smtClean="0"/>
              <a:t>tipica</a:t>
            </a:r>
            <a:r>
              <a:rPr lang="en-US" altLang="es-CO" dirty="0" smtClean="0"/>
              <a:t> de </a:t>
            </a:r>
            <a:r>
              <a:rPr lang="en-US" altLang="es-CO" dirty="0" err="1" smtClean="0"/>
              <a:t>alquinos</a:t>
            </a:r>
            <a:r>
              <a:rPr lang="en-US" altLang="es-CO" dirty="0" smtClean="0"/>
              <a:t> y </a:t>
            </a:r>
            <a:r>
              <a:rPr lang="en-US" altLang="es-CO" dirty="0" err="1" smtClean="0"/>
              <a:t>en</a:t>
            </a:r>
            <a:r>
              <a:rPr lang="en-US" altLang="es-CO" dirty="0" smtClean="0"/>
              <a:t> </a:t>
            </a:r>
            <a:r>
              <a:rPr lang="en-US" altLang="es-CO" dirty="0" err="1" smtClean="0"/>
              <a:t>todos</a:t>
            </a:r>
            <a:r>
              <a:rPr lang="en-US" altLang="es-CO" dirty="0" smtClean="0"/>
              <a:t> </a:t>
            </a:r>
            <a:r>
              <a:rPr lang="en-US" altLang="es-CO" dirty="0" err="1" smtClean="0"/>
              <a:t>los</a:t>
            </a:r>
            <a:r>
              <a:rPr lang="en-US" altLang="es-CO" dirty="0" smtClean="0"/>
              <a:t> </a:t>
            </a:r>
            <a:r>
              <a:rPr lang="en-US" altLang="es-CO" dirty="0" err="1" smtClean="0"/>
              <a:t>casos</a:t>
            </a:r>
            <a:r>
              <a:rPr lang="en-US" altLang="es-CO" dirty="0" smtClean="0"/>
              <a:t> </a:t>
            </a:r>
            <a:r>
              <a:rPr lang="en-US" altLang="es-CO" dirty="0" err="1" smtClean="0"/>
              <a:t>donde</a:t>
            </a:r>
            <a:r>
              <a:rPr lang="en-US" altLang="es-CO" dirty="0" smtClean="0"/>
              <a:t> el </a:t>
            </a:r>
            <a:r>
              <a:rPr lang="en-US" altLang="es-CO" dirty="0" err="1" smtClean="0"/>
              <a:t>átomo</a:t>
            </a:r>
            <a:r>
              <a:rPr lang="en-US" altLang="es-CO" dirty="0" smtClean="0"/>
              <a:t> de </a:t>
            </a:r>
            <a:r>
              <a:rPr lang="en-US" altLang="es-CO" dirty="0" err="1" smtClean="0"/>
              <a:t>carbono</a:t>
            </a:r>
            <a:r>
              <a:rPr lang="en-US" altLang="es-CO" dirty="0" smtClean="0"/>
              <a:t> </a:t>
            </a:r>
            <a:r>
              <a:rPr lang="en-US" altLang="es-CO" dirty="0" err="1" smtClean="0"/>
              <a:t>forme</a:t>
            </a:r>
            <a:r>
              <a:rPr lang="en-US" altLang="es-CO" dirty="0" smtClean="0"/>
              <a:t> un triple enlace, </a:t>
            </a:r>
            <a:r>
              <a:rPr lang="en-US" altLang="es-CO" dirty="0" err="1" smtClean="0"/>
              <a:t>por</a:t>
            </a:r>
            <a:r>
              <a:rPr lang="en-US" altLang="es-CO" dirty="0" smtClean="0"/>
              <a:t> </a:t>
            </a:r>
            <a:r>
              <a:rPr lang="en-US" altLang="es-CO" dirty="0" err="1" smtClean="0"/>
              <a:t>ende</a:t>
            </a:r>
            <a:r>
              <a:rPr lang="en-US" altLang="es-CO" dirty="0" smtClean="0"/>
              <a:t> </a:t>
            </a:r>
            <a:r>
              <a:rPr lang="en-US" altLang="es-CO" dirty="0" err="1" smtClean="0"/>
              <a:t>tendrá</a:t>
            </a:r>
            <a:r>
              <a:rPr lang="en-US" altLang="es-CO" dirty="0" smtClean="0"/>
              <a:t> </a:t>
            </a:r>
            <a:r>
              <a:rPr lang="en-US" altLang="es-CO" dirty="0" err="1" smtClean="0"/>
              <a:t>hibridación</a:t>
            </a:r>
            <a:r>
              <a:rPr lang="en-US" altLang="es-CO" dirty="0" smtClean="0"/>
              <a:t> </a:t>
            </a:r>
            <a:r>
              <a:rPr lang="en-US" altLang="es-CO" i="1" dirty="0" err="1" smtClean="0"/>
              <a:t>sp</a:t>
            </a:r>
            <a:r>
              <a:rPr lang="en-US" altLang="es-CO" dirty="0" smtClean="0"/>
              <a:t> y </a:t>
            </a:r>
            <a:r>
              <a:rPr lang="en-US" altLang="es-CO" dirty="0" err="1" smtClean="0"/>
              <a:t>geometría</a:t>
            </a:r>
            <a:r>
              <a:rPr lang="en-US" altLang="es-CO" dirty="0" smtClean="0"/>
              <a:t> lineal. </a:t>
            </a:r>
            <a:r>
              <a:rPr lang="en-US" altLang="es-CO" b="1" dirty="0" err="1" smtClean="0"/>
              <a:t>Ejemplo</a:t>
            </a:r>
            <a:r>
              <a:rPr lang="en-US" altLang="es-CO" b="1" dirty="0" smtClean="0"/>
              <a:t>: </a:t>
            </a:r>
            <a:r>
              <a:rPr lang="en-US" altLang="es-CO" dirty="0" err="1" smtClean="0"/>
              <a:t>Acetileno</a:t>
            </a:r>
            <a:r>
              <a:rPr lang="en-US" altLang="es-CO" dirty="0" smtClean="0"/>
              <a:t> (HC</a:t>
            </a:r>
            <a:r>
              <a:rPr lang="en-US" altLang="es-CO" dirty="0" smtClean="0">
                <a:cs typeface="Arial" panose="020B0604020202020204" pitchFamily="34" charset="0"/>
              </a:rPr>
              <a:t>≡</a:t>
            </a:r>
            <a:r>
              <a:rPr lang="en-US" altLang="es-CO" dirty="0" smtClean="0"/>
              <a:t>CH o C</a:t>
            </a:r>
            <a:r>
              <a:rPr lang="en-US" altLang="es-CO" baseline="-25000" dirty="0" smtClean="0"/>
              <a:t>2</a:t>
            </a:r>
            <a:r>
              <a:rPr lang="en-US" altLang="es-CO" dirty="0" smtClean="0"/>
              <a:t>H</a:t>
            </a:r>
            <a:r>
              <a:rPr lang="en-US" altLang="es-CO" baseline="-25000" dirty="0"/>
              <a:t>2</a:t>
            </a:r>
            <a:r>
              <a:rPr lang="en-US" altLang="es-CO" dirty="0" smtClean="0"/>
              <a:t>)</a:t>
            </a:r>
            <a:endParaRPr lang="en-US" altLang="es-CO" dirty="0"/>
          </a:p>
        </p:txBody>
      </p:sp>
      <p:sp>
        <p:nvSpPr>
          <p:cNvPr id="6" name="Text Box 8"/>
          <p:cNvSpPr txBox="1">
            <a:spLocks noChangeArrowheads="1"/>
          </p:cNvSpPr>
          <p:nvPr/>
        </p:nvSpPr>
        <p:spPr bwMode="auto">
          <a:xfrm>
            <a:off x="244135" y="548680"/>
            <a:ext cx="88643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Enlaces Sigma (</a:t>
            </a:r>
            <a:r>
              <a:rPr lang="es-CO" altLang="es-CO" sz="2200" b="1" dirty="0" smtClean="0">
                <a:latin typeface="Symbol" panose="05050102010706020507" pitchFamily="18" charset="2"/>
              </a:rPr>
              <a:t>s</a:t>
            </a:r>
            <a:r>
              <a:rPr lang="es-CO" altLang="es-CO" sz="2200" b="1" dirty="0" smtClean="0"/>
              <a:t>) y Pi (</a:t>
            </a:r>
            <a:r>
              <a:rPr lang="es-CO" altLang="es-CO" sz="2200" b="1" dirty="0" smtClean="0">
                <a:latin typeface="Symbol" panose="05050102010706020507" pitchFamily="18" charset="2"/>
              </a:rPr>
              <a:t>p</a:t>
            </a:r>
            <a:r>
              <a:rPr lang="es-CO" altLang="es-CO" sz="2200" b="1" dirty="0" smtClean="0"/>
              <a:t>) como participes de enlaces covalentes</a:t>
            </a:r>
            <a:endParaRPr lang="es-CO" altLang="es-CO" u="sng" dirty="0" smtClean="0">
              <a:solidFill>
                <a:srgbClr val="1027D2"/>
              </a:solidFill>
            </a:endParaRPr>
          </a:p>
        </p:txBody>
      </p:sp>
      <p:pic>
        <p:nvPicPr>
          <p:cNvPr id="1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695" y="3539413"/>
            <a:ext cx="4550292" cy="273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072" y="3058185"/>
            <a:ext cx="29003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0"/>
          <p:cNvGrpSpPr>
            <a:grpSpLocks/>
          </p:cNvGrpSpPr>
          <p:nvPr/>
        </p:nvGrpSpPr>
        <p:grpSpPr bwMode="auto">
          <a:xfrm>
            <a:off x="195295" y="4000255"/>
            <a:ext cx="3962400" cy="2493303"/>
            <a:chOff x="693832" y="2243720"/>
            <a:chExt cx="3962400" cy="2492716"/>
          </a:xfrm>
        </p:grpSpPr>
        <p:pic>
          <p:nvPicPr>
            <p:cNvPr id="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932" y="2243720"/>
              <a:ext cx="2971800" cy="18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TextBox 8"/>
            <p:cNvSpPr txBox="1">
              <a:spLocks noChangeArrowheads="1"/>
            </p:cNvSpPr>
            <p:nvPr/>
          </p:nvSpPr>
          <p:spPr bwMode="auto">
            <a:xfrm>
              <a:off x="693832" y="4090105"/>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1800" b="1" dirty="0"/>
                <a:t>Each C is </a:t>
              </a:r>
              <a:r>
                <a:rPr lang="en-US" altLang="es-CO" sz="1800" b="1" i="1" dirty="0" err="1"/>
                <a:t>sp</a:t>
              </a:r>
              <a:r>
                <a:rPr lang="en-US" altLang="es-CO" sz="1800" b="1" dirty="0"/>
                <a:t> hybridized and has two </a:t>
              </a:r>
              <a:r>
                <a:rPr lang="en-US" altLang="es-CO" sz="1800" b="1" dirty="0" err="1"/>
                <a:t>unhybridized</a:t>
              </a:r>
              <a:r>
                <a:rPr lang="en-US" altLang="es-CO" sz="1800" b="1" dirty="0"/>
                <a:t> </a:t>
              </a:r>
              <a:r>
                <a:rPr lang="en-US" altLang="es-CO" sz="1800" b="1" i="1" dirty="0"/>
                <a:t>p</a:t>
              </a:r>
              <a:r>
                <a:rPr lang="en-US" altLang="es-CO" sz="1800" b="1" dirty="0"/>
                <a:t> orbitals.</a:t>
              </a:r>
            </a:p>
          </p:txBody>
        </p:sp>
      </p:grpSp>
    </p:spTree>
    <p:extLst>
      <p:ext uri="{BB962C8B-B14F-4D97-AF65-F5344CB8AC3E}">
        <p14:creationId xmlns:p14="http://schemas.microsoft.com/office/powerpoint/2010/main" val="816983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35</a:t>
            </a:fld>
            <a:endParaRPr lang="en-US" dirty="0"/>
          </a:p>
        </p:txBody>
      </p:sp>
      <p:sp>
        <p:nvSpPr>
          <p:cNvPr id="3" name="Text Box 3"/>
          <p:cNvSpPr txBox="1">
            <a:spLocks noChangeArrowheads="1"/>
          </p:cNvSpPr>
          <p:nvPr/>
        </p:nvSpPr>
        <p:spPr bwMode="auto">
          <a:xfrm>
            <a:off x="4038600" y="533400"/>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10000"/>
              </a:spcBef>
            </a:pPr>
            <a:r>
              <a:rPr lang="en-US" altLang="es-CO" sz="2000" b="1"/>
              <a:t>Describing the Types of Bonds in Molecules</a:t>
            </a:r>
          </a:p>
        </p:txBody>
      </p:sp>
      <p:sp>
        <p:nvSpPr>
          <p:cNvPr id="4" name="Text Box 4"/>
          <p:cNvSpPr txBox="1">
            <a:spLocks noChangeArrowheads="1"/>
          </p:cNvSpPr>
          <p:nvPr/>
        </p:nvSpPr>
        <p:spPr bwMode="auto">
          <a:xfrm>
            <a:off x="381000" y="3124200"/>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a:t>SOLUTION:</a:t>
            </a:r>
          </a:p>
        </p:txBody>
      </p:sp>
      <p:grpSp>
        <p:nvGrpSpPr>
          <p:cNvPr id="5" name="Group 5"/>
          <p:cNvGrpSpPr>
            <a:grpSpLocks/>
          </p:cNvGrpSpPr>
          <p:nvPr/>
        </p:nvGrpSpPr>
        <p:grpSpPr bwMode="auto">
          <a:xfrm>
            <a:off x="381000" y="1219200"/>
            <a:ext cx="8153400" cy="708025"/>
            <a:chOff x="384" y="768"/>
            <a:chExt cx="5136" cy="357"/>
          </a:xfrm>
        </p:grpSpPr>
        <p:sp>
          <p:nvSpPr>
            <p:cNvPr id="6" name="Text Box 6"/>
            <p:cNvSpPr txBox="1">
              <a:spLocks noChangeArrowheads="1"/>
            </p:cNvSpPr>
            <p:nvPr/>
          </p:nvSpPr>
          <p:spPr bwMode="auto">
            <a:xfrm>
              <a:off x="384" y="768"/>
              <a:ext cx="110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a:t>PROBLEM:</a:t>
              </a:r>
            </a:p>
          </p:txBody>
        </p:sp>
        <p:sp>
          <p:nvSpPr>
            <p:cNvPr id="7" name="Text Box 7"/>
            <p:cNvSpPr txBox="1">
              <a:spLocks noChangeArrowheads="1"/>
            </p:cNvSpPr>
            <p:nvPr/>
          </p:nvSpPr>
          <p:spPr bwMode="auto">
            <a:xfrm>
              <a:off x="1344" y="768"/>
              <a:ext cx="417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dirty="0"/>
                <a:t>Describe </a:t>
              </a:r>
              <a:r>
                <a:rPr lang="en-US" altLang="es-CO" sz="2000" dirty="0" smtClean="0"/>
                <a:t>hybridization in carbon atoms of acetone</a:t>
              </a:r>
              <a:r>
                <a:rPr lang="en-US" altLang="es-CO" sz="2000" dirty="0"/>
                <a:t>, (CH</a:t>
              </a:r>
              <a:r>
                <a:rPr lang="en-US" altLang="es-CO" sz="2000" baseline="-25000" dirty="0"/>
                <a:t>3</a:t>
              </a:r>
              <a:r>
                <a:rPr lang="en-US" altLang="es-CO" sz="2000" dirty="0"/>
                <a:t>)</a:t>
              </a:r>
              <a:r>
                <a:rPr lang="en-US" altLang="es-CO" sz="2000" baseline="-25000" dirty="0"/>
                <a:t>2</a:t>
              </a:r>
              <a:r>
                <a:rPr lang="en-US" altLang="es-CO" sz="2000" dirty="0"/>
                <a:t>CO.</a:t>
              </a:r>
            </a:p>
          </p:txBody>
        </p:sp>
      </p:grpSp>
      <p:grpSp>
        <p:nvGrpSpPr>
          <p:cNvPr id="8" name="Group 43"/>
          <p:cNvGrpSpPr>
            <a:grpSpLocks/>
          </p:cNvGrpSpPr>
          <p:nvPr/>
        </p:nvGrpSpPr>
        <p:grpSpPr bwMode="auto">
          <a:xfrm>
            <a:off x="381000" y="1952625"/>
            <a:ext cx="8382000" cy="1016000"/>
            <a:chOff x="384" y="1056"/>
            <a:chExt cx="5280" cy="640"/>
          </a:xfrm>
        </p:grpSpPr>
        <p:sp>
          <p:nvSpPr>
            <p:cNvPr id="9" name="Text Box 9"/>
            <p:cNvSpPr txBox="1">
              <a:spLocks noChangeArrowheads="1"/>
            </p:cNvSpPr>
            <p:nvPr/>
          </p:nvSpPr>
          <p:spPr bwMode="auto">
            <a:xfrm>
              <a:off x="384" y="1056"/>
              <a:ext cx="8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a:t>PLAN:</a:t>
              </a:r>
            </a:p>
          </p:txBody>
        </p:sp>
        <p:sp>
          <p:nvSpPr>
            <p:cNvPr id="10" name="Text Box 10"/>
            <p:cNvSpPr txBox="1">
              <a:spLocks noChangeArrowheads="1"/>
            </p:cNvSpPr>
            <p:nvPr/>
          </p:nvSpPr>
          <p:spPr bwMode="auto">
            <a:xfrm>
              <a:off x="1014" y="1056"/>
              <a:ext cx="465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a:t>We use the Lewis structures to determine the arrangement of groups and shape at each central atom. We postulate the hybrid orbitals, taking note of the multiple bonds present.</a:t>
              </a:r>
            </a:p>
          </p:txBody>
        </p:sp>
      </p:grpSp>
      <p:graphicFrame>
        <p:nvGraphicFramePr>
          <p:cNvPr id="11" name="Object 230"/>
          <p:cNvGraphicFramePr>
            <a:graphicFrameLocks noChangeAspect="1"/>
          </p:cNvGraphicFramePr>
          <p:nvPr/>
        </p:nvGraphicFramePr>
        <p:xfrm>
          <a:off x="2971800" y="3810000"/>
          <a:ext cx="2828925" cy="1905000"/>
        </p:xfrm>
        <a:graphic>
          <a:graphicData uri="http://schemas.openxmlformats.org/presentationml/2006/ole">
            <mc:AlternateContent xmlns:mc="http://schemas.openxmlformats.org/markup-compatibility/2006">
              <mc:Choice xmlns:v="urn:schemas-microsoft-com:vml" Requires="v">
                <p:oleObj spid="_x0000_s11528" name="CS ChemDraw Drawing" r:id="rId3" imgW="1773504" imgH="1194340" progId="ChemDraw.Document.6.0">
                  <p:embed/>
                </p:oleObj>
              </mc:Choice>
              <mc:Fallback>
                <p:oleObj name="CS ChemDraw Drawing" r:id="rId3" imgW="1773504" imgH="1194340" progId="ChemDraw.Document.6.0">
                  <p:embed/>
                  <p:pic>
                    <p:nvPicPr>
                      <p:cNvPr id="25830" name="Object 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810000"/>
                        <a:ext cx="2828925"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240"/>
          <p:cNvGrpSpPr>
            <a:grpSpLocks/>
          </p:cNvGrpSpPr>
          <p:nvPr/>
        </p:nvGrpSpPr>
        <p:grpSpPr bwMode="auto">
          <a:xfrm>
            <a:off x="3048000" y="3657600"/>
            <a:ext cx="685800" cy="1143000"/>
            <a:chOff x="3048000" y="3657600"/>
            <a:chExt cx="685800" cy="1143000"/>
          </a:xfrm>
        </p:grpSpPr>
        <p:sp>
          <p:nvSpPr>
            <p:cNvPr id="13" name="Line 13"/>
            <p:cNvSpPr>
              <a:spLocks noChangeShapeType="1"/>
            </p:cNvSpPr>
            <p:nvPr/>
          </p:nvSpPr>
          <p:spPr bwMode="auto">
            <a:xfrm>
              <a:off x="3352800" y="4038600"/>
              <a:ext cx="381000" cy="7620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14" name="TextBox 236"/>
            <p:cNvSpPr txBox="1">
              <a:spLocks noChangeArrowheads="1"/>
            </p:cNvSpPr>
            <p:nvPr/>
          </p:nvSpPr>
          <p:spPr bwMode="auto">
            <a:xfrm>
              <a:off x="3048000" y="36576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1800" b="1" i="1"/>
                <a:t>sp</a:t>
              </a:r>
              <a:r>
                <a:rPr lang="en-US" altLang="es-CO" sz="1800" b="1" i="1" baseline="30000"/>
                <a:t>3</a:t>
              </a:r>
            </a:p>
          </p:txBody>
        </p:sp>
      </p:grpSp>
      <p:grpSp>
        <p:nvGrpSpPr>
          <p:cNvPr id="15" name="Group 243"/>
          <p:cNvGrpSpPr>
            <a:grpSpLocks/>
          </p:cNvGrpSpPr>
          <p:nvPr/>
        </p:nvGrpSpPr>
        <p:grpSpPr bwMode="auto">
          <a:xfrm>
            <a:off x="5105400" y="3962400"/>
            <a:ext cx="1219200" cy="914400"/>
            <a:chOff x="5105400" y="3962400"/>
            <a:chExt cx="1219200" cy="914400"/>
          </a:xfrm>
        </p:grpSpPr>
        <p:sp>
          <p:nvSpPr>
            <p:cNvPr id="16" name="Line 12"/>
            <p:cNvSpPr>
              <a:spLocks noChangeShapeType="1"/>
            </p:cNvSpPr>
            <p:nvPr/>
          </p:nvSpPr>
          <p:spPr bwMode="auto">
            <a:xfrm flipH="1">
              <a:off x="5105400" y="4114800"/>
              <a:ext cx="533400" cy="7620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17" name="TextBox 237"/>
            <p:cNvSpPr txBox="1">
              <a:spLocks noChangeArrowheads="1"/>
            </p:cNvSpPr>
            <p:nvPr/>
          </p:nvSpPr>
          <p:spPr bwMode="auto">
            <a:xfrm>
              <a:off x="5638800" y="39624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1800" b="1" i="1" dirty="0"/>
                <a:t>sp</a:t>
              </a:r>
              <a:r>
                <a:rPr lang="en-US" altLang="es-CO" sz="1800" b="1" i="1" baseline="30000" dirty="0"/>
                <a:t>3</a:t>
              </a:r>
            </a:p>
          </p:txBody>
        </p:sp>
      </p:grpSp>
      <p:grpSp>
        <p:nvGrpSpPr>
          <p:cNvPr id="18" name="Group 241"/>
          <p:cNvGrpSpPr>
            <a:grpSpLocks/>
          </p:cNvGrpSpPr>
          <p:nvPr/>
        </p:nvGrpSpPr>
        <p:grpSpPr bwMode="auto">
          <a:xfrm>
            <a:off x="4419600" y="3048000"/>
            <a:ext cx="914400" cy="838200"/>
            <a:chOff x="4419600" y="3048000"/>
            <a:chExt cx="914400" cy="838200"/>
          </a:xfrm>
        </p:grpSpPr>
        <p:sp>
          <p:nvSpPr>
            <p:cNvPr id="19" name="Line 12"/>
            <p:cNvSpPr>
              <a:spLocks noChangeShapeType="1"/>
            </p:cNvSpPr>
            <p:nvPr/>
          </p:nvSpPr>
          <p:spPr bwMode="auto">
            <a:xfrm flipH="1">
              <a:off x="4419600" y="3352800"/>
              <a:ext cx="304800" cy="5334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20" name="TextBox 238"/>
            <p:cNvSpPr txBox="1">
              <a:spLocks noChangeArrowheads="1"/>
            </p:cNvSpPr>
            <p:nvPr/>
          </p:nvSpPr>
          <p:spPr bwMode="auto">
            <a:xfrm>
              <a:off x="4648200" y="30480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1800" b="1" i="1"/>
                <a:t>sp</a:t>
              </a:r>
              <a:r>
                <a:rPr lang="en-US" altLang="es-CO" sz="1800" b="1" i="1" baseline="30000"/>
                <a:t>2</a:t>
              </a:r>
            </a:p>
          </p:txBody>
        </p:sp>
      </p:grpSp>
      <p:grpSp>
        <p:nvGrpSpPr>
          <p:cNvPr id="21" name="Group 242"/>
          <p:cNvGrpSpPr>
            <a:grpSpLocks/>
          </p:cNvGrpSpPr>
          <p:nvPr/>
        </p:nvGrpSpPr>
        <p:grpSpPr bwMode="auto">
          <a:xfrm>
            <a:off x="4419600" y="3581400"/>
            <a:ext cx="1371600" cy="990600"/>
            <a:chOff x="4419600" y="3581400"/>
            <a:chExt cx="1371600" cy="990600"/>
          </a:xfrm>
        </p:grpSpPr>
        <p:sp>
          <p:nvSpPr>
            <p:cNvPr id="22" name="Line 12"/>
            <p:cNvSpPr>
              <a:spLocks noChangeShapeType="1"/>
            </p:cNvSpPr>
            <p:nvPr/>
          </p:nvSpPr>
          <p:spPr bwMode="auto">
            <a:xfrm flipH="1">
              <a:off x="4419600" y="3886200"/>
              <a:ext cx="685800" cy="685800"/>
            </a:xfrm>
            <a:prstGeom prst="line">
              <a:avLst/>
            </a:prstGeom>
            <a:noFill/>
            <a:ln w="41275">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CO"/>
            </a:p>
          </p:txBody>
        </p:sp>
        <p:sp>
          <p:nvSpPr>
            <p:cNvPr id="23" name="TextBox 239"/>
            <p:cNvSpPr txBox="1">
              <a:spLocks noChangeArrowheads="1"/>
            </p:cNvSpPr>
            <p:nvPr/>
          </p:nvSpPr>
          <p:spPr bwMode="auto">
            <a:xfrm>
              <a:off x="5105400" y="35814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1800" b="1" i="1" dirty="0"/>
                <a:t>sp</a:t>
              </a:r>
              <a:r>
                <a:rPr lang="en-US" altLang="es-CO" sz="1800" b="1" i="1" baseline="30000" dirty="0"/>
                <a:t>2</a:t>
              </a:r>
            </a:p>
          </p:txBody>
        </p:sp>
      </p:grpSp>
    </p:spTree>
    <p:extLst>
      <p:ext uri="{BB962C8B-B14F-4D97-AF65-F5344CB8AC3E}">
        <p14:creationId xmlns:p14="http://schemas.microsoft.com/office/powerpoint/2010/main" val="379842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36</a:t>
            </a:fld>
            <a:endParaRPr lang="en-US" altLang="es-CO" dirty="0"/>
          </a:p>
        </p:txBody>
      </p:sp>
      <p:sp>
        <p:nvSpPr>
          <p:cNvPr id="80" name="TextBox 2"/>
          <p:cNvSpPr txBox="1">
            <a:spLocks noChangeArrowheads="1"/>
          </p:cNvSpPr>
          <p:nvPr/>
        </p:nvSpPr>
        <p:spPr bwMode="auto">
          <a:xfrm>
            <a:off x="279631" y="700115"/>
            <a:ext cx="8407169"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Orbitales atómicos (</a:t>
            </a:r>
            <a:r>
              <a:rPr lang="es-CO" altLang="es-CO" b="1" dirty="0" err="1" smtClean="0"/>
              <a:t>OA´s</a:t>
            </a:r>
            <a:r>
              <a:rPr lang="es-CO" altLang="es-CO" b="1" dirty="0" smtClean="0"/>
              <a:t>) y moleculares (</a:t>
            </a:r>
            <a:r>
              <a:rPr lang="es-CO" altLang="es-CO" b="1" dirty="0" err="1" smtClean="0"/>
              <a:t>OM´s</a:t>
            </a:r>
            <a:r>
              <a:rPr lang="es-CO" altLang="es-CO" b="1" dirty="0" smtClean="0"/>
              <a:t>)</a:t>
            </a:r>
          </a:p>
          <a:p>
            <a:pPr algn="just"/>
            <a:endParaRPr lang="es-CO" altLang="es-CO" dirty="0" smtClean="0"/>
          </a:p>
          <a:p>
            <a:pPr algn="just"/>
            <a:r>
              <a:rPr lang="es-CO" altLang="es-CO" dirty="0" smtClean="0"/>
              <a:t>La combinación de orbitales para formar enlaces puede </a:t>
            </a:r>
            <a:r>
              <a:rPr lang="es-CO" altLang="es-CO" dirty="0" err="1" smtClean="0"/>
              <a:t>intepretarse</a:t>
            </a:r>
            <a:r>
              <a:rPr lang="es-CO" altLang="es-CO" dirty="0" smtClean="0"/>
              <a:t> como una </a:t>
            </a:r>
            <a:r>
              <a:rPr lang="es-CO" altLang="es-CO" b="1" dirty="0" smtClean="0"/>
              <a:t>combinación de funciones de onda. </a:t>
            </a:r>
            <a:r>
              <a:rPr lang="es-CO" altLang="es-CO" u="sng" dirty="0" smtClean="0"/>
              <a:t>Los Orbitales atómicos (</a:t>
            </a:r>
            <a:r>
              <a:rPr lang="es-CO" altLang="es-CO" u="sng" dirty="0" err="1" smtClean="0"/>
              <a:t>OAs</a:t>
            </a:r>
            <a:r>
              <a:rPr lang="es-CO" altLang="es-CO" u="sng" dirty="0" smtClean="0"/>
              <a:t>) se combinan para dar Orbitales moleculares (</a:t>
            </a:r>
            <a:r>
              <a:rPr lang="es-CO" altLang="es-CO" u="sng" dirty="0" err="1" smtClean="0"/>
              <a:t>OMs</a:t>
            </a:r>
            <a:r>
              <a:rPr lang="es-CO" altLang="es-CO" u="sng" dirty="0" smtClean="0"/>
              <a:t>)</a:t>
            </a:r>
          </a:p>
          <a:p>
            <a:pPr algn="just"/>
            <a:endParaRPr lang="es-CO" altLang="es-CO" b="1" dirty="0"/>
          </a:p>
          <a:p>
            <a:pPr marL="342900" indent="-342900" algn="just">
              <a:buFont typeface="Arial" panose="020B0604020202020204" pitchFamily="34" charset="0"/>
              <a:buChar char="•"/>
            </a:pPr>
            <a:r>
              <a:rPr lang="es-CO" altLang="es-CO" dirty="0" smtClean="0"/>
              <a:t>Al sumar varios </a:t>
            </a:r>
            <a:r>
              <a:rPr lang="es-CO" altLang="es-CO" dirty="0" err="1" smtClean="0"/>
              <a:t>OA´s</a:t>
            </a:r>
            <a:r>
              <a:rPr lang="es-CO" altLang="es-CO" dirty="0" smtClean="0"/>
              <a:t> se forma un </a:t>
            </a:r>
            <a:r>
              <a:rPr lang="es-CO" altLang="es-CO" b="1" i="1" dirty="0" smtClean="0"/>
              <a:t>orbital molecular (OM) </a:t>
            </a:r>
            <a:r>
              <a:rPr lang="es-CO" altLang="es-CO" b="1" i="1" dirty="0" err="1" smtClean="0"/>
              <a:t>enlazante</a:t>
            </a:r>
            <a:r>
              <a:rPr lang="es-CO" altLang="es-CO" dirty="0" smtClean="0"/>
              <a:t>, que posee una alta región de densidad electrónica entre el núcleo y a su vez posee una buena estabilidad y baja energía.</a:t>
            </a:r>
          </a:p>
          <a:p>
            <a:pPr marL="342900" indent="-342900" algn="just">
              <a:buFont typeface="Arial" panose="020B0604020202020204" pitchFamily="34" charset="0"/>
              <a:buChar char="•"/>
            </a:pPr>
            <a:endParaRPr lang="es-CO" altLang="es-CO" dirty="0"/>
          </a:p>
          <a:p>
            <a:pPr marL="342900" indent="-342900" algn="just">
              <a:buFont typeface="Arial" panose="020B0604020202020204" pitchFamily="34" charset="0"/>
              <a:buChar char="•"/>
            </a:pPr>
            <a:r>
              <a:rPr lang="es-CO" altLang="es-CO" dirty="0" smtClean="0"/>
              <a:t>La sustracción de </a:t>
            </a:r>
            <a:r>
              <a:rPr lang="es-CO" altLang="es-CO" dirty="0" err="1" smtClean="0"/>
              <a:t>OA´s</a:t>
            </a:r>
            <a:r>
              <a:rPr lang="es-CO" altLang="es-CO" dirty="0" smtClean="0"/>
              <a:t> forma un </a:t>
            </a:r>
            <a:r>
              <a:rPr lang="es-CO" altLang="es-CO" b="1" dirty="0" smtClean="0"/>
              <a:t>orbital molecular </a:t>
            </a:r>
            <a:r>
              <a:rPr lang="es-CO" altLang="es-CO" b="1" dirty="0" err="1" smtClean="0"/>
              <a:t>antienlazante</a:t>
            </a:r>
            <a:r>
              <a:rPr lang="es-CO" altLang="es-CO" b="1" dirty="0"/>
              <a:t> </a:t>
            </a:r>
            <a:r>
              <a:rPr lang="es-CO" altLang="es-CO" b="1" dirty="0" smtClean="0"/>
              <a:t>(OM*), </a:t>
            </a:r>
            <a:r>
              <a:rPr lang="es-CO" altLang="es-CO" dirty="0" smtClean="0"/>
              <a:t>que tiene un nodo, o región de densidad cero entre el núcleo, siendo de poca estabilidad y alta energía.</a:t>
            </a:r>
            <a:endParaRPr lang="en-US" altLang="es-CO" dirty="0"/>
          </a:p>
        </p:txBody>
      </p:sp>
    </p:spTree>
    <p:extLst>
      <p:ext uri="{BB962C8B-B14F-4D97-AF65-F5344CB8AC3E}">
        <p14:creationId xmlns:p14="http://schemas.microsoft.com/office/powerpoint/2010/main" val="167149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37</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Recordar: </a:t>
            </a:r>
            <a:r>
              <a:rPr lang="es-CO" altLang="es-CO" dirty="0" smtClean="0"/>
              <a:t>superposición de ondas. </a:t>
            </a:r>
            <a:endParaRPr lang="en-US" altLang="es-CO"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367" y="1139643"/>
            <a:ext cx="42672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95536" y="4086147"/>
            <a:ext cx="36004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200" dirty="0" smtClean="0"/>
              <a:t>Amplitudes de </a:t>
            </a:r>
            <a:r>
              <a:rPr lang="en-US" altLang="es-CO" sz="2200" dirty="0" err="1" smtClean="0"/>
              <a:t>funciones</a:t>
            </a:r>
            <a:r>
              <a:rPr lang="en-US" altLang="es-CO" sz="2200" dirty="0" smtClean="0"/>
              <a:t> de </a:t>
            </a:r>
            <a:r>
              <a:rPr lang="en-US" altLang="es-CO" sz="2200" dirty="0" err="1" smtClean="0"/>
              <a:t>onda</a:t>
            </a:r>
            <a:r>
              <a:rPr lang="en-US" altLang="es-CO" sz="2200" dirty="0" smtClean="0"/>
              <a:t> </a:t>
            </a:r>
            <a:r>
              <a:rPr lang="en-US" altLang="es-CO" sz="2200" dirty="0" err="1" smtClean="0"/>
              <a:t>Sumadas</a:t>
            </a:r>
            <a:endParaRPr lang="en-US" altLang="es-CO" sz="2200" dirty="0" smtClean="0"/>
          </a:p>
          <a:p>
            <a:pPr algn="ctr">
              <a:spcBef>
                <a:spcPct val="50000"/>
              </a:spcBef>
            </a:pPr>
            <a:r>
              <a:rPr lang="en-US" altLang="es-CO" sz="2000" b="1" dirty="0" smtClean="0"/>
              <a:t>OM </a:t>
            </a:r>
            <a:r>
              <a:rPr lang="en-US" altLang="es-CO" sz="2000" b="1" dirty="0" err="1" smtClean="0"/>
              <a:t>Enlazante</a:t>
            </a:r>
            <a:r>
              <a:rPr lang="en-US" altLang="es-CO" sz="2000" b="1" dirty="0" smtClean="0"/>
              <a:t> </a:t>
            </a:r>
            <a:br>
              <a:rPr lang="en-US" altLang="es-CO" sz="2000" b="1" dirty="0" smtClean="0"/>
            </a:br>
            <a:r>
              <a:rPr lang="en-US" altLang="es-CO" sz="2000" b="1" dirty="0" err="1" smtClean="0"/>
              <a:t>Menor</a:t>
            </a:r>
            <a:r>
              <a:rPr lang="en-US" altLang="es-CO" sz="2000" b="1" dirty="0" smtClean="0"/>
              <a:t> </a:t>
            </a:r>
            <a:r>
              <a:rPr lang="en-US" altLang="es-CO" sz="2000" b="1" dirty="0" err="1" smtClean="0"/>
              <a:t>energía</a:t>
            </a:r>
            <a:r>
              <a:rPr lang="en-US" altLang="es-CO" sz="2000" b="1" dirty="0" smtClean="0"/>
              <a:t>, mayor </a:t>
            </a:r>
            <a:r>
              <a:rPr lang="en-US" altLang="es-CO" sz="2000" b="1" dirty="0" err="1" smtClean="0"/>
              <a:t>estabilidad</a:t>
            </a:r>
            <a:endParaRPr lang="en-US" altLang="es-CO" sz="2000" b="1" dirty="0" smtClean="0"/>
          </a:p>
        </p:txBody>
      </p:sp>
      <p:grpSp>
        <p:nvGrpSpPr>
          <p:cNvPr id="6" name="Group 12"/>
          <p:cNvGrpSpPr>
            <a:grpSpLocks/>
          </p:cNvGrpSpPr>
          <p:nvPr/>
        </p:nvGrpSpPr>
        <p:grpSpPr bwMode="auto">
          <a:xfrm>
            <a:off x="4812011" y="1458045"/>
            <a:ext cx="3629422" cy="4935870"/>
            <a:chOff x="2506" y="1920"/>
            <a:chExt cx="2872" cy="3621"/>
          </a:xfrm>
        </p:grpSpPr>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1920"/>
              <a:ext cx="2834" cy="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2506" y="3848"/>
              <a:ext cx="2872" cy="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200" dirty="0" smtClean="0"/>
                <a:t>Amplitudes de </a:t>
              </a:r>
              <a:r>
                <a:rPr lang="en-US" altLang="es-CO" sz="2200" dirty="0" err="1" smtClean="0"/>
                <a:t>funciones</a:t>
              </a:r>
              <a:r>
                <a:rPr lang="en-US" altLang="es-CO" sz="2200" dirty="0" smtClean="0"/>
                <a:t> de </a:t>
              </a:r>
              <a:r>
                <a:rPr lang="en-US" altLang="es-CO" sz="2200" dirty="0" err="1" smtClean="0"/>
                <a:t>onda</a:t>
              </a:r>
              <a:r>
                <a:rPr lang="en-US" altLang="es-CO" sz="2200" dirty="0" smtClean="0"/>
                <a:t> </a:t>
              </a:r>
              <a:r>
                <a:rPr lang="en-US" altLang="es-CO" sz="2200" dirty="0" err="1" smtClean="0"/>
                <a:t>restadas</a:t>
              </a:r>
              <a:endParaRPr lang="en-US" altLang="es-CO" sz="2200" dirty="0" smtClean="0"/>
            </a:p>
            <a:p>
              <a:pPr algn="ctr">
                <a:spcBef>
                  <a:spcPct val="50000"/>
                </a:spcBef>
              </a:pPr>
              <a:r>
                <a:rPr lang="en-US" altLang="es-CO" sz="2000" b="1" dirty="0" smtClean="0"/>
                <a:t>OM* </a:t>
              </a:r>
              <a:r>
                <a:rPr lang="en-US" altLang="es-CO" sz="2000" b="1" dirty="0" err="1" smtClean="0"/>
                <a:t>Antienlazante</a:t>
              </a:r>
              <a:r>
                <a:rPr lang="en-US" altLang="es-CO" sz="2000" b="1" dirty="0" smtClean="0"/>
                <a:t/>
              </a:r>
              <a:br>
                <a:rPr lang="en-US" altLang="es-CO" sz="2000" b="1" dirty="0" smtClean="0"/>
              </a:br>
              <a:r>
                <a:rPr lang="en-US" altLang="es-CO" sz="2000" b="1" dirty="0" smtClean="0"/>
                <a:t>Mayor </a:t>
              </a:r>
              <a:r>
                <a:rPr lang="en-US" altLang="es-CO" sz="2000" b="1" dirty="0" err="1" smtClean="0"/>
                <a:t>energia</a:t>
              </a:r>
              <a:r>
                <a:rPr lang="en-US" altLang="es-CO" sz="2000" b="1" dirty="0" smtClean="0"/>
                <a:t/>
              </a:r>
              <a:br>
                <a:rPr lang="en-US" altLang="es-CO" sz="2000" b="1" dirty="0" smtClean="0"/>
              </a:br>
              <a:r>
                <a:rPr lang="en-US" altLang="es-CO" sz="2000" b="1" dirty="0" err="1" smtClean="0"/>
                <a:t>Menor</a:t>
              </a:r>
              <a:r>
                <a:rPr lang="en-US" altLang="es-CO" sz="2000" b="1" dirty="0" smtClean="0"/>
                <a:t> </a:t>
              </a:r>
              <a:r>
                <a:rPr lang="en-US" altLang="es-CO" sz="2000" b="1" dirty="0" err="1" smtClean="0"/>
                <a:t>estabilidad</a:t>
              </a:r>
              <a:endParaRPr lang="en-US" altLang="es-CO" sz="2000" b="1" dirty="0" smtClean="0"/>
            </a:p>
            <a:p>
              <a:pPr algn="ctr">
                <a:spcBef>
                  <a:spcPct val="50000"/>
                </a:spcBef>
              </a:pPr>
              <a:endParaRPr lang="en-US" altLang="es-CO" sz="2000" b="1" dirty="0"/>
            </a:p>
          </p:txBody>
        </p:sp>
      </p:grpSp>
    </p:spTree>
    <p:extLst>
      <p:ext uri="{BB962C8B-B14F-4D97-AF65-F5344CB8AC3E}">
        <p14:creationId xmlns:p14="http://schemas.microsoft.com/office/powerpoint/2010/main" val="645038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38</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Ejemplo: </a:t>
            </a:r>
            <a:r>
              <a:rPr lang="es-CO" altLang="es-CO" b="1" dirty="0" err="1" smtClean="0"/>
              <a:t>OM´s</a:t>
            </a:r>
            <a:r>
              <a:rPr lang="es-CO" altLang="es-CO" b="1" dirty="0" smtClean="0"/>
              <a:t> de enlace y </a:t>
            </a:r>
            <a:r>
              <a:rPr lang="es-CO" altLang="es-CO" b="1" dirty="0" err="1" smtClean="0"/>
              <a:t>antienlace</a:t>
            </a:r>
            <a:r>
              <a:rPr lang="es-CO" altLang="es-CO" b="1" dirty="0" smtClean="0"/>
              <a:t> para el H</a:t>
            </a:r>
            <a:r>
              <a:rPr lang="es-CO" altLang="es-CO" sz="2600" b="1" baseline="-25000" dirty="0" smtClean="0"/>
              <a:t>2</a:t>
            </a:r>
            <a:r>
              <a:rPr lang="es-CO" altLang="es-CO" dirty="0" smtClean="0"/>
              <a:t>. </a:t>
            </a:r>
            <a:endParaRPr lang="en-US" altLang="es-CO"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422" y="1340768"/>
            <a:ext cx="7438929" cy="368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490537" y="5282220"/>
            <a:ext cx="78978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n-US" altLang="es-CO" sz="2200" b="1" i="1" dirty="0" smtClean="0"/>
              <a:t>El OM </a:t>
            </a:r>
            <a:r>
              <a:rPr lang="en-US" altLang="es-CO" sz="2200" b="1" i="1" dirty="0" err="1" smtClean="0"/>
              <a:t>enlazante</a:t>
            </a:r>
            <a:r>
              <a:rPr lang="en-US" altLang="es-CO" sz="2200" b="1" i="1" dirty="0" smtClean="0"/>
              <a:t> </a:t>
            </a:r>
            <a:r>
              <a:rPr lang="en-US" altLang="es-CO" sz="2200" b="1" i="1" dirty="0" err="1" smtClean="0"/>
              <a:t>tiene</a:t>
            </a:r>
            <a:r>
              <a:rPr lang="en-US" altLang="es-CO" sz="2200" b="1" i="1" dirty="0" smtClean="0"/>
              <a:t> </a:t>
            </a:r>
            <a:r>
              <a:rPr lang="en-US" altLang="es-CO" sz="2200" b="1" i="1" dirty="0" err="1" smtClean="0"/>
              <a:t>menor</a:t>
            </a:r>
            <a:r>
              <a:rPr lang="en-US" altLang="es-CO" sz="2200" b="1" i="1" dirty="0" smtClean="0"/>
              <a:t> </a:t>
            </a:r>
            <a:r>
              <a:rPr lang="en-US" altLang="es-CO" sz="2200" b="1" i="1" dirty="0" err="1" smtClean="0"/>
              <a:t>energia</a:t>
            </a:r>
            <a:r>
              <a:rPr lang="en-US" altLang="es-CO" sz="2200" b="1" i="1" dirty="0" smtClean="0"/>
              <a:t> y mayor </a:t>
            </a:r>
            <a:r>
              <a:rPr lang="en-US" altLang="es-CO" sz="2200" b="1" i="1" dirty="0" err="1" smtClean="0"/>
              <a:t>estabilidad</a:t>
            </a:r>
            <a:r>
              <a:rPr lang="en-US" altLang="es-CO" sz="2200" b="1" i="1" dirty="0" smtClean="0"/>
              <a:t> </a:t>
            </a:r>
            <a:r>
              <a:rPr lang="en-US" altLang="es-CO" sz="2200" dirty="0" smtClean="0"/>
              <a:t>y el </a:t>
            </a:r>
            <a:r>
              <a:rPr lang="en-US" altLang="es-CO" sz="2200" b="1" i="1" dirty="0" smtClean="0"/>
              <a:t>OM* </a:t>
            </a:r>
            <a:r>
              <a:rPr lang="en-US" altLang="es-CO" sz="2200" b="1" i="1" dirty="0" err="1" smtClean="0"/>
              <a:t>antienlazante</a:t>
            </a:r>
            <a:r>
              <a:rPr lang="en-US" altLang="es-CO" sz="2200" b="1" i="1" dirty="0" smtClean="0"/>
              <a:t> </a:t>
            </a:r>
            <a:r>
              <a:rPr lang="en-US" altLang="es-CO" sz="2200" b="1" i="1" dirty="0" err="1" smtClean="0"/>
              <a:t>tiene</a:t>
            </a:r>
            <a:r>
              <a:rPr lang="en-US" altLang="es-CO" sz="2200" b="1" i="1" dirty="0" smtClean="0"/>
              <a:t> </a:t>
            </a:r>
            <a:r>
              <a:rPr lang="en-US" altLang="es-CO" sz="2200" b="1" i="1" dirty="0" err="1" smtClean="0"/>
              <a:t>una</a:t>
            </a:r>
            <a:r>
              <a:rPr lang="en-US" altLang="es-CO" sz="2200" b="1" i="1" dirty="0" smtClean="0"/>
              <a:t> </a:t>
            </a:r>
            <a:r>
              <a:rPr lang="en-US" altLang="es-CO" sz="2200" b="1" i="1" dirty="0" err="1" smtClean="0"/>
              <a:t>energia</a:t>
            </a:r>
            <a:r>
              <a:rPr lang="en-US" altLang="es-CO" sz="2200" b="1" i="1" dirty="0" smtClean="0"/>
              <a:t> mas </a:t>
            </a:r>
            <a:r>
              <a:rPr lang="en-US" altLang="es-CO" sz="2200" b="1" i="1" dirty="0" err="1" smtClean="0"/>
              <a:t>alta</a:t>
            </a:r>
            <a:r>
              <a:rPr lang="en-US" altLang="es-CO" sz="2200" b="1" i="1" dirty="0" smtClean="0"/>
              <a:t> y </a:t>
            </a:r>
            <a:r>
              <a:rPr lang="en-US" altLang="es-CO" sz="2200" b="1" i="1" dirty="0" err="1" smtClean="0"/>
              <a:t>una</a:t>
            </a:r>
            <a:r>
              <a:rPr lang="en-US" altLang="es-CO" sz="2200" b="1" i="1" dirty="0" smtClean="0"/>
              <a:t> </a:t>
            </a:r>
            <a:r>
              <a:rPr lang="en-US" altLang="es-CO" sz="2200" b="1" i="1" dirty="0" err="1" smtClean="0"/>
              <a:t>estabilidad</a:t>
            </a:r>
            <a:r>
              <a:rPr lang="en-US" altLang="es-CO" sz="2200" b="1" i="1" dirty="0" smtClean="0"/>
              <a:t> </a:t>
            </a:r>
            <a:r>
              <a:rPr lang="en-US" altLang="es-CO" sz="2200" b="1" i="1" dirty="0" err="1" smtClean="0"/>
              <a:t>menor</a:t>
            </a:r>
            <a:r>
              <a:rPr lang="en-US" altLang="es-CO" sz="2200" dirty="0" smtClean="0"/>
              <a:t>, </a:t>
            </a:r>
            <a:r>
              <a:rPr lang="en-US" altLang="es-CO" sz="2200" dirty="0" err="1" smtClean="0"/>
              <a:t>respecto</a:t>
            </a:r>
            <a:r>
              <a:rPr lang="en-US" altLang="es-CO" sz="2200" dirty="0" smtClean="0"/>
              <a:t> de </a:t>
            </a:r>
            <a:r>
              <a:rPr lang="en-US" altLang="es-CO" sz="2200" dirty="0" err="1" smtClean="0"/>
              <a:t>los</a:t>
            </a:r>
            <a:r>
              <a:rPr lang="en-US" altLang="es-CO" sz="2200" dirty="0" smtClean="0"/>
              <a:t> OA´s que </a:t>
            </a:r>
            <a:r>
              <a:rPr lang="en-US" altLang="es-CO" sz="2200" dirty="0" err="1" smtClean="0"/>
              <a:t>los</a:t>
            </a:r>
            <a:r>
              <a:rPr lang="en-US" altLang="es-CO" sz="2200" dirty="0" smtClean="0"/>
              <a:t> </a:t>
            </a:r>
            <a:r>
              <a:rPr lang="en-US" altLang="es-CO" sz="2200" dirty="0" err="1" smtClean="0"/>
              <a:t>formaron</a:t>
            </a:r>
            <a:r>
              <a:rPr lang="en-US" altLang="es-CO" sz="2200" dirty="0" smtClean="0"/>
              <a:t> </a:t>
            </a:r>
            <a:r>
              <a:rPr lang="en-US" altLang="es-CO" sz="2200" dirty="0" err="1" smtClean="0"/>
              <a:t>originalmente</a:t>
            </a:r>
            <a:r>
              <a:rPr lang="en-US" altLang="es-CO" sz="2200" dirty="0" smtClean="0"/>
              <a:t>.</a:t>
            </a:r>
          </a:p>
        </p:txBody>
      </p:sp>
    </p:spTree>
    <p:extLst>
      <p:ext uri="{BB962C8B-B14F-4D97-AF65-F5344CB8AC3E}">
        <p14:creationId xmlns:p14="http://schemas.microsoft.com/office/powerpoint/2010/main" val="2412192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39</a:t>
            </a:fld>
            <a:endParaRPr lang="en-US" altLang="es-CO" dirty="0"/>
          </a:p>
        </p:txBody>
      </p:sp>
      <p:sp>
        <p:nvSpPr>
          <p:cNvPr id="80" name="TextBox 2"/>
          <p:cNvSpPr txBox="1">
            <a:spLocks noChangeArrowheads="1"/>
          </p:cNvSpPr>
          <p:nvPr/>
        </p:nvSpPr>
        <p:spPr bwMode="auto">
          <a:xfrm>
            <a:off x="248153" y="68862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Solapamiento o traslapes de orbitales: s + s</a:t>
            </a:r>
            <a:endParaRPr lang="en-US" altLang="es-CO" dirty="0"/>
          </a:p>
        </p:txBody>
      </p:sp>
      <p:sp>
        <p:nvSpPr>
          <p:cNvPr id="7" name="Text Box 8"/>
          <p:cNvSpPr txBox="1">
            <a:spLocks noChangeArrowheads="1"/>
          </p:cNvSpPr>
          <p:nvPr/>
        </p:nvSpPr>
        <p:spPr bwMode="auto">
          <a:xfrm>
            <a:off x="6084168" y="5798145"/>
            <a:ext cx="22495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Constructiva</a:t>
            </a:r>
            <a:r>
              <a:rPr lang="en-US" altLang="es-CO" sz="1800" b="1" dirty="0" smtClean="0"/>
              <a:t/>
            </a:r>
            <a:br>
              <a:rPr lang="en-US" altLang="es-CO" sz="1800" b="1" dirty="0" smtClean="0"/>
            </a:br>
            <a:r>
              <a:rPr lang="en-US" altLang="es-CO" sz="1800" b="1" dirty="0" smtClean="0"/>
              <a:t>(</a:t>
            </a:r>
            <a:r>
              <a:rPr lang="en-US" altLang="es-CO" sz="1800" b="1" dirty="0" err="1" smtClean="0"/>
              <a:t>menor</a:t>
            </a:r>
            <a:r>
              <a:rPr lang="en-US" altLang="es-CO" sz="1800" b="1" dirty="0" smtClean="0"/>
              <a:t> </a:t>
            </a:r>
            <a:r>
              <a:rPr lang="en-US" altLang="es-CO" sz="1800" b="1" dirty="0" err="1" smtClean="0"/>
              <a:t>energía</a:t>
            </a:r>
            <a:r>
              <a:rPr lang="en-US" altLang="es-CO" sz="1800" b="1" dirty="0" smtClean="0"/>
              <a:t>)</a:t>
            </a:r>
          </a:p>
        </p:txBody>
      </p:sp>
      <p:sp>
        <p:nvSpPr>
          <p:cNvPr id="12" name="Text Box 8"/>
          <p:cNvSpPr txBox="1">
            <a:spLocks noChangeArrowheads="1"/>
          </p:cNvSpPr>
          <p:nvPr/>
        </p:nvSpPr>
        <p:spPr bwMode="auto">
          <a:xfrm>
            <a:off x="6489160" y="1140544"/>
            <a:ext cx="26548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Destructiva</a:t>
            </a:r>
            <a:r>
              <a:rPr lang="en-US" altLang="es-CO" sz="1800" b="1" dirty="0" smtClean="0"/>
              <a:t/>
            </a:r>
            <a:br>
              <a:rPr lang="en-US" altLang="es-CO" sz="1800" b="1" dirty="0" smtClean="0"/>
            </a:br>
            <a:r>
              <a:rPr lang="en-US" altLang="es-CO" sz="1800" b="1" dirty="0" smtClean="0"/>
              <a:t>(mayor </a:t>
            </a:r>
            <a:r>
              <a:rPr lang="en-US" altLang="es-CO" sz="1800" b="1" dirty="0" err="1" smtClean="0"/>
              <a:t>energía</a:t>
            </a:r>
            <a:r>
              <a:rPr lang="en-US" altLang="es-CO" sz="1800" b="1" dirty="0" smtClean="0"/>
              <a:t>)</a:t>
            </a:r>
            <a:endParaRPr lang="en-US" altLang="es-CO" sz="1800"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2204864"/>
            <a:ext cx="8824809" cy="3593281"/>
          </a:xfrm>
          <a:prstGeom prst="rect">
            <a:avLst/>
          </a:prstGeom>
        </p:spPr>
      </p:pic>
    </p:spTree>
    <p:extLst>
      <p:ext uri="{BB962C8B-B14F-4D97-AF65-F5344CB8AC3E}">
        <p14:creationId xmlns:p14="http://schemas.microsoft.com/office/powerpoint/2010/main" val="2114940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a:t>
            </a:fld>
            <a:endParaRPr lang="en-US" altLang="es-CO"/>
          </a:p>
        </p:txBody>
      </p:sp>
      <p:sp>
        <p:nvSpPr>
          <p:cNvPr id="5" name="Text Box 10"/>
          <p:cNvSpPr txBox="1">
            <a:spLocks noChangeArrowheads="1"/>
          </p:cNvSpPr>
          <p:nvPr/>
        </p:nvSpPr>
        <p:spPr bwMode="auto">
          <a:xfrm>
            <a:off x="2555776" y="608641"/>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err="1" smtClean="0"/>
              <a:t>Traslape</a:t>
            </a:r>
            <a:r>
              <a:rPr lang="en-US" altLang="es-CO" sz="2000" b="1" dirty="0" smtClean="0"/>
              <a:t> Orbital para el H</a:t>
            </a:r>
            <a:r>
              <a:rPr lang="en-US" altLang="es-CO" sz="2000" b="1" baseline="-25000" dirty="0" smtClean="0"/>
              <a:t>2</a:t>
            </a:r>
            <a:r>
              <a:rPr lang="en-US" altLang="es-CO" sz="2000" b="1" dirty="0"/>
              <a:t>.</a:t>
            </a:r>
          </a:p>
        </p:txBody>
      </p:sp>
      <p:pic>
        <p:nvPicPr>
          <p:cNvPr id="21" name="Picture 4" descr="cha56011_1006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98874"/>
            <a:ext cx="2804808" cy="520192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1"/>
          <p:cNvSpPr txBox="1">
            <a:spLocks noChangeArrowheads="1"/>
          </p:cNvSpPr>
          <p:nvPr/>
        </p:nvSpPr>
        <p:spPr bwMode="auto">
          <a:xfrm>
            <a:off x="251520" y="2753749"/>
            <a:ext cx="4969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n-US" altLang="es-CO" b="1" dirty="0" err="1" smtClean="0"/>
              <a:t>Notese</a:t>
            </a:r>
            <a:r>
              <a:rPr lang="en-US" altLang="es-CO" b="1" dirty="0" smtClean="0"/>
              <a:t> el </a:t>
            </a:r>
            <a:r>
              <a:rPr lang="en-US" altLang="es-CO" b="1" dirty="0" err="1" smtClean="0"/>
              <a:t>traslape</a:t>
            </a:r>
            <a:r>
              <a:rPr lang="en-US" altLang="es-CO" b="1" dirty="0" smtClean="0"/>
              <a:t> </a:t>
            </a:r>
            <a:r>
              <a:rPr lang="en-US" altLang="es-CO" b="1" dirty="0" err="1" smtClean="0"/>
              <a:t>en</a:t>
            </a:r>
            <a:r>
              <a:rPr lang="en-US" altLang="es-CO" b="1" dirty="0" smtClean="0"/>
              <a:t> la </a:t>
            </a:r>
            <a:r>
              <a:rPr lang="en-US" altLang="es-CO" b="1" dirty="0" err="1" smtClean="0"/>
              <a:t>nube</a:t>
            </a:r>
            <a:r>
              <a:rPr lang="en-US" altLang="es-CO" b="1" dirty="0" smtClean="0"/>
              <a:t> electronica a </a:t>
            </a:r>
            <a:r>
              <a:rPr lang="en-US" altLang="es-CO" b="1" dirty="0" err="1" smtClean="0"/>
              <a:t>medida</a:t>
            </a:r>
            <a:r>
              <a:rPr lang="en-US" altLang="es-CO" b="1" dirty="0" smtClean="0"/>
              <a:t> que se </a:t>
            </a:r>
            <a:r>
              <a:rPr lang="en-US" altLang="es-CO" b="1" dirty="0" err="1" smtClean="0"/>
              <a:t>juntan</a:t>
            </a:r>
            <a:r>
              <a:rPr lang="en-US" altLang="es-CO" b="1" dirty="0" smtClean="0"/>
              <a:t> </a:t>
            </a:r>
            <a:r>
              <a:rPr lang="en-US" altLang="es-CO" b="1" dirty="0" err="1" smtClean="0"/>
              <a:t>los</a:t>
            </a:r>
            <a:r>
              <a:rPr lang="en-US" altLang="es-CO" b="1" dirty="0" smtClean="0"/>
              <a:t> </a:t>
            </a:r>
            <a:r>
              <a:rPr lang="en-US" altLang="es-CO" b="1" dirty="0" err="1" smtClean="0"/>
              <a:t>átomos</a:t>
            </a:r>
            <a:r>
              <a:rPr lang="en-US" altLang="es-CO" b="1" dirty="0" smtClean="0"/>
              <a:t> de H</a:t>
            </a:r>
            <a:endParaRPr lang="en-US" altLang="es-CO" b="1" dirty="0"/>
          </a:p>
        </p:txBody>
      </p:sp>
    </p:spTree>
    <p:extLst>
      <p:ext uri="{BB962C8B-B14F-4D97-AF65-F5344CB8AC3E}">
        <p14:creationId xmlns:p14="http://schemas.microsoft.com/office/powerpoint/2010/main" val="1063503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40</a:t>
            </a:fld>
            <a:endParaRPr lang="en-US" altLang="es-CO" dirty="0"/>
          </a:p>
        </p:txBody>
      </p:sp>
      <p:sp>
        <p:nvSpPr>
          <p:cNvPr id="80" name="TextBox 2"/>
          <p:cNvSpPr txBox="1">
            <a:spLocks noChangeArrowheads="1"/>
          </p:cNvSpPr>
          <p:nvPr/>
        </p:nvSpPr>
        <p:spPr bwMode="auto">
          <a:xfrm>
            <a:off x="366987" y="610273"/>
            <a:ext cx="8407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b="1" dirty="0" smtClean="0"/>
              <a:t>Solapamiento o traslapes de orbitales: s + </a:t>
            </a:r>
            <a:r>
              <a:rPr lang="es-CO" altLang="es-CO" b="1" dirty="0" err="1" smtClean="0"/>
              <a:t>px</a:t>
            </a:r>
            <a:endParaRPr lang="es-CO" altLang="es-CO" b="1" dirty="0" smtClean="0"/>
          </a:p>
          <a:p>
            <a:pPr algn="ctr"/>
            <a:r>
              <a:rPr lang="es-CO" altLang="es-CO" b="1" dirty="0" smtClean="0"/>
              <a:t>Nota: </a:t>
            </a:r>
            <a:r>
              <a:rPr lang="es-CO" altLang="es-CO" b="1" dirty="0" smtClean="0">
                <a:solidFill>
                  <a:srgbClr val="002060"/>
                </a:solidFill>
              </a:rPr>
              <a:t>haga Ud. los traslapes de s + </a:t>
            </a:r>
            <a:r>
              <a:rPr lang="es-CO" altLang="es-CO" b="1" dirty="0" err="1" smtClean="0">
                <a:solidFill>
                  <a:srgbClr val="002060"/>
                </a:solidFill>
              </a:rPr>
              <a:t>py</a:t>
            </a:r>
            <a:r>
              <a:rPr lang="es-CO" altLang="es-CO" b="1" dirty="0">
                <a:solidFill>
                  <a:srgbClr val="002060"/>
                </a:solidFill>
              </a:rPr>
              <a:t> </a:t>
            </a:r>
            <a:r>
              <a:rPr lang="es-CO" altLang="es-CO" b="1" dirty="0" smtClean="0">
                <a:solidFill>
                  <a:srgbClr val="002060"/>
                </a:solidFill>
              </a:rPr>
              <a:t>; s + </a:t>
            </a:r>
            <a:r>
              <a:rPr lang="es-CO" altLang="es-CO" b="1" dirty="0" err="1" smtClean="0">
                <a:solidFill>
                  <a:srgbClr val="002060"/>
                </a:solidFill>
              </a:rPr>
              <a:t>pz</a:t>
            </a:r>
            <a:endParaRPr lang="en-US" altLang="es-CO" dirty="0">
              <a:solidFill>
                <a:srgbClr val="002060"/>
              </a:solidFill>
            </a:endParaRPr>
          </a:p>
        </p:txBody>
      </p:sp>
      <p:sp>
        <p:nvSpPr>
          <p:cNvPr id="7" name="Text Box 8"/>
          <p:cNvSpPr txBox="1">
            <a:spLocks noChangeArrowheads="1"/>
          </p:cNvSpPr>
          <p:nvPr/>
        </p:nvSpPr>
        <p:spPr bwMode="auto">
          <a:xfrm>
            <a:off x="6747378" y="5067781"/>
            <a:ext cx="22495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Constructiva</a:t>
            </a:r>
            <a:r>
              <a:rPr lang="en-US" altLang="es-CO" sz="1800" b="1" dirty="0" smtClean="0"/>
              <a:t/>
            </a:r>
            <a:br>
              <a:rPr lang="en-US" altLang="es-CO" sz="1800" b="1" dirty="0" smtClean="0"/>
            </a:br>
            <a:r>
              <a:rPr lang="en-US" altLang="es-CO" sz="1800" b="1" dirty="0" smtClean="0"/>
              <a:t>(</a:t>
            </a:r>
            <a:r>
              <a:rPr lang="en-US" altLang="es-CO" sz="1800" b="1" dirty="0" err="1" smtClean="0"/>
              <a:t>menor</a:t>
            </a:r>
            <a:r>
              <a:rPr lang="en-US" altLang="es-CO" sz="1800" b="1" dirty="0" smtClean="0"/>
              <a:t> </a:t>
            </a:r>
            <a:r>
              <a:rPr lang="en-US" altLang="es-CO" sz="1800" b="1" dirty="0" err="1" smtClean="0"/>
              <a:t>energía</a:t>
            </a:r>
            <a:r>
              <a:rPr lang="en-US" altLang="es-CO" sz="1800" b="1" dirty="0" smtClean="0"/>
              <a:t>)</a:t>
            </a:r>
          </a:p>
        </p:txBody>
      </p:sp>
      <p:sp>
        <p:nvSpPr>
          <p:cNvPr id="12" name="Text Box 8"/>
          <p:cNvSpPr txBox="1">
            <a:spLocks noChangeArrowheads="1"/>
          </p:cNvSpPr>
          <p:nvPr/>
        </p:nvSpPr>
        <p:spPr bwMode="auto">
          <a:xfrm>
            <a:off x="7219676" y="2398387"/>
            <a:ext cx="17772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Destructiva</a:t>
            </a:r>
            <a:r>
              <a:rPr lang="en-US" altLang="es-CO" sz="1800" b="1" dirty="0" smtClean="0"/>
              <a:t/>
            </a:r>
            <a:br>
              <a:rPr lang="en-US" altLang="es-CO" sz="1800" b="1" dirty="0" smtClean="0"/>
            </a:br>
            <a:r>
              <a:rPr lang="en-US" altLang="es-CO" sz="1800" b="1" dirty="0" smtClean="0"/>
              <a:t>(mayor </a:t>
            </a:r>
            <a:r>
              <a:rPr lang="en-US" altLang="es-CO" sz="1800" b="1" dirty="0" err="1" smtClean="0"/>
              <a:t>energía</a:t>
            </a:r>
            <a:r>
              <a:rPr lang="en-US" altLang="es-CO" sz="1800" b="1" dirty="0" smtClean="0"/>
              <a:t>)</a:t>
            </a:r>
            <a:endParaRPr lang="en-US" altLang="es-CO" sz="1800" b="1" dirty="0"/>
          </a:p>
        </p:txBody>
      </p:sp>
      <p:pic>
        <p:nvPicPr>
          <p:cNvPr id="13" name="Picture 9" descr="02_08-03u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64631" y="1989447"/>
            <a:ext cx="6239918" cy="16561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02_08-03u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6"/>
          <a:stretch/>
        </p:blipFill>
        <p:spPr bwMode="auto">
          <a:xfrm>
            <a:off x="1308440" y="4802424"/>
            <a:ext cx="5616624" cy="1393531"/>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arriba 3"/>
          <p:cNvSpPr/>
          <p:nvPr/>
        </p:nvSpPr>
        <p:spPr bwMode="auto">
          <a:xfrm>
            <a:off x="445923" y="1556792"/>
            <a:ext cx="432048" cy="5004345"/>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
        <p:nvSpPr>
          <p:cNvPr id="15" name="Text Box 8"/>
          <p:cNvSpPr txBox="1">
            <a:spLocks noChangeArrowheads="1"/>
          </p:cNvSpPr>
          <p:nvPr/>
        </p:nvSpPr>
        <p:spPr bwMode="auto">
          <a:xfrm>
            <a:off x="-612576" y="3965141"/>
            <a:ext cx="17772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600" b="1" dirty="0" smtClean="0"/>
              <a:t>E</a:t>
            </a:r>
            <a:endParaRPr lang="en-US" altLang="es-CO" sz="2600" b="1" dirty="0"/>
          </a:p>
        </p:txBody>
      </p:sp>
    </p:spTree>
    <p:extLst>
      <p:ext uri="{BB962C8B-B14F-4D97-AF65-F5344CB8AC3E}">
        <p14:creationId xmlns:p14="http://schemas.microsoft.com/office/powerpoint/2010/main" val="12480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41</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Solapamiento o traslapes de orbitales: </a:t>
            </a:r>
            <a:r>
              <a:rPr lang="es-CO" altLang="es-CO" b="1" dirty="0" err="1" smtClean="0"/>
              <a:t>px</a:t>
            </a:r>
            <a:r>
              <a:rPr lang="es-CO" altLang="es-CO" b="1" dirty="0"/>
              <a:t> </a:t>
            </a:r>
            <a:r>
              <a:rPr lang="es-CO" altLang="es-CO" b="1" dirty="0" smtClean="0"/>
              <a:t>+ </a:t>
            </a:r>
            <a:r>
              <a:rPr lang="es-CO" altLang="es-CO" b="1" dirty="0" err="1" smtClean="0"/>
              <a:t>px</a:t>
            </a:r>
            <a:r>
              <a:rPr lang="es-CO" altLang="es-CO" b="1" dirty="0" smtClean="0"/>
              <a:t> ; </a:t>
            </a:r>
            <a:r>
              <a:rPr lang="es-CO" altLang="es-CO" b="1" dirty="0" err="1" smtClean="0"/>
              <a:t>py</a:t>
            </a:r>
            <a:r>
              <a:rPr lang="es-CO" altLang="es-CO" b="1" dirty="0" smtClean="0"/>
              <a:t> +</a:t>
            </a:r>
            <a:r>
              <a:rPr lang="es-CO" altLang="es-CO" b="1" dirty="0" err="1" smtClean="0"/>
              <a:t>py</a:t>
            </a:r>
            <a:r>
              <a:rPr lang="es-CO" altLang="es-CO" b="1" dirty="0" smtClean="0"/>
              <a:t> </a:t>
            </a:r>
            <a:r>
              <a:rPr lang="es-CO" altLang="es-CO" dirty="0" smtClean="0"/>
              <a:t> </a:t>
            </a:r>
            <a:endParaRPr lang="en-US" altLang="es-CO" dirty="0"/>
          </a:p>
        </p:txBody>
      </p:sp>
      <p:sp>
        <p:nvSpPr>
          <p:cNvPr id="7" name="Text Box 8"/>
          <p:cNvSpPr txBox="1">
            <a:spLocks noChangeArrowheads="1"/>
          </p:cNvSpPr>
          <p:nvPr/>
        </p:nvSpPr>
        <p:spPr bwMode="auto">
          <a:xfrm>
            <a:off x="7236295" y="5606192"/>
            <a:ext cx="1777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Constructiva</a:t>
            </a:r>
            <a:endParaRPr lang="en-US" altLang="es-CO" sz="1800" b="1" dirty="0"/>
          </a:p>
        </p:txBody>
      </p:sp>
      <p:sp>
        <p:nvSpPr>
          <p:cNvPr id="8" name="Text Box 8"/>
          <p:cNvSpPr txBox="1">
            <a:spLocks noChangeArrowheads="1"/>
          </p:cNvSpPr>
          <p:nvPr/>
        </p:nvSpPr>
        <p:spPr bwMode="auto">
          <a:xfrm>
            <a:off x="7236296" y="4365104"/>
            <a:ext cx="1777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Destructiva</a:t>
            </a:r>
            <a:endParaRPr lang="en-US" altLang="es-CO" sz="1800" b="1" dirty="0"/>
          </a:p>
        </p:txBody>
      </p:sp>
      <p:sp>
        <p:nvSpPr>
          <p:cNvPr id="11" name="Text Box 8"/>
          <p:cNvSpPr txBox="1">
            <a:spLocks noChangeArrowheads="1"/>
          </p:cNvSpPr>
          <p:nvPr/>
        </p:nvSpPr>
        <p:spPr bwMode="auto">
          <a:xfrm>
            <a:off x="7362602" y="2797989"/>
            <a:ext cx="1777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Constructiva</a:t>
            </a:r>
            <a:endParaRPr lang="en-US" altLang="es-CO" sz="1800" b="1" dirty="0"/>
          </a:p>
        </p:txBody>
      </p:sp>
      <p:sp>
        <p:nvSpPr>
          <p:cNvPr id="12" name="Text Box 8"/>
          <p:cNvSpPr txBox="1">
            <a:spLocks noChangeArrowheads="1"/>
          </p:cNvSpPr>
          <p:nvPr/>
        </p:nvSpPr>
        <p:spPr bwMode="auto">
          <a:xfrm>
            <a:off x="7366793" y="1558330"/>
            <a:ext cx="1777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1800" b="1" dirty="0" err="1" smtClean="0"/>
              <a:t>Interferencia</a:t>
            </a:r>
            <a:r>
              <a:rPr lang="en-US" altLang="es-CO" sz="1800" b="1" dirty="0"/>
              <a:t/>
            </a:r>
            <a:br>
              <a:rPr lang="en-US" altLang="es-CO" sz="1800" b="1" dirty="0"/>
            </a:br>
            <a:r>
              <a:rPr lang="en-US" altLang="es-CO" sz="1800" b="1" dirty="0" err="1" smtClean="0"/>
              <a:t>Destructiva</a:t>
            </a:r>
            <a:endParaRPr lang="en-US" altLang="es-CO" sz="1800"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66" y="1082353"/>
            <a:ext cx="7392234" cy="2554090"/>
          </a:xfrm>
          <a:prstGeom prst="rect">
            <a:avLst/>
          </a:prstGeom>
        </p:spPr>
      </p:pic>
      <p:pic>
        <p:nvPicPr>
          <p:cNvPr id="9" name="Imagen 8"/>
          <p:cNvPicPr>
            <a:picLocks noChangeAspect="1"/>
          </p:cNvPicPr>
          <p:nvPr/>
        </p:nvPicPr>
        <p:blipFill>
          <a:blip r:embed="rId4">
            <a:clrChange>
              <a:clrFrom>
                <a:srgbClr val="FFFFFF"/>
              </a:clrFrom>
              <a:clrTo>
                <a:srgbClr val="FFFFFF">
                  <a:alpha val="0"/>
                </a:srgbClr>
              </a:clrTo>
            </a:clrChange>
          </a:blip>
          <a:stretch>
            <a:fillRect/>
          </a:stretch>
        </p:blipFill>
        <p:spPr>
          <a:xfrm>
            <a:off x="126355" y="3596927"/>
            <a:ext cx="7265879" cy="3138810"/>
          </a:xfrm>
          <a:prstGeom prst="rect">
            <a:avLst/>
          </a:prstGeom>
        </p:spPr>
      </p:pic>
    </p:spTree>
    <p:extLst>
      <p:ext uri="{BB962C8B-B14F-4D97-AF65-F5344CB8AC3E}">
        <p14:creationId xmlns:p14="http://schemas.microsoft.com/office/powerpoint/2010/main" val="284200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42</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Diagramas de OM </a:t>
            </a:r>
            <a:endParaRPr lang="en-US" altLang="es-CO" dirty="0"/>
          </a:p>
        </p:txBody>
      </p:sp>
      <p:sp>
        <p:nvSpPr>
          <p:cNvPr id="13" name="Rectangle 5"/>
          <p:cNvSpPr>
            <a:spLocks noChangeArrowheads="1"/>
          </p:cNvSpPr>
          <p:nvPr/>
        </p:nvSpPr>
        <p:spPr bwMode="auto">
          <a:xfrm>
            <a:off x="490537" y="1273014"/>
            <a:ext cx="83121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sz="2200" dirty="0" smtClean="0">
                <a:cs typeface="Arial" panose="020B0604020202020204" pitchFamily="34" charset="0"/>
              </a:rPr>
              <a:t>Un </a:t>
            </a:r>
            <a:r>
              <a:rPr lang="es-CO" altLang="es-CO" sz="2200" b="1" dirty="0" smtClean="0">
                <a:cs typeface="Arial" panose="020B0604020202020204" pitchFamily="34" charset="0"/>
              </a:rPr>
              <a:t>diagrama de OM</a:t>
            </a:r>
            <a:r>
              <a:rPr lang="es-CO" altLang="es-CO" sz="2200" dirty="0" smtClean="0">
                <a:cs typeface="Arial" panose="020B0604020202020204" pitchFamily="34" charset="0"/>
              </a:rPr>
              <a:t>, indica la energía relativa y el número de electrones en cada OM</a:t>
            </a:r>
          </a:p>
        </p:txBody>
      </p:sp>
      <p:sp>
        <p:nvSpPr>
          <p:cNvPr id="14" name="Rectangle 6"/>
          <p:cNvSpPr>
            <a:spLocks noChangeArrowheads="1"/>
          </p:cNvSpPr>
          <p:nvPr/>
        </p:nvSpPr>
        <p:spPr bwMode="auto">
          <a:xfrm>
            <a:off x="466005" y="2240810"/>
            <a:ext cx="83367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sz="2200" dirty="0" smtClean="0">
                <a:cs typeface="Arial" panose="020B0604020202020204" pitchFamily="34" charset="0"/>
              </a:rPr>
              <a:t>El diagrama OM también muestra los </a:t>
            </a:r>
            <a:r>
              <a:rPr lang="es-CO" altLang="es-CO" sz="2200" dirty="0" err="1" smtClean="0">
                <a:cs typeface="Arial" panose="020B0604020202020204" pitchFamily="34" charset="0"/>
              </a:rPr>
              <a:t>OA´s</a:t>
            </a:r>
            <a:r>
              <a:rPr lang="es-CO" altLang="es-CO" sz="2200" dirty="0" smtClean="0">
                <a:cs typeface="Arial" panose="020B0604020202020204" pitchFamily="34" charset="0"/>
              </a:rPr>
              <a:t> desde los cuales se formó cada OM, esto se puede determinar mediante el </a:t>
            </a:r>
            <a:r>
              <a:rPr lang="es-CO" altLang="es-CO" sz="2200" b="1" dirty="0" smtClean="0">
                <a:cs typeface="Arial" panose="020B0604020202020204" pitchFamily="34" charset="0"/>
              </a:rPr>
              <a:t>Orden de Enlace (OE)</a:t>
            </a:r>
            <a:endParaRPr lang="es-CO" altLang="es-CO" sz="2200" b="1" dirty="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7"/>
              <p:cNvSpPr>
                <a:spLocks noChangeArrowheads="1"/>
              </p:cNvSpPr>
              <p:nvPr/>
            </p:nvSpPr>
            <p:spPr bwMode="auto">
              <a:xfrm>
                <a:off x="335025" y="3714145"/>
                <a:ext cx="8623192" cy="1943096"/>
              </a:xfrm>
              <a:prstGeom prst="rect">
                <a:avLst/>
              </a:prstGeom>
              <a:noFill/>
              <a:ln w="28575">
                <a:solidFill>
                  <a:schemeClr val="tx1"/>
                </a:solidFill>
                <a:miter lim="800000"/>
                <a:headEnd/>
                <a:tailEnd/>
              </a:ln>
              <a:extLst>
                <a:ext uri="{909E8E84-426E-40DD-AFC4-6F175D3DCCD1}">
                  <a14:hiddenFill>
                    <a:solidFill>
                      <a:srgbClr val="FFFFFF"/>
                    </a:solidFill>
                  </a14:hiddenFill>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Aft>
                    <a:spcPts val="50"/>
                  </a:spcAft>
                </a:pPr>
                <a:r>
                  <a:rPr lang="en-US" altLang="es-CO" dirty="0" smtClean="0">
                    <a:cs typeface="Arial" panose="020B0604020202020204" pitchFamily="34" charset="0"/>
                  </a:rPr>
                  <a:t>El </a:t>
                </a:r>
                <a:r>
                  <a:rPr lang="en-US" altLang="es-CO" dirty="0" err="1" smtClean="0">
                    <a:cs typeface="Arial" panose="020B0604020202020204" pitchFamily="34" charset="0"/>
                  </a:rPr>
                  <a:t>Orden</a:t>
                </a:r>
                <a:r>
                  <a:rPr lang="en-US" altLang="es-CO" dirty="0" smtClean="0">
                    <a:cs typeface="Arial" panose="020B0604020202020204" pitchFamily="34" charset="0"/>
                  </a:rPr>
                  <a:t> de enlace se </a:t>
                </a:r>
                <a:r>
                  <a:rPr lang="en-US" altLang="es-CO" dirty="0" err="1" smtClean="0">
                    <a:cs typeface="Arial" panose="020B0604020202020204" pitchFamily="34" charset="0"/>
                  </a:rPr>
                  <a:t>calcula</a:t>
                </a:r>
                <a:r>
                  <a:rPr lang="en-US" altLang="es-CO" dirty="0" smtClean="0">
                    <a:cs typeface="Arial" panose="020B0604020202020204" pitchFamily="34" charset="0"/>
                  </a:rPr>
                  <a:t> </a:t>
                </a:r>
                <a:r>
                  <a:rPr lang="en-US" altLang="es-CO" dirty="0" err="1" smtClean="0">
                    <a:cs typeface="Arial" panose="020B0604020202020204" pitchFamily="34" charset="0"/>
                  </a:rPr>
                  <a:t>según</a:t>
                </a:r>
                <a:r>
                  <a:rPr lang="en-US" altLang="es-CO" dirty="0" smtClean="0">
                    <a:cs typeface="Arial" panose="020B0604020202020204" pitchFamily="34" charset="0"/>
                  </a:rPr>
                  <a:t>:</a:t>
                </a:r>
              </a:p>
              <a:p>
                <a:pPr algn="ctr">
                  <a:spcAft>
                    <a:spcPts val="50"/>
                  </a:spcAft>
                </a:pPr>
                <a:endParaRPr lang="en-US" altLang="es-CO" dirty="0">
                  <a:cs typeface="Arial" panose="020B0604020202020204" pitchFamily="34" charset="0"/>
                </a:endParaRPr>
              </a:p>
              <a:p>
                <a:pPr>
                  <a:spcAft>
                    <a:spcPts val="50"/>
                  </a:spcAft>
                </a:pPr>
                <a14:m>
                  <m:oMathPara xmlns:m="http://schemas.openxmlformats.org/officeDocument/2006/math">
                    <m:oMathParaPr>
                      <m:jc m:val="centerGroup"/>
                    </m:oMathParaPr>
                    <m:oMath xmlns:m="http://schemas.openxmlformats.org/officeDocument/2006/math">
                      <m:r>
                        <a:rPr lang="es-CO" altLang="es-CO" b="0" i="1" smtClean="0">
                          <a:latin typeface="Cambria Math" panose="02040503050406030204" pitchFamily="18" charset="0"/>
                          <a:cs typeface="Arial" panose="020B0604020202020204" pitchFamily="34" charset="0"/>
                        </a:rPr>
                        <m:t>𝑂𝐸</m:t>
                      </m:r>
                      <m:r>
                        <a:rPr lang="es-CO" altLang="es-CO" b="0" i="1" smtClean="0">
                          <a:latin typeface="Cambria Math" panose="02040503050406030204" pitchFamily="18" charset="0"/>
                          <a:cs typeface="Arial" panose="020B0604020202020204" pitchFamily="34" charset="0"/>
                        </a:rPr>
                        <m:t>= </m:t>
                      </m:r>
                      <m:f>
                        <m:fPr>
                          <m:ctrlPr>
                            <a:rPr lang="es-CO" altLang="es-CO" b="0" i="1" smtClean="0">
                              <a:latin typeface="Cambria Math" panose="02040503050406030204" pitchFamily="18" charset="0"/>
                              <a:cs typeface="Arial" panose="020B0604020202020204" pitchFamily="34" charset="0"/>
                            </a:rPr>
                          </m:ctrlPr>
                        </m:fPr>
                        <m:num>
                          <m:r>
                            <a:rPr lang="es-CO" altLang="es-CO" b="0" i="1" smtClean="0">
                              <a:latin typeface="Cambria Math" panose="02040503050406030204" pitchFamily="18" charset="0"/>
                              <a:cs typeface="Arial" panose="020B0604020202020204" pitchFamily="34" charset="0"/>
                            </a:rPr>
                            <m:t>1</m:t>
                          </m:r>
                        </m:num>
                        <m:den>
                          <m:r>
                            <a:rPr lang="es-CO" altLang="es-CO" b="0" i="1" smtClean="0">
                              <a:latin typeface="Cambria Math" panose="02040503050406030204" pitchFamily="18" charset="0"/>
                              <a:cs typeface="Arial" panose="020B0604020202020204" pitchFamily="34" charset="0"/>
                            </a:rPr>
                            <m:t>2</m:t>
                          </m:r>
                        </m:den>
                      </m:f>
                      <m:d>
                        <m:dPr>
                          <m:begChr m:val="["/>
                          <m:endChr m:val="]"/>
                          <m:ctrlPr>
                            <a:rPr lang="es-CO" altLang="es-CO" b="0" i="1" smtClean="0">
                              <a:latin typeface="Cambria Math" panose="02040503050406030204" pitchFamily="18" charset="0"/>
                              <a:cs typeface="Arial" panose="020B0604020202020204" pitchFamily="34" charset="0"/>
                            </a:rPr>
                          </m:ctrlPr>
                        </m:dPr>
                        <m:e>
                          <m:d>
                            <m:dPr>
                              <m:ctrlPr>
                                <a:rPr lang="es-CO" altLang="es-CO" i="1">
                                  <a:latin typeface="Cambria Math" panose="02040503050406030204" pitchFamily="18" charset="0"/>
                                  <a:cs typeface="Arial" panose="020B0604020202020204" pitchFamily="34" charset="0"/>
                                </a:rPr>
                              </m:ctrlPr>
                            </m:dPr>
                            <m:e>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𝑒</m:t>
                              </m:r>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𝑠</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𝑑𝑒</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𝑒𝑛𝑙𝑎𝑐𝑒</m:t>
                              </m:r>
                              <m:r>
                                <a:rPr lang="es-CO" altLang="es-CO" i="1">
                                  <a:latin typeface="Cambria Math" panose="02040503050406030204" pitchFamily="18" charset="0"/>
                                  <a:cs typeface="Arial" panose="020B0604020202020204" pitchFamily="34" charset="0"/>
                                </a:rPr>
                                <m:t> </m:t>
                              </m:r>
                              <m:r>
                                <a:rPr lang="es-CO" altLang="es-CO" b="0" i="1" smtClean="0">
                                  <a:latin typeface="Cambria Math" panose="02040503050406030204" pitchFamily="18" charset="0"/>
                                  <a:cs typeface="Arial" panose="020B0604020202020204" pitchFamily="34" charset="0"/>
                                </a:rPr>
                                <m:t>𝑑𝑒𝑙</m:t>
                              </m:r>
                              <m:r>
                                <a:rPr lang="es-CO" altLang="es-CO" b="0" i="1" smtClean="0">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𝑂𝑀</m:t>
                              </m:r>
                            </m:e>
                          </m:d>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𝑒</m:t>
                          </m:r>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𝑠</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𝑎𝑛𝑡𝑖𝑒𝑛𝑙𝑎𝑐𝑒</m:t>
                          </m:r>
                          <m:r>
                            <a:rPr lang="es-CO" altLang="es-CO" b="0" i="1" smtClean="0">
                              <a:latin typeface="Cambria Math" panose="02040503050406030204" pitchFamily="18" charset="0"/>
                              <a:cs typeface="Arial" panose="020B0604020202020204" pitchFamily="34" charset="0"/>
                            </a:rPr>
                            <m:t> </m:t>
                          </m:r>
                          <m:r>
                            <a:rPr lang="es-CO" altLang="es-CO" b="0" i="1" smtClean="0">
                              <a:latin typeface="Cambria Math" panose="02040503050406030204" pitchFamily="18" charset="0"/>
                              <a:cs typeface="Arial" panose="020B0604020202020204" pitchFamily="34" charset="0"/>
                            </a:rPr>
                            <m:t>𝑑𝑒𝑙</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𝑂𝑀</m:t>
                          </m:r>
                          <m:r>
                            <a:rPr lang="es-CO" altLang="es-CO" i="1">
                              <a:latin typeface="Cambria Math" panose="02040503050406030204" pitchFamily="18" charset="0"/>
                              <a:cs typeface="Arial" panose="020B0604020202020204" pitchFamily="34" charset="0"/>
                            </a:rPr>
                            <m:t>)</m:t>
                          </m:r>
                          <m:r>
                            <m:rPr>
                              <m:nor/>
                            </m:rPr>
                            <a:rPr lang="en-US" altLang="es-CO" dirty="0">
                              <a:cs typeface="Arial" panose="020B0604020202020204" pitchFamily="34" charset="0"/>
                            </a:rPr>
                            <m:t> </m:t>
                          </m:r>
                        </m:e>
                      </m:d>
                    </m:oMath>
                  </m:oMathPara>
                </a14:m>
                <a:endParaRPr lang="en-US" altLang="es-CO" dirty="0" smtClean="0">
                  <a:cs typeface="Arial" panose="020B0604020202020204" pitchFamily="34" charset="0"/>
                </a:endParaRPr>
              </a:p>
              <a:p>
                <a:pPr>
                  <a:spcAft>
                    <a:spcPts val="50"/>
                  </a:spcAft>
                </a:pPr>
                <a:endParaRPr lang="en-US" altLang="es-CO" dirty="0">
                  <a:cs typeface="Arial" panose="020B0604020202020204" pitchFamily="34" charset="0"/>
                </a:endParaRPr>
              </a:p>
            </p:txBody>
          </p:sp>
        </mc:Choice>
        <mc:Fallback xmlns="">
          <p:sp>
            <p:nvSpPr>
              <p:cNvPr id="15" name="Rectangle 7"/>
              <p:cNvSpPr>
                <a:spLocks noRot="1" noChangeAspect="1" noMove="1" noResize="1" noEditPoints="1" noAdjustHandles="1" noChangeArrowheads="1" noChangeShapeType="1" noTextEdit="1"/>
              </p:cNvSpPr>
              <p:nvPr/>
            </p:nvSpPr>
            <p:spPr bwMode="auto">
              <a:xfrm>
                <a:off x="335025" y="3714145"/>
                <a:ext cx="8623192" cy="1943096"/>
              </a:xfrm>
              <a:prstGeom prst="rect">
                <a:avLst/>
              </a:prstGeom>
              <a:blipFill>
                <a:blip r:embed="rId3"/>
                <a:stretch>
                  <a:fillRect t="-1543"/>
                </a:stretch>
              </a:blip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s-CO">
                    <a:noFill/>
                  </a:rPr>
                  <a:t> </a:t>
                </a:r>
              </a:p>
            </p:txBody>
          </p:sp>
        </mc:Fallback>
      </mc:AlternateContent>
    </p:spTree>
    <p:extLst>
      <p:ext uri="{BB962C8B-B14F-4D97-AF65-F5344CB8AC3E}">
        <p14:creationId xmlns:p14="http://schemas.microsoft.com/office/powerpoint/2010/main" val="14605792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43</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Diagramas de OM; significado del orden de enlace OE </a:t>
            </a:r>
            <a:endParaRPr lang="en-US" altLang="es-CO" dirty="0"/>
          </a:p>
        </p:txBody>
      </p:sp>
      <p:sp>
        <p:nvSpPr>
          <p:cNvPr id="14" name="Rectangle 6"/>
          <p:cNvSpPr>
            <a:spLocks noChangeArrowheads="1"/>
          </p:cNvSpPr>
          <p:nvPr/>
        </p:nvSpPr>
        <p:spPr bwMode="auto">
          <a:xfrm>
            <a:off x="738560" y="1387028"/>
            <a:ext cx="7544612" cy="2310889"/>
          </a:xfrm>
          <a:prstGeom prst="rect">
            <a:avLst/>
          </a:prstGeom>
          <a:solidFill>
            <a:schemeClr val="accent6">
              <a:lumMod val="40000"/>
              <a:lumOff val="60000"/>
            </a:schemeClr>
          </a:solidFill>
          <a:ln>
            <a:noFill/>
          </a:ln>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Aft>
                <a:spcPts val="50"/>
              </a:spcAft>
            </a:pPr>
            <a:r>
              <a:rPr lang="en-US" altLang="es-CO" sz="2000" b="1" dirty="0" smtClean="0">
                <a:cs typeface="Arial" panose="020B0604020202020204" pitchFamily="34" charset="0"/>
              </a:rPr>
              <a:t>Para </a:t>
            </a:r>
            <a:r>
              <a:rPr lang="en-US" altLang="es-CO" sz="2000" b="1" dirty="0">
                <a:cs typeface="Arial" panose="020B0604020202020204" pitchFamily="34" charset="0"/>
              </a:rPr>
              <a:t>que </a:t>
            </a:r>
            <a:r>
              <a:rPr lang="en-US" altLang="es-CO" sz="2000" b="1" dirty="0" err="1">
                <a:cs typeface="Arial" panose="020B0604020202020204" pitchFamily="34" charset="0"/>
              </a:rPr>
              <a:t>una</a:t>
            </a:r>
            <a:r>
              <a:rPr lang="en-US" altLang="es-CO" sz="2000" b="1" dirty="0">
                <a:cs typeface="Arial" panose="020B0604020202020204" pitchFamily="34" charset="0"/>
              </a:rPr>
              <a:t> </a:t>
            </a:r>
            <a:r>
              <a:rPr lang="en-US" altLang="es-CO" sz="2000" b="1" dirty="0" err="1">
                <a:cs typeface="Arial" panose="020B0604020202020204" pitchFamily="34" charset="0"/>
              </a:rPr>
              <a:t>molecula</a:t>
            </a:r>
            <a:r>
              <a:rPr lang="en-US" altLang="es-CO" sz="2000" b="1" dirty="0">
                <a:cs typeface="Arial" panose="020B0604020202020204" pitchFamily="34" charset="0"/>
              </a:rPr>
              <a:t> </a:t>
            </a:r>
            <a:r>
              <a:rPr lang="en-US" altLang="es-CO" sz="2000" b="1" dirty="0" err="1">
                <a:cs typeface="Arial" panose="020B0604020202020204" pitchFamily="34" charset="0"/>
              </a:rPr>
              <a:t>exista</a:t>
            </a:r>
            <a:r>
              <a:rPr lang="en-US" altLang="es-CO" sz="2000" b="1" dirty="0">
                <a:cs typeface="Arial" panose="020B0604020202020204" pitchFamily="34" charset="0"/>
              </a:rPr>
              <a:t> el OE </a:t>
            </a:r>
            <a:r>
              <a:rPr lang="en-US" altLang="es-CO" sz="2000" b="1" dirty="0" err="1">
                <a:cs typeface="Arial" panose="020B0604020202020204" pitchFamily="34" charset="0"/>
              </a:rPr>
              <a:t>debe</a:t>
            </a:r>
            <a:r>
              <a:rPr lang="en-US" altLang="es-CO" sz="2000" b="1" dirty="0">
                <a:cs typeface="Arial" panose="020B0604020202020204" pitchFamily="34" charset="0"/>
              </a:rPr>
              <a:t> </a:t>
            </a:r>
            <a:r>
              <a:rPr lang="en-US" altLang="es-CO" sz="2000" b="1" dirty="0" err="1">
                <a:cs typeface="Arial" panose="020B0604020202020204" pitchFamily="34" charset="0"/>
              </a:rPr>
              <a:t>ser</a:t>
            </a:r>
            <a:r>
              <a:rPr lang="en-US" altLang="es-CO" sz="2000" b="1" dirty="0">
                <a:cs typeface="Arial" panose="020B0604020202020204" pitchFamily="34" charset="0"/>
              </a:rPr>
              <a:t> </a:t>
            </a:r>
            <a:r>
              <a:rPr lang="en-US" altLang="es-CO" sz="2000" b="1" dirty="0" err="1">
                <a:cs typeface="Arial" panose="020B0604020202020204" pitchFamily="34" charset="0"/>
              </a:rPr>
              <a:t>diferente</a:t>
            </a:r>
            <a:r>
              <a:rPr lang="en-US" altLang="es-CO" sz="2000" b="1" dirty="0">
                <a:cs typeface="Arial" panose="020B0604020202020204" pitchFamily="34" charset="0"/>
              </a:rPr>
              <a:t> de cero. </a:t>
            </a:r>
            <a:endParaRPr lang="en-US" altLang="es-CO" sz="2000" b="1" dirty="0" smtClean="0">
              <a:cs typeface="Arial" panose="020B0604020202020204" pitchFamily="34" charset="0"/>
            </a:endParaRPr>
          </a:p>
          <a:p>
            <a:pPr algn="ctr">
              <a:spcAft>
                <a:spcPts val="50"/>
              </a:spcAft>
            </a:pPr>
            <a:r>
              <a:rPr lang="en-US" altLang="es-CO" sz="2000" b="1" dirty="0" smtClean="0">
                <a:cs typeface="Arial" panose="020B0604020202020204" pitchFamily="34" charset="0"/>
              </a:rPr>
              <a:t>Si </a:t>
            </a:r>
            <a:r>
              <a:rPr lang="en-US" altLang="es-CO" sz="2000" b="1" dirty="0">
                <a:cs typeface="Arial" panose="020B0604020202020204" pitchFamily="34" charset="0"/>
              </a:rPr>
              <a:t>el OE = 0, la </a:t>
            </a:r>
            <a:r>
              <a:rPr lang="en-US" altLang="es-CO" sz="2000" b="1" dirty="0" err="1">
                <a:cs typeface="Arial" panose="020B0604020202020204" pitchFamily="34" charset="0"/>
              </a:rPr>
              <a:t>molecula</a:t>
            </a:r>
            <a:r>
              <a:rPr lang="en-US" altLang="es-CO" sz="2000" b="1" dirty="0">
                <a:cs typeface="Arial" panose="020B0604020202020204" pitchFamily="34" charset="0"/>
              </a:rPr>
              <a:t> NO </a:t>
            </a:r>
            <a:r>
              <a:rPr lang="en-US" altLang="es-CO" sz="2000" b="1" dirty="0" err="1">
                <a:cs typeface="Arial" panose="020B0604020202020204" pitchFamily="34" charset="0"/>
              </a:rPr>
              <a:t>Existe</a:t>
            </a:r>
            <a:r>
              <a:rPr lang="en-US" altLang="es-CO" sz="2000" b="1" dirty="0">
                <a:cs typeface="Arial" panose="020B0604020202020204" pitchFamily="34" charset="0"/>
              </a:rPr>
              <a:t> </a:t>
            </a:r>
            <a:endParaRPr lang="en-US" altLang="es-CO" sz="2000" b="1" dirty="0" smtClean="0">
              <a:cs typeface="Arial" panose="020B0604020202020204" pitchFamily="34" charset="0"/>
            </a:endParaRPr>
          </a:p>
          <a:p>
            <a:pPr algn="ctr">
              <a:spcAft>
                <a:spcPts val="50"/>
              </a:spcAft>
            </a:pPr>
            <a:endParaRPr lang="en-US" altLang="es-CO" sz="2000" b="1" dirty="0">
              <a:cs typeface="Arial" panose="020B0604020202020204" pitchFamily="34" charset="0"/>
            </a:endParaRPr>
          </a:p>
          <a:p>
            <a:pPr algn="ctr">
              <a:spcAft>
                <a:spcPts val="50"/>
              </a:spcAft>
            </a:pPr>
            <a:r>
              <a:rPr lang="en-US" altLang="es-CO" sz="2000" i="1" dirty="0" smtClean="0">
                <a:cs typeface="Arial" panose="020B0604020202020204" pitchFamily="34" charset="0"/>
              </a:rPr>
              <a:t>Si OE= 1 (enlace simple)</a:t>
            </a:r>
          </a:p>
          <a:p>
            <a:pPr algn="ctr">
              <a:spcAft>
                <a:spcPts val="50"/>
              </a:spcAft>
            </a:pPr>
            <a:r>
              <a:rPr lang="en-US" altLang="es-CO" sz="2000" i="1" dirty="0" smtClean="0">
                <a:cs typeface="Arial" panose="020B0604020202020204" pitchFamily="34" charset="0"/>
              </a:rPr>
              <a:t>Si OE = 2 (enlace </a:t>
            </a:r>
            <a:r>
              <a:rPr lang="en-US" altLang="es-CO" sz="2000" i="1" dirty="0" err="1" smtClean="0">
                <a:cs typeface="Arial" panose="020B0604020202020204" pitchFamily="34" charset="0"/>
              </a:rPr>
              <a:t>doble</a:t>
            </a:r>
            <a:r>
              <a:rPr lang="en-US" altLang="es-CO" sz="2000" i="1" dirty="0" smtClean="0">
                <a:cs typeface="Arial" panose="020B0604020202020204" pitchFamily="34" charset="0"/>
              </a:rPr>
              <a:t>)</a:t>
            </a:r>
          </a:p>
          <a:p>
            <a:pPr algn="ctr">
              <a:spcAft>
                <a:spcPts val="50"/>
              </a:spcAft>
            </a:pPr>
            <a:r>
              <a:rPr lang="en-US" altLang="es-CO" sz="2000" i="1" dirty="0" smtClean="0">
                <a:cs typeface="Arial" panose="020B0604020202020204" pitchFamily="34" charset="0"/>
              </a:rPr>
              <a:t>Si OE = 3 (enlace triple)</a:t>
            </a:r>
            <a:endParaRPr lang="en-US" altLang="es-CO" sz="2000" i="1" dirty="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7"/>
              <p:cNvSpPr>
                <a:spLocks noChangeArrowheads="1"/>
              </p:cNvSpPr>
              <p:nvPr/>
            </p:nvSpPr>
            <p:spPr bwMode="auto">
              <a:xfrm>
                <a:off x="199270" y="4653136"/>
                <a:ext cx="8623192" cy="1560940"/>
              </a:xfrm>
              <a:prstGeom prst="rect">
                <a:avLst/>
              </a:prstGeom>
              <a:noFill/>
              <a:ln w="28575">
                <a:solidFill>
                  <a:schemeClr val="tx1"/>
                </a:solidFill>
                <a:miter lim="800000"/>
                <a:headEnd/>
                <a:tailEnd/>
              </a:ln>
              <a:extLst>
                <a:ext uri="{909E8E84-426E-40DD-AFC4-6F175D3DCCD1}">
                  <a14:hiddenFill>
                    <a:solidFill>
                      <a:srgbClr val="FFFFFF"/>
                    </a:solidFill>
                  </a14:hiddenFill>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Aft>
                    <a:spcPts val="50"/>
                  </a:spcAft>
                </a:pPr>
                <a:r>
                  <a:rPr lang="en-US" altLang="es-CO" dirty="0" smtClean="0">
                    <a:cs typeface="Arial" panose="020B0604020202020204" pitchFamily="34" charset="0"/>
                  </a:rPr>
                  <a:t>El </a:t>
                </a:r>
                <a:r>
                  <a:rPr lang="en-US" altLang="es-CO" dirty="0" err="1" smtClean="0">
                    <a:cs typeface="Arial" panose="020B0604020202020204" pitchFamily="34" charset="0"/>
                  </a:rPr>
                  <a:t>Orden</a:t>
                </a:r>
                <a:r>
                  <a:rPr lang="en-US" altLang="es-CO" dirty="0" smtClean="0">
                    <a:cs typeface="Arial" panose="020B0604020202020204" pitchFamily="34" charset="0"/>
                  </a:rPr>
                  <a:t> de enlace se </a:t>
                </a:r>
                <a:r>
                  <a:rPr lang="en-US" altLang="es-CO" dirty="0" err="1" smtClean="0">
                    <a:cs typeface="Arial" panose="020B0604020202020204" pitchFamily="34" charset="0"/>
                  </a:rPr>
                  <a:t>calcula</a:t>
                </a:r>
                <a:r>
                  <a:rPr lang="en-US" altLang="es-CO" dirty="0" smtClean="0">
                    <a:cs typeface="Arial" panose="020B0604020202020204" pitchFamily="34" charset="0"/>
                  </a:rPr>
                  <a:t> </a:t>
                </a:r>
                <a:r>
                  <a:rPr lang="en-US" altLang="es-CO" dirty="0" err="1" smtClean="0">
                    <a:cs typeface="Arial" panose="020B0604020202020204" pitchFamily="34" charset="0"/>
                  </a:rPr>
                  <a:t>según</a:t>
                </a:r>
                <a:r>
                  <a:rPr lang="en-US" altLang="es-CO" dirty="0" smtClean="0">
                    <a:cs typeface="Arial" panose="020B0604020202020204" pitchFamily="34" charset="0"/>
                  </a:rPr>
                  <a:t>:</a:t>
                </a:r>
              </a:p>
              <a:p>
                <a:pPr algn="ctr">
                  <a:spcAft>
                    <a:spcPts val="50"/>
                  </a:spcAft>
                </a:pPr>
                <a:endParaRPr lang="en-US" altLang="es-CO" dirty="0">
                  <a:cs typeface="Arial" panose="020B0604020202020204" pitchFamily="34" charset="0"/>
                </a:endParaRPr>
              </a:p>
              <a:p>
                <a:pPr>
                  <a:spcAft>
                    <a:spcPts val="50"/>
                  </a:spcAft>
                </a:pPr>
                <a14:m>
                  <m:oMathPara xmlns:m="http://schemas.openxmlformats.org/officeDocument/2006/math">
                    <m:oMathParaPr>
                      <m:jc m:val="centerGroup"/>
                    </m:oMathParaPr>
                    <m:oMath xmlns:m="http://schemas.openxmlformats.org/officeDocument/2006/math">
                      <m:r>
                        <a:rPr lang="es-CO" altLang="es-CO" b="0" i="1" smtClean="0">
                          <a:latin typeface="Cambria Math" panose="02040503050406030204" pitchFamily="18" charset="0"/>
                          <a:cs typeface="Arial" panose="020B0604020202020204" pitchFamily="34" charset="0"/>
                        </a:rPr>
                        <m:t>𝑂𝐸</m:t>
                      </m:r>
                      <m:r>
                        <a:rPr lang="es-CO" altLang="es-CO" b="0" i="1" smtClean="0">
                          <a:latin typeface="Cambria Math" panose="02040503050406030204" pitchFamily="18" charset="0"/>
                          <a:cs typeface="Arial" panose="020B0604020202020204" pitchFamily="34" charset="0"/>
                        </a:rPr>
                        <m:t>= </m:t>
                      </m:r>
                      <m:f>
                        <m:fPr>
                          <m:ctrlPr>
                            <a:rPr lang="es-CO" altLang="es-CO" b="0" i="1" smtClean="0">
                              <a:latin typeface="Cambria Math" panose="02040503050406030204" pitchFamily="18" charset="0"/>
                              <a:cs typeface="Arial" panose="020B0604020202020204" pitchFamily="34" charset="0"/>
                            </a:rPr>
                          </m:ctrlPr>
                        </m:fPr>
                        <m:num>
                          <m:r>
                            <a:rPr lang="es-CO" altLang="es-CO" b="0" i="1" smtClean="0">
                              <a:latin typeface="Cambria Math" panose="02040503050406030204" pitchFamily="18" charset="0"/>
                              <a:cs typeface="Arial" panose="020B0604020202020204" pitchFamily="34" charset="0"/>
                            </a:rPr>
                            <m:t>1</m:t>
                          </m:r>
                        </m:num>
                        <m:den>
                          <m:r>
                            <a:rPr lang="es-CO" altLang="es-CO" b="0" i="1" smtClean="0">
                              <a:latin typeface="Cambria Math" panose="02040503050406030204" pitchFamily="18" charset="0"/>
                              <a:cs typeface="Arial" panose="020B0604020202020204" pitchFamily="34" charset="0"/>
                            </a:rPr>
                            <m:t>2</m:t>
                          </m:r>
                        </m:den>
                      </m:f>
                      <m:d>
                        <m:dPr>
                          <m:begChr m:val="["/>
                          <m:endChr m:val="]"/>
                          <m:ctrlPr>
                            <a:rPr lang="es-CO" altLang="es-CO" b="0" i="1" smtClean="0">
                              <a:latin typeface="Cambria Math" panose="02040503050406030204" pitchFamily="18" charset="0"/>
                              <a:cs typeface="Arial" panose="020B0604020202020204" pitchFamily="34" charset="0"/>
                            </a:rPr>
                          </m:ctrlPr>
                        </m:dPr>
                        <m:e>
                          <m:d>
                            <m:dPr>
                              <m:ctrlPr>
                                <a:rPr lang="es-CO" altLang="es-CO" i="1">
                                  <a:latin typeface="Cambria Math" panose="02040503050406030204" pitchFamily="18" charset="0"/>
                                  <a:cs typeface="Arial" panose="020B0604020202020204" pitchFamily="34" charset="0"/>
                                </a:rPr>
                              </m:ctrlPr>
                            </m:dPr>
                            <m:e>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𝑒</m:t>
                              </m:r>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𝑠</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𝑑𝑒</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𝑒𝑛𝑙𝑎𝑐𝑒</m:t>
                              </m:r>
                              <m:r>
                                <a:rPr lang="es-CO" altLang="es-CO" i="1">
                                  <a:latin typeface="Cambria Math" panose="02040503050406030204" pitchFamily="18" charset="0"/>
                                  <a:cs typeface="Arial" panose="020B0604020202020204" pitchFamily="34" charset="0"/>
                                </a:rPr>
                                <m:t> </m:t>
                              </m:r>
                              <m:r>
                                <a:rPr lang="es-CO" altLang="es-CO" b="0" i="1" smtClean="0">
                                  <a:latin typeface="Cambria Math" panose="02040503050406030204" pitchFamily="18" charset="0"/>
                                  <a:cs typeface="Arial" panose="020B0604020202020204" pitchFamily="34" charset="0"/>
                                </a:rPr>
                                <m:t>𝑑𝑒𝑙</m:t>
                              </m:r>
                              <m:r>
                                <a:rPr lang="es-CO" altLang="es-CO" b="0" i="1" smtClean="0">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𝑂𝑀</m:t>
                              </m:r>
                            </m:e>
                          </m:d>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𝑒</m:t>
                          </m:r>
                          <m:r>
                            <a:rPr lang="es-CO" altLang="es-CO" i="1">
                              <a:latin typeface="Cambria Math" panose="02040503050406030204" pitchFamily="18" charset="0"/>
                              <a:cs typeface="Arial" panose="020B0604020202020204" pitchFamily="34" charset="0"/>
                            </a:rPr>
                            <m:t>´</m:t>
                          </m:r>
                          <m:r>
                            <a:rPr lang="es-CO" altLang="es-CO" i="1">
                              <a:latin typeface="Cambria Math" panose="02040503050406030204" pitchFamily="18" charset="0"/>
                              <a:cs typeface="Arial" panose="020B0604020202020204" pitchFamily="34" charset="0"/>
                            </a:rPr>
                            <m:t>𝑠</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𝑎𝑛𝑡𝑖𝑒𝑛𝑙𝑎𝑐𝑒</m:t>
                          </m:r>
                          <m:r>
                            <a:rPr lang="es-CO" altLang="es-CO" b="0" i="1" smtClean="0">
                              <a:latin typeface="Cambria Math" panose="02040503050406030204" pitchFamily="18" charset="0"/>
                              <a:cs typeface="Arial" panose="020B0604020202020204" pitchFamily="34" charset="0"/>
                            </a:rPr>
                            <m:t> </m:t>
                          </m:r>
                          <m:r>
                            <a:rPr lang="es-CO" altLang="es-CO" b="0" i="1" smtClean="0">
                              <a:latin typeface="Cambria Math" panose="02040503050406030204" pitchFamily="18" charset="0"/>
                              <a:cs typeface="Arial" panose="020B0604020202020204" pitchFamily="34" charset="0"/>
                            </a:rPr>
                            <m:t>𝑑𝑒𝑙</m:t>
                          </m:r>
                          <m:r>
                            <a:rPr lang="es-CO" altLang="es-CO" i="1">
                              <a:latin typeface="Cambria Math" panose="02040503050406030204" pitchFamily="18" charset="0"/>
                              <a:cs typeface="Arial" panose="020B0604020202020204" pitchFamily="34" charset="0"/>
                            </a:rPr>
                            <m:t> </m:t>
                          </m:r>
                          <m:r>
                            <a:rPr lang="es-CO" altLang="es-CO" i="1">
                              <a:latin typeface="Cambria Math" panose="02040503050406030204" pitchFamily="18" charset="0"/>
                              <a:cs typeface="Arial" panose="020B0604020202020204" pitchFamily="34" charset="0"/>
                            </a:rPr>
                            <m:t>𝑂𝑀</m:t>
                          </m:r>
                          <m:r>
                            <a:rPr lang="es-CO" altLang="es-CO" i="1">
                              <a:latin typeface="Cambria Math" panose="02040503050406030204" pitchFamily="18" charset="0"/>
                              <a:cs typeface="Arial" panose="020B0604020202020204" pitchFamily="34" charset="0"/>
                            </a:rPr>
                            <m:t>)</m:t>
                          </m:r>
                          <m:r>
                            <m:rPr>
                              <m:nor/>
                            </m:rPr>
                            <a:rPr lang="en-US" altLang="es-CO" dirty="0">
                              <a:cs typeface="Arial" panose="020B0604020202020204" pitchFamily="34" charset="0"/>
                            </a:rPr>
                            <m:t> </m:t>
                          </m:r>
                        </m:e>
                      </m:d>
                    </m:oMath>
                  </m:oMathPara>
                </a14:m>
                <a:endParaRPr lang="en-US" altLang="es-CO" dirty="0" smtClean="0">
                  <a:cs typeface="Arial" panose="020B0604020202020204" pitchFamily="34" charset="0"/>
                </a:endParaRPr>
              </a:p>
            </p:txBody>
          </p:sp>
        </mc:Choice>
        <mc:Fallback xmlns="">
          <p:sp>
            <p:nvSpPr>
              <p:cNvPr id="15" name="Rectangle 7"/>
              <p:cNvSpPr>
                <a:spLocks noRot="1" noChangeAspect="1" noMove="1" noResize="1" noEditPoints="1" noAdjustHandles="1" noChangeArrowheads="1" noChangeShapeType="1" noTextEdit="1"/>
              </p:cNvSpPr>
              <p:nvPr/>
            </p:nvSpPr>
            <p:spPr bwMode="auto">
              <a:xfrm>
                <a:off x="199270" y="4653136"/>
                <a:ext cx="8623192" cy="1560940"/>
              </a:xfrm>
              <a:prstGeom prst="rect">
                <a:avLst/>
              </a:prstGeom>
              <a:blipFill>
                <a:blip r:embed="rId3"/>
                <a:stretch>
                  <a:fillRect t="-1916"/>
                </a:stretch>
              </a:blip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s-CO">
                    <a:noFill/>
                  </a:rPr>
                  <a:t> </a:t>
                </a:r>
              </a:p>
            </p:txBody>
          </p:sp>
        </mc:Fallback>
      </mc:AlternateContent>
    </p:spTree>
    <p:extLst>
      <p:ext uri="{BB962C8B-B14F-4D97-AF65-F5344CB8AC3E}">
        <p14:creationId xmlns:p14="http://schemas.microsoft.com/office/powerpoint/2010/main" val="37649897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44</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Como hacer Diagramas de OM</a:t>
            </a:r>
            <a:endParaRPr lang="en-US" altLang="es-CO" dirty="0"/>
          </a:p>
        </p:txBody>
      </p:sp>
      <p:sp>
        <p:nvSpPr>
          <p:cNvPr id="8" name="Content Placeholder 4"/>
          <p:cNvSpPr txBox="1">
            <a:spLocks/>
          </p:cNvSpPr>
          <p:nvPr/>
        </p:nvSpPr>
        <p:spPr bwMode="auto">
          <a:xfrm>
            <a:off x="279631" y="1772816"/>
            <a:ext cx="8407169" cy="205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Aft>
                <a:spcPts val="25"/>
              </a:spcAft>
            </a:pPr>
            <a:r>
              <a:rPr lang="en-US" altLang="es-CO" sz="2200" dirty="0">
                <a:latin typeface="Arial" panose="020B0604020202020204" pitchFamily="34" charset="0"/>
                <a:cs typeface="Arial" panose="020B0604020202020204" pitchFamily="34" charset="0"/>
              </a:rPr>
              <a:t>Se </a:t>
            </a:r>
            <a:r>
              <a:rPr lang="en-US" altLang="es-CO" sz="2200" dirty="0" err="1" smtClean="0">
                <a:latin typeface="Arial" panose="020B0604020202020204" pitchFamily="34" charset="0"/>
                <a:cs typeface="Arial" panose="020B0604020202020204" pitchFamily="34" charset="0"/>
              </a:rPr>
              <a:t>colocan</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en</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los</a:t>
            </a:r>
            <a:r>
              <a:rPr lang="en-US" altLang="es-CO" sz="2200" dirty="0" smtClean="0">
                <a:latin typeface="Arial" panose="020B0604020202020204" pitchFamily="34" charset="0"/>
                <a:cs typeface="Arial" panose="020B0604020202020204" pitchFamily="34" charset="0"/>
              </a:rPr>
              <a:t> OA´s </a:t>
            </a:r>
            <a:r>
              <a:rPr lang="en-US" altLang="es-CO" sz="2200" dirty="0" err="1">
                <a:latin typeface="Arial" panose="020B0604020202020204" pitchFamily="34" charset="0"/>
                <a:cs typeface="Arial" panose="020B0604020202020204" pitchFamily="34" charset="0"/>
              </a:rPr>
              <a:t>los</a:t>
            </a:r>
            <a:r>
              <a:rPr lang="en-US" altLang="es-CO" sz="2200" dirty="0">
                <a:latin typeface="Arial" panose="020B0604020202020204" pitchFamily="34" charset="0"/>
                <a:cs typeface="Arial" panose="020B0604020202020204" pitchFamily="34" charset="0"/>
              </a:rPr>
              <a:t> </a:t>
            </a:r>
            <a:r>
              <a:rPr lang="en-US" altLang="es-CO" sz="2200" dirty="0" err="1">
                <a:latin typeface="Arial" panose="020B0604020202020204" pitchFamily="34" charset="0"/>
                <a:cs typeface="Arial" panose="020B0604020202020204" pitchFamily="34" charset="0"/>
              </a:rPr>
              <a:t>átomos</a:t>
            </a:r>
            <a:r>
              <a:rPr lang="en-US" altLang="es-CO" sz="2200" dirty="0">
                <a:latin typeface="Arial" panose="020B0604020202020204" pitchFamily="34" charset="0"/>
                <a:cs typeface="Arial" panose="020B0604020202020204" pitchFamily="34" charset="0"/>
              </a:rPr>
              <a:t> </a:t>
            </a:r>
            <a:r>
              <a:rPr lang="en-US" altLang="es-CO" sz="2200" dirty="0" smtClean="0">
                <a:latin typeface="Arial" panose="020B0604020202020204" pitchFamily="34" charset="0"/>
                <a:cs typeface="Arial" panose="020B0604020202020204" pitchFamily="34" charset="0"/>
              </a:rPr>
              <a:t>para </a:t>
            </a:r>
            <a:r>
              <a:rPr lang="en-US" altLang="es-CO" sz="2200" dirty="0" err="1" smtClean="0">
                <a:latin typeface="Arial" panose="020B0604020202020204" pitchFamily="34" charset="0"/>
                <a:cs typeface="Arial" panose="020B0604020202020204" pitchFamily="34" charset="0"/>
              </a:rPr>
              <a:t>formar</a:t>
            </a:r>
            <a:r>
              <a:rPr lang="en-US" altLang="es-CO" sz="2200" dirty="0" smtClean="0">
                <a:latin typeface="Arial" panose="020B0604020202020204" pitchFamily="34" charset="0"/>
                <a:cs typeface="Arial" panose="020B0604020202020204" pitchFamily="34" charset="0"/>
              </a:rPr>
              <a:t> </a:t>
            </a:r>
            <a:r>
              <a:rPr lang="en-US" altLang="es-CO" sz="2200" dirty="0">
                <a:latin typeface="Arial" panose="020B0604020202020204" pitchFamily="34" charset="0"/>
                <a:cs typeface="Arial" panose="020B0604020202020204" pitchFamily="34" charset="0"/>
              </a:rPr>
              <a:t>el </a:t>
            </a:r>
            <a:r>
              <a:rPr lang="en-US" altLang="es-CO" sz="2200" dirty="0" smtClean="0">
                <a:latin typeface="Arial" panose="020B0604020202020204" pitchFamily="34" charset="0"/>
                <a:cs typeface="Arial" panose="020B0604020202020204" pitchFamily="34" charset="0"/>
              </a:rPr>
              <a:t>OM, </a:t>
            </a:r>
            <a:r>
              <a:rPr lang="en-US" altLang="es-CO" sz="2200" b="1" i="1" u="sng" dirty="0">
                <a:latin typeface="Arial" panose="020B0604020202020204" pitchFamily="34" charset="0"/>
                <a:cs typeface="Arial" panose="020B0604020202020204" pitchFamily="34" charset="0"/>
              </a:rPr>
              <a:t>Solo se </a:t>
            </a:r>
            <a:r>
              <a:rPr lang="en-US" altLang="es-CO" sz="2200" b="1" i="1" u="sng" dirty="0" err="1" smtClean="0">
                <a:latin typeface="Arial" panose="020B0604020202020204" pitchFamily="34" charset="0"/>
                <a:cs typeface="Arial" panose="020B0604020202020204" pitchFamily="34" charset="0"/>
              </a:rPr>
              <a:t>involucran</a:t>
            </a:r>
            <a:r>
              <a:rPr lang="en-US" altLang="es-CO" sz="2200" b="1" i="1" u="sng" dirty="0" smtClean="0">
                <a:latin typeface="Arial" panose="020B0604020202020204" pitchFamily="34" charset="0"/>
                <a:cs typeface="Arial" panose="020B0604020202020204" pitchFamily="34" charset="0"/>
              </a:rPr>
              <a:t> </a:t>
            </a:r>
            <a:r>
              <a:rPr lang="en-US" altLang="es-CO" sz="2200" b="1" i="1" u="sng" dirty="0" err="1" smtClean="0">
                <a:latin typeface="Arial" panose="020B0604020202020204" pitchFamily="34" charset="0"/>
                <a:cs typeface="Arial" panose="020B0604020202020204" pitchFamily="34" charset="0"/>
              </a:rPr>
              <a:t>los</a:t>
            </a:r>
            <a:r>
              <a:rPr lang="en-US" altLang="es-CO" sz="2200" b="1" i="1" u="sng" dirty="0" smtClean="0">
                <a:latin typeface="Arial" panose="020B0604020202020204" pitchFamily="34" charset="0"/>
                <a:cs typeface="Arial" panose="020B0604020202020204" pitchFamily="34" charset="0"/>
              </a:rPr>
              <a:t> </a:t>
            </a:r>
            <a:r>
              <a:rPr lang="en-US" altLang="es-CO" sz="2200" b="1" i="1" u="sng" dirty="0" err="1" smtClean="0">
                <a:latin typeface="Arial" panose="020B0604020202020204" pitchFamily="34" charset="0"/>
                <a:cs typeface="Arial" panose="020B0604020202020204" pitchFamily="34" charset="0"/>
              </a:rPr>
              <a:t>electrones</a:t>
            </a:r>
            <a:r>
              <a:rPr lang="en-US" altLang="es-CO" sz="2200" b="1" i="1" u="sng" dirty="0" smtClean="0">
                <a:latin typeface="Arial" panose="020B0604020202020204" pitchFamily="34" charset="0"/>
                <a:cs typeface="Arial" panose="020B0604020202020204" pitchFamily="34" charset="0"/>
              </a:rPr>
              <a:t> del </a:t>
            </a:r>
            <a:r>
              <a:rPr lang="en-US" altLang="es-CO" sz="2200" b="1" i="1" u="sng" dirty="0" err="1">
                <a:latin typeface="Arial" panose="020B0604020202020204" pitchFamily="34" charset="0"/>
                <a:cs typeface="Arial" panose="020B0604020202020204" pitchFamily="34" charset="0"/>
              </a:rPr>
              <a:t>ú</a:t>
            </a:r>
            <a:r>
              <a:rPr lang="en-US" altLang="es-CO" sz="2200" b="1" i="1" u="sng" dirty="0" err="1" smtClean="0">
                <a:latin typeface="Arial" panose="020B0604020202020204" pitchFamily="34" charset="0"/>
                <a:cs typeface="Arial" panose="020B0604020202020204" pitchFamily="34" charset="0"/>
              </a:rPr>
              <a:t>ltimo</a:t>
            </a:r>
            <a:r>
              <a:rPr lang="en-US" altLang="es-CO" sz="2200" b="1" i="1" u="sng" dirty="0" smtClean="0">
                <a:latin typeface="Arial" panose="020B0604020202020204" pitchFamily="34" charset="0"/>
                <a:cs typeface="Arial" panose="020B0604020202020204" pitchFamily="34" charset="0"/>
              </a:rPr>
              <a:t> </a:t>
            </a:r>
            <a:r>
              <a:rPr lang="en-US" altLang="es-CO" sz="2200" b="1" i="1" u="sng" dirty="0" err="1">
                <a:latin typeface="Arial" panose="020B0604020202020204" pitchFamily="34" charset="0"/>
                <a:cs typeface="Arial" panose="020B0604020202020204" pitchFamily="34" charset="0"/>
              </a:rPr>
              <a:t>nivel</a:t>
            </a:r>
            <a:r>
              <a:rPr lang="en-US" altLang="es-CO" sz="2200" b="1" i="1" u="sng" dirty="0">
                <a:latin typeface="Arial" panose="020B0604020202020204" pitchFamily="34" charset="0"/>
                <a:cs typeface="Arial" panose="020B0604020202020204" pitchFamily="34" charset="0"/>
              </a:rPr>
              <a:t> de </a:t>
            </a:r>
            <a:r>
              <a:rPr lang="en-US" altLang="es-CO" sz="2200" b="1" i="1" u="sng" dirty="0" err="1">
                <a:latin typeface="Arial" panose="020B0604020202020204" pitchFamily="34" charset="0"/>
                <a:cs typeface="Arial" panose="020B0604020202020204" pitchFamily="34" charset="0"/>
              </a:rPr>
              <a:t>energía</a:t>
            </a:r>
            <a:r>
              <a:rPr lang="en-US" altLang="es-CO" sz="2200" b="1" i="1" u="sng" dirty="0">
                <a:latin typeface="Arial" panose="020B0604020202020204" pitchFamily="34" charset="0"/>
                <a:cs typeface="Arial" panose="020B0604020202020204" pitchFamily="34" charset="0"/>
              </a:rPr>
              <a:t> de </a:t>
            </a:r>
            <a:r>
              <a:rPr lang="en-US" altLang="es-CO" sz="2200" b="1" i="1" u="sng" dirty="0" err="1">
                <a:latin typeface="Arial" panose="020B0604020202020204" pitchFamily="34" charset="0"/>
                <a:cs typeface="Arial" panose="020B0604020202020204" pitchFamily="34" charset="0"/>
              </a:rPr>
              <a:t>cada</a:t>
            </a:r>
            <a:r>
              <a:rPr lang="en-US" altLang="es-CO" sz="2200" b="1" i="1" u="sng" dirty="0">
                <a:latin typeface="Arial" panose="020B0604020202020204" pitchFamily="34" charset="0"/>
                <a:cs typeface="Arial" panose="020B0604020202020204" pitchFamily="34" charset="0"/>
              </a:rPr>
              <a:t> </a:t>
            </a:r>
            <a:r>
              <a:rPr lang="en-US" altLang="es-CO" sz="2200" b="1" i="1" u="sng" dirty="0" err="1" smtClean="0">
                <a:latin typeface="Arial" panose="020B0604020202020204" pitchFamily="34" charset="0"/>
                <a:cs typeface="Arial" panose="020B0604020202020204" pitchFamily="34" charset="0"/>
              </a:rPr>
              <a:t>elemento</a:t>
            </a:r>
            <a:endParaRPr lang="en-US" altLang="es-CO" sz="2200" b="1" i="1" u="sng" dirty="0">
              <a:latin typeface="Arial" panose="020B0604020202020204" pitchFamily="34" charset="0"/>
              <a:cs typeface="Arial" panose="020B0604020202020204" pitchFamily="34" charset="0"/>
            </a:endParaRPr>
          </a:p>
          <a:p>
            <a:pPr algn="just">
              <a:lnSpc>
                <a:spcPct val="110000"/>
              </a:lnSpc>
              <a:spcAft>
                <a:spcPts val="25"/>
              </a:spcAft>
            </a:pPr>
            <a:r>
              <a:rPr lang="en-US" altLang="es-CO" sz="2200" dirty="0" smtClean="0">
                <a:latin typeface="Arial" panose="020B0604020202020204" pitchFamily="34" charset="0"/>
                <a:cs typeface="Arial" panose="020B0604020202020204" pitchFamily="34" charset="0"/>
              </a:rPr>
              <a:t>Los OMs se van </a:t>
            </a:r>
            <a:r>
              <a:rPr lang="en-US" altLang="es-CO" sz="2200" dirty="0" err="1" smtClean="0">
                <a:latin typeface="Arial" panose="020B0604020202020204" pitchFamily="34" charset="0"/>
                <a:cs typeface="Arial" panose="020B0604020202020204" pitchFamily="34" charset="0"/>
              </a:rPr>
              <a:t>llenando</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en</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orden</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creciente</a:t>
            </a:r>
            <a:r>
              <a:rPr lang="en-US" altLang="es-CO" sz="2200" dirty="0" smtClean="0">
                <a:latin typeface="Arial" panose="020B0604020202020204" pitchFamily="34" charset="0"/>
                <a:cs typeface="Arial" panose="020B0604020202020204" pitchFamily="34" charset="0"/>
              </a:rPr>
              <a:t> de </a:t>
            </a:r>
            <a:r>
              <a:rPr lang="en-US" altLang="es-CO" sz="2200" dirty="0" err="1" smtClean="0">
                <a:latin typeface="Arial" panose="020B0604020202020204" pitchFamily="34" charset="0"/>
                <a:cs typeface="Arial" panose="020B0604020202020204" pitchFamily="34" charset="0"/>
              </a:rPr>
              <a:t>energía</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Regla</a:t>
            </a:r>
            <a:r>
              <a:rPr lang="en-US" altLang="es-CO" sz="2200" dirty="0" smtClean="0">
                <a:latin typeface="Arial" panose="020B0604020202020204" pitchFamily="34" charset="0"/>
                <a:cs typeface="Arial" panose="020B0604020202020204" pitchFamily="34" charset="0"/>
              </a:rPr>
              <a:t> </a:t>
            </a:r>
            <a:r>
              <a:rPr lang="en-US" altLang="es-CO" sz="2200" dirty="0">
                <a:latin typeface="Arial" panose="020B0604020202020204" pitchFamily="34" charset="0"/>
                <a:cs typeface="Arial" panose="020B0604020202020204" pitchFamily="34" charset="0"/>
              </a:rPr>
              <a:t>Hund</a:t>
            </a:r>
            <a:r>
              <a:rPr lang="en-US" altLang="es-CO" sz="2200" dirty="0" smtClean="0">
                <a:latin typeface="Arial" panose="020B0604020202020204" pitchFamily="34" charset="0"/>
                <a:cs typeface="Arial" panose="020B0604020202020204" pitchFamily="34" charset="0"/>
              </a:rPr>
              <a:t>). Un OM </a:t>
            </a:r>
            <a:r>
              <a:rPr lang="en-US" altLang="es-CO" sz="2200" dirty="0" err="1" smtClean="0">
                <a:latin typeface="Arial" panose="020B0604020202020204" pitchFamily="34" charset="0"/>
                <a:cs typeface="Arial" panose="020B0604020202020204" pitchFamily="34" charset="0"/>
              </a:rPr>
              <a:t>puede</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albergar</a:t>
            </a:r>
            <a:r>
              <a:rPr lang="en-US" altLang="es-CO" sz="2200" dirty="0" smtClean="0">
                <a:latin typeface="Arial" panose="020B0604020202020204" pitchFamily="34" charset="0"/>
                <a:cs typeface="Arial" panose="020B0604020202020204" pitchFamily="34" charset="0"/>
              </a:rPr>
              <a:t> un </a:t>
            </a:r>
            <a:r>
              <a:rPr lang="en-US" altLang="es-CO" sz="2200" dirty="0" err="1" smtClean="0">
                <a:latin typeface="Arial" panose="020B0604020202020204" pitchFamily="34" charset="0"/>
                <a:cs typeface="Arial" panose="020B0604020202020204" pitchFamily="34" charset="0"/>
              </a:rPr>
              <a:t>máximo</a:t>
            </a:r>
            <a:r>
              <a:rPr lang="en-US" altLang="es-CO" sz="2200" dirty="0" smtClean="0">
                <a:latin typeface="Arial" panose="020B0604020202020204" pitchFamily="34" charset="0"/>
                <a:cs typeface="Arial" panose="020B0604020202020204" pitchFamily="34" charset="0"/>
              </a:rPr>
              <a:t> de 2e- con </a:t>
            </a:r>
            <a:r>
              <a:rPr lang="en-US" altLang="es-CO" sz="2200" dirty="0" err="1" smtClean="0">
                <a:latin typeface="Arial" panose="020B0604020202020204" pitchFamily="34" charset="0"/>
                <a:cs typeface="Arial" panose="020B0604020202020204" pitchFamily="34" charset="0"/>
              </a:rPr>
              <a:t>espines</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en</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sentidos</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opuestos</a:t>
            </a:r>
            <a:r>
              <a:rPr lang="en-US" altLang="es-CO" sz="2200" dirty="0" smtClean="0">
                <a:latin typeface="Arial" panose="020B0604020202020204" pitchFamily="34" charset="0"/>
                <a:cs typeface="Arial" panose="020B0604020202020204" pitchFamily="34" charset="0"/>
              </a:rPr>
              <a:t>. Los orbitales de </a:t>
            </a:r>
            <a:r>
              <a:rPr lang="en-US" altLang="es-CO" sz="2200" dirty="0" err="1" smtClean="0">
                <a:latin typeface="Arial" panose="020B0604020202020204" pitchFamily="34" charset="0"/>
                <a:cs typeface="Arial" panose="020B0604020202020204" pitchFamily="34" charset="0"/>
              </a:rPr>
              <a:t>igual</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energía</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deben</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están</a:t>
            </a:r>
            <a:r>
              <a:rPr lang="en-US" altLang="es-CO" sz="2200" dirty="0" smtClean="0">
                <a:latin typeface="Arial" panose="020B0604020202020204" pitchFamily="34" charset="0"/>
                <a:cs typeface="Arial" panose="020B0604020202020204" pitchFamily="34" charset="0"/>
              </a:rPr>
              <a:t> a </a:t>
            </a:r>
            <a:r>
              <a:rPr lang="en-US" altLang="es-CO" sz="2200" dirty="0" err="1" smtClean="0">
                <a:latin typeface="Arial" panose="020B0604020202020204" pitchFamily="34" charset="0"/>
                <a:cs typeface="Arial" panose="020B0604020202020204" pitchFamily="34" charset="0"/>
              </a:rPr>
              <a:t>medio</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llenar</a:t>
            </a:r>
            <a:r>
              <a:rPr lang="en-US" altLang="es-CO" sz="2200" dirty="0" smtClean="0">
                <a:latin typeface="Arial" panose="020B0604020202020204" pitchFamily="34" charset="0"/>
                <a:cs typeface="Arial" panose="020B0604020202020204" pitchFamily="34" charset="0"/>
              </a:rPr>
              <a:t> con </a:t>
            </a:r>
            <a:r>
              <a:rPr lang="en-US" altLang="es-CO" sz="2200" dirty="0" err="1" smtClean="0">
                <a:latin typeface="Arial" panose="020B0604020202020204" pitchFamily="34" charset="0"/>
                <a:cs typeface="Arial" panose="020B0604020202020204" pitchFamily="34" charset="0"/>
              </a:rPr>
              <a:t>los</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espines</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paralelos</a:t>
            </a:r>
            <a:r>
              <a:rPr lang="en-US" altLang="es-CO" sz="2200" dirty="0" smtClean="0">
                <a:latin typeface="Arial" panose="020B0604020202020204" pitchFamily="34" charset="0"/>
                <a:cs typeface="Arial" panose="020B0604020202020204" pitchFamily="34" charset="0"/>
              </a:rPr>
              <a:t>, antes de </a:t>
            </a:r>
            <a:r>
              <a:rPr lang="en-US" altLang="es-CO" sz="2200" dirty="0" err="1" smtClean="0">
                <a:latin typeface="Arial" panose="020B0604020202020204" pitchFamily="34" charset="0"/>
                <a:cs typeface="Arial" panose="020B0604020202020204" pitchFamily="34" charset="0"/>
              </a:rPr>
              <a:t>aparear</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los</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espines</a:t>
            </a:r>
            <a:endParaRPr lang="en-US" altLang="es-CO" sz="2200" dirty="0" smtClean="0">
              <a:latin typeface="Arial" panose="020B0604020202020204" pitchFamily="34" charset="0"/>
              <a:cs typeface="Arial" panose="020B0604020202020204" pitchFamily="34" charset="0"/>
            </a:endParaRPr>
          </a:p>
          <a:p>
            <a:pPr algn="just">
              <a:lnSpc>
                <a:spcPct val="110000"/>
              </a:lnSpc>
              <a:spcAft>
                <a:spcPts val="25"/>
              </a:spcAft>
            </a:pPr>
            <a:r>
              <a:rPr lang="en-US" altLang="es-CO" sz="2200" dirty="0">
                <a:latin typeface="Arial" panose="020B0604020202020204" pitchFamily="34" charset="0"/>
              </a:rPr>
              <a:t>El </a:t>
            </a:r>
            <a:r>
              <a:rPr lang="en-US" altLang="es-CO" sz="2200" dirty="0" smtClean="0">
                <a:latin typeface="Arial" panose="020B0604020202020204" pitchFamily="34" charset="0"/>
              </a:rPr>
              <a:t># total </a:t>
            </a:r>
            <a:r>
              <a:rPr lang="en-US" altLang="es-CO" sz="2200" dirty="0">
                <a:latin typeface="Arial" panose="020B0604020202020204" pitchFamily="34" charset="0"/>
              </a:rPr>
              <a:t>de </a:t>
            </a:r>
            <a:r>
              <a:rPr lang="en-US" altLang="es-CO" sz="2200" dirty="0" err="1">
                <a:latin typeface="Arial" panose="020B0604020202020204" pitchFamily="34" charset="0"/>
              </a:rPr>
              <a:t>electrones</a:t>
            </a:r>
            <a:r>
              <a:rPr lang="en-US" altLang="es-CO" sz="2200" dirty="0">
                <a:latin typeface="Arial" panose="020B0604020202020204" pitchFamily="34" charset="0"/>
              </a:rPr>
              <a:t> </a:t>
            </a:r>
            <a:r>
              <a:rPr lang="en-US" altLang="es-CO" sz="2200" dirty="0" err="1">
                <a:latin typeface="Arial" panose="020B0604020202020204" pitchFamily="34" charset="0"/>
              </a:rPr>
              <a:t>en</a:t>
            </a:r>
            <a:r>
              <a:rPr lang="en-US" altLang="es-CO" sz="2200" dirty="0">
                <a:latin typeface="Arial" panose="020B0604020202020204" pitchFamily="34" charset="0"/>
              </a:rPr>
              <a:t> </a:t>
            </a:r>
            <a:r>
              <a:rPr lang="en-US" altLang="es-CO" sz="2200" dirty="0" err="1">
                <a:latin typeface="Arial" panose="020B0604020202020204" pitchFamily="34" charset="0"/>
              </a:rPr>
              <a:t>los</a:t>
            </a:r>
            <a:r>
              <a:rPr lang="en-US" altLang="es-CO" sz="2200" dirty="0">
                <a:latin typeface="Arial" panose="020B0604020202020204" pitchFamily="34" charset="0"/>
              </a:rPr>
              <a:t> </a:t>
            </a:r>
            <a:r>
              <a:rPr lang="en-US" altLang="es-CO" sz="2200" dirty="0" smtClean="0">
                <a:latin typeface="Arial" panose="020B0604020202020204" pitchFamily="34" charset="0"/>
              </a:rPr>
              <a:t>OM´s </a:t>
            </a:r>
            <a:r>
              <a:rPr lang="en-US" altLang="es-CO" sz="2200" dirty="0" err="1">
                <a:latin typeface="Arial" panose="020B0604020202020204" pitchFamily="34" charset="0"/>
              </a:rPr>
              <a:t>es</a:t>
            </a:r>
            <a:r>
              <a:rPr lang="en-US" altLang="es-CO" sz="2200" dirty="0">
                <a:latin typeface="Arial" panose="020B0604020202020204" pitchFamily="34" charset="0"/>
              </a:rPr>
              <a:t> </a:t>
            </a:r>
            <a:r>
              <a:rPr lang="en-US" altLang="es-CO" sz="2200" dirty="0" err="1">
                <a:latin typeface="Arial" panose="020B0604020202020204" pitchFamily="34" charset="0"/>
              </a:rPr>
              <a:t>igual</a:t>
            </a:r>
            <a:r>
              <a:rPr lang="en-US" altLang="es-CO" sz="2200" dirty="0">
                <a:latin typeface="Arial" panose="020B0604020202020204" pitchFamily="34" charset="0"/>
              </a:rPr>
              <a:t> a la </a:t>
            </a:r>
            <a:r>
              <a:rPr lang="en-US" altLang="es-CO" sz="2200" dirty="0" err="1">
                <a:latin typeface="Arial" panose="020B0604020202020204" pitchFamily="34" charset="0"/>
              </a:rPr>
              <a:t>suma</a:t>
            </a:r>
            <a:r>
              <a:rPr lang="en-US" altLang="es-CO" sz="2200" dirty="0">
                <a:latin typeface="Arial" panose="020B0604020202020204" pitchFamily="34" charset="0"/>
              </a:rPr>
              <a:t> de </a:t>
            </a:r>
            <a:r>
              <a:rPr lang="en-US" altLang="es-CO" sz="2200" dirty="0" err="1">
                <a:latin typeface="Arial" panose="020B0604020202020204" pitchFamily="34" charset="0"/>
              </a:rPr>
              <a:t>todos</a:t>
            </a:r>
            <a:r>
              <a:rPr lang="en-US" altLang="es-CO" sz="2200" dirty="0">
                <a:latin typeface="Arial" panose="020B0604020202020204" pitchFamily="34" charset="0"/>
              </a:rPr>
              <a:t> </a:t>
            </a:r>
            <a:r>
              <a:rPr lang="en-US" altLang="es-CO" sz="2200" dirty="0" err="1">
                <a:latin typeface="Arial" panose="020B0604020202020204" pitchFamily="34" charset="0"/>
              </a:rPr>
              <a:t>los</a:t>
            </a:r>
            <a:r>
              <a:rPr lang="en-US" altLang="es-CO" sz="2200" dirty="0">
                <a:latin typeface="Arial" panose="020B0604020202020204" pitchFamily="34" charset="0"/>
              </a:rPr>
              <a:t> </a:t>
            </a:r>
            <a:r>
              <a:rPr lang="en-US" altLang="es-CO" sz="2200" dirty="0" err="1">
                <a:latin typeface="Arial" panose="020B0604020202020204" pitchFamily="34" charset="0"/>
              </a:rPr>
              <a:t>electrones</a:t>
            </a:r>
            <a:r>
              <a:rPr lang="en-US" altLang="es-CO" sz="2200" dirty="0">
                <a:latin typeface="Arial" panose="020B0604020202020204" pitchFamily="34" charset="0"/>
              </a:rPr>
              <a:t> </a:t>
            </a:r>
            <a:r>
              <a:rPr lang="en-US" altLang="es-CO" sz="2200" dirty="0" err="1">
                <a:latin typeface="Arial" panose="020B0604020202020204" pitchFamily="34" charset="0"/>
              </a:rPr>
              <a:t>en</a:t>
            </a:r>
            <a:r>
              <a:rPr lang="en-US" altLang="es-CO" sz="2200" dirty="0">
                <a:latin typeface="Arial" panose="020B0604020202020204" pitchFamily="34" charset="0"/>
              </a:rPr>
              <a:t> </a:t>
            </a:r>
            <a:r>
              <a:rPr lang="en-US" altLang="es-CO" sz="2200" dirty="0" err="1">
                <a:latin typeface="Arial" panose="020B0604020202020204" pitchFamily="34" charset="0"/>
              </a:rPr>
              <a:t>los</a:t>
            </a:r>
            <a:r>
              <a:rPr lang="en-US" altLang="es-CO" sz="2200" dirty="0">
                <a:latin typeface="Arial" panose="020B0604020202020204" pitchFamily="34" charset="0"/>
              </a:rPr>
              <a:t> </a:t>
            </a:r>
            <a:r>
              <a:rPr lang="en-US" altLang="es-CO" sz="2200" dirty="0" err="1">
                <a:latin typeface="Arial" panose="020B0604020202020204" pitchFamily="34" charset="0"/>
              </a:rPr>
              <a:t>átomos</a:t>
            </a:r>
            <a:r>
              <a:rPr lang="en-US" altLang="es-CO" sz="2200" dirty="0">
                <a:latin typeface="Arial" panose="020B0604020202020204" pitchFamily="34" charset="0"/>
              </a:rPr>
              <a:t> </a:t>
            </a:r>
            <a:r>
              <a:rPr lang="en-US" altLang="es-CO" sz="2200" dirty="0" smtClean="0">
                <a:latin typeface="Arial" panose="020B0604020202020204" pitchFamily="34" charset="0"/>
              </a:rPr>
              <a:t>que se </a:t>
            </a:r>
            <a:r>
              <a:rPr lang="en-US" altLang="es-CO" sz="2200" dirty="0" err="1" smtClean="0">
                <a:latin typeface="Arial" panose="020B0604020202020204" pitchFamily="34" charset="0"/>
              </a:rPr>
              <a:t>unen</a:t>
            </a:r>
            <a:r>
              <a:rPr lang="en-US" altLang="es-CO" sz="2200" dirty="0" smtClean="0">
                <a:latin typeface="Arial" panose="020B0604020202020204" pitchFamily="34" charset="0"/>
              </a:rPr>
              <a:t>.</a:t>
            </a:r>
            <a:endParaRPr lang="en-US" altLang="es-CO" sz="2200" dirty="0">
              <a:latin typeface="Arial" panose="020B0604020202020204" pitchFamily="34" charset="0"/>
            </a:endParaRPr>
          </a:p>
          <a:p>
            <a:pPr algn="just">
              <a:lnSpc>
                <a:spcPct val="110000"/>
              </a:lnSpc>
              <a:spcAft>
                <a:spcPts val="25"/>
              </a:spcAft>
            </a:pPr>
            <a:r>
              <a:rPr lang="en-US" altLang="es-CO" sz="2200" dirty="0" smtClean="0">
                <a:latin typeface="Arial" panose="020B0604020202020204" pitchFamily="34" charset="0"/>
                <a:cs typeface="Arial" panose="020B0604020202020204" pitchFamily="34" charset="0"/>
              </a:rPr>
              <a:t>Se </a:t>
            </a:r>
            <a:r>
              <a:rPr lang="en-US" altLang="es-CO" sz="2200" dirty="0" err="1" smtClean="0">
                <a:latin typeface="Arial" panose="020B0604020202020204" pitchFamily="34" charset="0"/>
                <a:cs typeface="Arial" panose="020B0604020202020204" pitchFamily="34" charset="0"/>
              </a:rPr>
              <a:t>calcula</a:t>
            </a:r>
            <a:r>
              <a:rPr lang="en-US" altLang="es-CO" sz="2200" dirty="0" smtClean="0">
                <a:latin typeface="Arial" panose="020B0604020202020204" pitchFamily="34" charset="0"/>
                <a:cs typeface="Arial" panose="020B0604020202020204" pitchFamily="34" charset="0"/>
              </a:rPr>
              <a:t> el OE, el </a:t>
            </a:r>
            <a:r>
              <a:rPr lang="en-US" altLang="es-CO" sz="2200" dirty="0" err="1" smtClean="0">
                <a:latin typeface="Arial" panose="020B0604020202020204" pitchFamily="34" charset="0"/>
                <a:cs typeface="Arial" panose="020B0604020202020204" pitchFamily="34" charset="0"/>
              </a:rPr>
              <a:t>cual</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debe</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ser</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diferente</a:t>
            </a:r>
            <a:r>
              <a:rPr lang="en-US" altLang="es-CO" sz="2200" dirty="0" smtClean="0">
                <a:latin typeface="Arial" panose="020B0604020202020204" pitchFamily="34" charset="0"/>
                <a:cs typeface="Arial" panose="020B0604020202020204" pitchFamily="34" charset="0"/>
              </a:rPr>
              <a:t> de cero para que la </a:t>
            </a:r>
            <a:r>
              <a:rPr lang="en-US" altLang="es-CO" sz="2200" dirty="0" err="1" smtClean="0">
                <a:latin typeface="Arial" panose="020B0604020202020204" pitchFamily="34" charset="0"/>
                <a:cs typeface="Arial" panose="020B0604020202020204" pitchFamily="34" charset="0"/>
              </a:rPr>
              <a:t>molécula</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pueda</a:t>
            </a:r>
            <a:r>
              <a:rPr lang="en-US" altLang="es-CO" sz="2200" dirty="0" smtClean="0">
                <a:latin typeface="Arial" panose="020B0604020202020204" pitchFamily="34" charset="0"/>
                <a:cs typeface="Arial" panose="020B0604020202020204" pitchFamily="34" charset="0"/>
              </a:rPr>
              <a:t> </a:t>
            </a:r>
            <a:r>
              <a:rPr lang="en-US" altLang="es-CO" sz="2200" dirty="0" err="1" smtClean="0">
                <a:latin typeface="Arial" panose="020B0604020202020204" pitchFamily="34" charset="0"/>
                <a:cs typeface="Arial" panose="020B0604020202020204" pitchFamily="34" charset="0"/>
              </a:rPr>
              <a:t>existir</a:t>
            </a:r>
            <a:r>
              <a:rPr lang="en-US" altLang="es-CO" sz="2200" dirty="0" smtClean="0">
                <a:latin typeface="Arial" panose="020B0604020202020204" pitchFamily="34" charset="0"/>
                <a:cs typeface="Arial" panose="020B0604020202020204" pitchFamily="34" charset="0"/>
              </a:rPr>
              <a:t>.</a:t>
            </a:r>
            <a:endParaRPr lang="en-US" altLang="es-CO" sz="2200" dirty="0">
              <a:latin typeface="Arial" panose="020B0604020202020204" pitchFamily="34" charset="0"/>
              <a:cs typeface="Arial" panose="020B0604020202020204" pitchFamily="34" charset="0"/>
            </a:endParaRPr>
          </a:p>
        </p:txBody>
      </p:sp>
      <p:sp>
        <p:nvSpPr>
          <p:cNvPr id="12" name="Rectangle 5"/>
          <p:cNvSpPr>
            <a:spLocks noChangeArrowheads="1"/>
          </p:cNvSpPr>
          <p:nvPr/>
        </p:nvSpPr>
        <p:spPr bwMode="auto">
          <a:xfrm>
            <a:off x="611196" y="1160553"/>
            <a:ext cx="81915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dirty="0" smtClean="0">
                <a:cs typeface="Arial" panose="020B0604020202020204" pitchFamily="34" charset="0"/>
              </a:rPr>
              <a:t>El total de </a:t>
            </a:r>
            <a:r>
              <a:rPr lang="es-CO" altLang="es-CO" sz="2200" dirty="0" err="1" smtClean="0">
                <a:cs typeface="Arial" panose="020B0604020202020204" pitchFamily="34" charset="0"/>
              </a:rPr>
              <a:t>OM´s</a:t>
            </a:r>
            <a:r>
              <a:rPr lang="es-CO" altLang="es-CO" sz="2200" dirty="0" smtClean="0">
                <a:cs typeface="Arial" panose="020B0604020202020204" pitchFamily="34" charset="0"/>
              </a:rPr>
              <a:t> es igual al número de </a:t>
            </a:r>
            <a:r>
              <a:rPr lang="es-CO" altLang="es-CO" sz="2200" dirty="0" err="1" smtClean="0">
                <a:cs typeface="Arial" panose="020B0604020202020204" pitchFamily="34" charset="0"/>
              </a:rPr>
              <a:t>OA´s</a:t>
            </a:r>
            <a:r>
              <a:rPr lang="es-CO" altLang="es-CO" sz="2200" dirty="0" smtClean="0">
                <a:cs typeface="Arial" panose="020B0604020202020204" pitchFamily="34" charset="0"/>
              </a:rPr>
              <a:t> combinados</a:t>
            </a:r>
            <a:endParaRPr lang="es-CO" altLang="es-CO" sz="2200" dirty="0">
              <a:cs typeface="Arial" panose="020B0604020202020204" pitchFamily="34" charset="0"/>
            </a:endParaRPr>
          </a:p>
        </p:txBody>
      </p:sp>
    </p:spTree>
    <p:extLst>
      <p:ext uri="{BB962C8B-B14F-4D97-AF65-F5344CB8AC3E}">
        <p14:creationId xmlns:p14="http://schemas.microsoft.com/office/powerpoint/2010/main" val="157242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45</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Ejemplo: Diagrama de OM para </a:t>
            </a:r>
            <a:r>
              <a:rPr lang="en-US" altLang="es-CO" b="1" dirty="0"/>
              <a:t>H</a:t>
            </a:r>
            <a:r>
              <a:rPr lang="en-US" altLang="es-CO" b="1" baseline="-25000" dirty="0"/>
              <a:t>2</a:t>
            </a:r>
            <a:r>
              <a:rPr lang="en-US" altLang="es-CO" b="1" dirty="0"/>
              <a:t>.</a:t>
            </a:r>
            <a:r>
              <a:rPr lang="es-CO" altLang="es-CO" b="1" dirty="0" smtClean="0"/>
              <a:t> </a:t>
            </a:r>
            <a:endParaRPr lang="en-US" altLang="es-CO" dirty="0"/>
          </a:p>
        </p:txBody>
      </p:sp>
      <p:pic>
        <p:nvPicPr>
          <p:cNvPr id="7" name="Picture 6" descr="01.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520" y="1249430"/>
            <a:ext cx="4531112" cy="36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0"/>
          <p:cNvSpPr txBox="1">
            <a:spLocks noChangeArrowheads="1"/>
          </p:cNvSpPr>
          <p:nvPr/>
        </p:nvSpPr>
        <p:spPr bwMode="auto">
          <a:xfrm>
            <a:off x="5364088" y="4373641"/>
            <a:ext cx="419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dirty="0" smtClean="0"/>
              <a:t>OE H</a:t>
            </a:r>
            <a:r>
              <a:rPr lang="en-US" altLang="es-CO" baseline="-25000" dirty="0" smtClean="0"/>
              <a:t>2</a:t>
            </a:r>
            <a:r>
              <a:rPr lang="en-US" altLang="es-CO" dirty="0" smtClean="0"/>
              <a:t> = </a:t>
            </a:r>
            <a:r>
              <a:rPr lang="en-US" altLang="es-CO" dirty="0"/>
              <a:t>½ (2 </a:t>
            </a:r>
            <a:r>
              <a:rPr lang="en-US" altLang="es-CO" dirty="0">
                <a:cs typeface="Arial" panose="020B0604020202020204" pitchFamily="34" charset="0"/>
              </a:rPr>
              <a:t>−</a:t>
            </a:r>
            <a:r>
              <a:rPr lang="en-US" altLang="es-CO" dirty="0"/>
              <a:t> 0) = 1</a:t>
            </a:r>
          </a:p>
        </p:txBody>
      </p:sp>
      <p:pic>
        <p:nvPicPr>
          <p:cNvPr id="10" name="Picture 2" descr="cha56011_102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59169" y="1218500"/>
            <a:ext cx="3843536" cy="30243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827220" y="5332208"/>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n-US" altLang="es-CO" b="1" dirty="0" err="1" smtClean="0">
                <a:cs typeface="Arial" panose="020B0604020202020204" pitchFamily="34" charset="0"/>
              </a:rPr>
              <a:t>Notación</a:t>
            </a:r>
            <a:r>
              <a:rPr lang="en-US" altLang="es-CO" b="1" dirty="0" smtClean="0">
                <a:cs typeface="Arial" panose="020B0604020202020204" pitchFamily="34" charset="0"/>
              </a:rPr>
              <a:t> para la </a:t>
            </a:r>
            <a:r>
              <a:rPr lang="en-US" altLang="es-CO" b="1" dirty="0" err="1" smtClean="0">
                <a:cs typeface="Arial" panose="020B0604020202020204" pitchFamily="34" charset="0"/>
              </a:rPr>
              <a:t>configuración</a:t>
            </a:r>
            <a:r>
              <a:rPr lang="en-US" altLang="es-CO" b="1" dirty="0" smtClean="0">
                <a:cs typeface="Arial" panose="020B0604020202020204" pitchFamily="34" charset="0"/>
              </a:rPr>
              <a:t> de </a:t>
            </a:r>
            <a:r>
              <a:rPr lang="en-US" altLang="es-CO" b="1" dirty="0" err="1" smtClean="0">
                <a:cs typeface="Arial" panose="020B0604020202020204" pitchFamily="34" charset="0"/>
              </a:rPr>
              <a:t>los</a:t>
            </a:r>
            <a:r>
              <a:rPr lang="en-US" altLang="es-CO" b="1" dirty="0" smtClean="0">
                <a:cs typeface="Arial" panose="020B0604020202020204" pitchFamily="34" charset="0"/>
              </a:rPr>
              <a:t> OM </a:t>
            </a:r>
          </a:p>
          <a:p>
            <a:pPr algn="ctr"/>
            <a:r>
              <a:rPr lang="en-US" altLang="es-CO" b="1" dirty="0" smtClean="0">
                <a:cs typeface="Arial" panose="020B0604020202020204" pitchFamily="34" charset="0"/>
              </a:rPr>
              <a:t>y el # de e</a:t>
            </a:r>
            <a:r>
              <a:rPr lang="en-US" altLang="es-CO" b="1" baseline="30000" dirty="0" smtClean="0">
                <a:cs typeface="Arial" panose="020B0604020202020204" pitchFamily="34" charset="0"/>
              </a:rPr>
              <a:t>-</a:t>
            </a:r>
            <a:r>
              <a:rPr lang="en-US" altLang="es-CO" b="1" dirty="0" smtClean="0">
                <a:cs typeface="Arial" panose="020B0604020202020204" pitchFamily="34" charset="0"/>
              </a:rPr>
              <a:t> que </a:t>
            </a:r>
            <a:r>
              <a:rPr lang="en-US" altLang="es-CO" b="1" dirty="0" err="1" smtClean="0">
                <a:cs typeface="Arial" panose="020B0604020202020204" pitchFamily="34" charset="0"/>
              </a:rPr>
              <a:t>contiene</a:t>
            </a:r>
            <a:r>
              <a:rPr lang="en-US" altLang="es-CO" b="1" dirty="0" smtClean="0">
                <a:cs typeface="Arial" panose="020B0604020202020204" pitchFamily="34" charset="0"/>
              </a:rPr>
              <a:t>. </a:t>
            </a:r>
          </a:p>
          <a:p>
            <a:pPr algn="ctr"/>
            <a:r>
              <a:rPr lang="en-US" altLang="es-CO" dirty="0" smtClean="0">
                <a:cs typeface="Arial" panose="020B0604020202020204" pitchFamily="34" charset="0"/>
              </a:rPr>
              <a:t>Para H</a:t>
            </a:r>
            <a:r>
              <a:rPr lang="en-US" altLang="es-CO" baseline="-25000" dirty="0" smtClean="0">
                <a:cs typeface="Arial" panose="020B0604020202020204" pitchFamily="34" charset="0"/>
              </a:rPr>
              <a:t>2</a:t>
            </a:r>
            <a:r>
              <a:rPr lang="en-US" altLang="es-CO" dirty="0" smtClean="0">
                <a:cs typeface="Arial" panose="020B0604020202020204" pitchFamily="34" charset="0"/>
              </a:rPr>
              <a:t> la </a:t>
            </a:r>
            <a:r>
              <a:rPr lang="en-US" altLang="es-CO" dirty="0" err="1" smtClean="0">
                <a:cs typeface="Arial" panose="020B0604020202020204" pitchFamily="34" charset="0"/>
              </a:rPr>
              <a:t>configuración</a:t>
            </a:r>
            <a:r>
              <a:rPr lang="en-US" altLang="es-CO" dirty="0" smtClean="0">
                <a:cs typeface="Arial" panose="020B0604020202020204" pitchFamily="34" charset="0"/>
              </a:rPr>
              <a:t> de OM </a:t>
            </a:r>
            <a:r>
              <a:rPr lang="en-US" altLang="es-CO" dirty="0" err="1" smtClean="0">
                <a:cs typeface="Arial" panose="020B0604020202020204" pitchFamily="34" charset="0"/>
              </a:rPr>
              <a:t>es</a:t>
            </a:r>
            <a:r>
              <a:rPr lang="en-US" altLang="es-CO" dirty="0" smtClean="0">
                <a:cs typeface="Arial" panose="020B0604020202020204" pitchFamily="34" charset="0"/>
              </a:rPr>
              <a:t> </a:t>
            </a:r>
            <a:r>
              <a:rPr lang="en-US" altLang="es-CO" dirty="0">
                <a:cs typeface="Arial" panose="020B0604020202020204" pitchFamily="34" charset="0"/>
              </a:rPr>
              <a:t>(</a:t>
            </a:r>
            <a:r>
              <a:rPr lang="el-GR" altLang="es-CO" dirty="0">
                <a:cs typeface="Arial" panose="020B0604020202020204" pitchFamily="34" charset="0"/>
              </a:rPr>
              <a:t>σ</a:t>
            </a:r>
            <a:r>
              <a:rPr lang="en-US" altLang="es-CO" baseline="-25000" dirty="0">
                <a:cs typeface="Arial" panose="020B0604020202020204" pitchFamily="34" charset="0"/>
              </a:rPr>
              <a:t>1</a:t>
            </a:r>
            <a:r>
              <a:rPr lang="en-US" altLang="es-CO" i="1" baseline="-25000" dirty="0">
                <a:cs typeface="Arial" panose="020B0604020202020204" pitchFamily="34" charset="0"/>
              </a:rPr>
              <a:t>s</a:t>
            </a:r>
            <a:r>
              <a:rPr lang="en-US" altLang="es-CO" dirty="0">
                <a:cs typeface="Arial" panose="020B0604020202020204" pitchFamily="34" charset="0"/>
              </a:rPr>
              <a:t>)</a:t>
            </a:r>
            <a:r>
              <a:rPr lang="en-US" altLang="es-CO" baseline="30000" dirty="0">
                <a:cs typeface="Arial" panose="020B0604020202020204" pitchFamily="34" charset="0"/>
              </a:rPr>
              <a:t>2</a:t>
            </a:r>
            <a:r>
              <a:rPr lang="en-US" altLang="es-CO" dirty="0">
                <a:cs typeface="Arial" panose="020B0604020202020204" pitchFamily="34" charset="0"/>
              </a:rPr>
              <a:t>.</a:t>
            </a:r>
          </a:p>
        </p:txBody>
      </p:sp>
    </p:spTree>
    <p:extLst>
      <p:ext uri="{BB962C8B-B14F-4D97-AF65-F5344CB8AC3E}">
        <p14:creationId xmlns:p14="http://schemas.microsoft.com/office/powerpoint/2010/main" val="103285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46</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b="1" dirty="0" smtClean="0"/>
              <a:t>Diagramas de OM para He</a:t>
            </a:r>
            <a:r>
              <a:rPr lang="es-CO" altLang="es-CO" b="1" baseline="-25000" dirty="0" smtClean="0"/>
              <a:t>2</a:t>
            </a:r>
            <a:r>
              <a:rPr lang="es-CO" altLang="es-CO" b="1" baseline="30000" dirty="0" smtClean="0"/>
              <a:t>+</a:t>
            </a:r>
            <a:r>
              <a:rPr lang="es-CO" altLang="es-CO" b="1" dirty="0" smtClean="0"/>
              <a:t> y He</a:t>
            </a:r>
            <a:r>
              <a:rPr lang="es-CO" altLang="es-CO" b="1" baseline="-25000" dirty="0" smtClean="0"/>
              <a:t>2</a:t>
            </a:r>
            <a:endParaRPr lang="en-US" altLang="es-CO" baseline="-25000" dirty="0"/>
          </a:p>
        </p:txBody>
      </p:sp>
      <p:sp>
        <p:nvSpPr>
          <p:cNvPr id="10" name="Text Box 77"/>
          <p:cNvSpPr txBox="1">
            <a:spLocks noChangeArrowheads="1"/>
          </p:cNvSpPr>
          <p:nvPr/>
        </p:nvSpPr>
        <p:spPr bwMode="auto">
          <a:xfrm>
            <a:off x="395536" y="4771883"/>
            <a:ext cx="40216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dirty="0" smtClean="0"/>
              <a:t>OE He</a:t>
            </a:r>
            <a:r>
              <a:rPr lang="en-US" altLang="es-CO" sz="2000" baseline="-25000" dirty="0" smtClean="0"/>
              <a:t>2</a:t>
            </a:r>
            <a:r>
              <a:rPr lang="en-US" altLang="es-CO" sz="2000" baseline="30000" dirty="0" smtClean="0"/>
              <a:t>+</a:t>
            </a:r>
            <a:r>
              <a:rPr lang="en-US" altLang="es-CO" sz="2000" dirty="0" smtClean="0"/>
              <a:t> = ½ (2-1)= 0.5</a:t>
            </a:r>
          </a:p>
          <a:p>
            <a:pPr algn="ctr">
              <a:spcBef>
                <a:spcPct val="50000"/>
              </a:spcBef>
            </a:pPr>
            <a:r>
              <a:rPr lang="en-US" altLang="es-CO" sz="2000" dirty="0" err="1" smtClean="0"/>
              <a:t>Esta</a:t>
            </a:r>
            <a:r>
              <a:rPr lang="en-US" altLang="es-CO" sz="2000" dirty="0" smtClean="0"/>
              <a:t> </a:t>
            </a:r>
            <a:r>
              <a:rPr lang="en-US" altLang="es-CO" sz="2000" dirty="0" err="1" smtClean="0"/>
              <a:t>especie</a:t>
            </a:r>
            <a:r>
              <a:rPr lang="en-US" altLang="es-CO" sz="2000" dirty="0" smtClean="0"/>
              <a:t> </a:t>
            </a:r>
            <a:r>
              <a:rPr lang="en-US" altLang="es-CO" sz="2000" dirty="0" err="1" smtClean="0"/>
              <a:t>puede</a:t>
            </a:r>
            <a:r>
              <a:rPr lang="en-US" altLang="es-CO" sz="2000" dirty="0" smtClean="0"/>
              <a:t> </a:t>
            </a:r>
            <a:r>
              <a:rPr lang="en-US" altLang="es-CO" sz="2000" dirty="0" err="1" smtClean="0"/>
              <a:t>existir</a:t>
            </a:r>
            <a:r>
              <a:rPr lang="en-US" altLang="es-CO" sz="2000" dirty="0"/>
              <a:t/>
            </a:r>
            <a:br>
              <a:rPr lang="en-US" altLang="es-CO" sz="2000" dirty="0"/>
            </a:br>
            <a:r>
              <a:rPr lang="en-US" altLang="es-CO" sz="2000" dirty="0" err="1" smtClean="0"/>
              <a:t>por</a:t>
            </a:r>
            <a:r>
              <a:rPr lang="en-US" altLang="es-CO" sz="2000" dirty="0" smtClean="0"/>
              <a:t> que OE = 0.5 </a:t>
            </a:r>
            <a:endParaRPr lang="en-US" altLang="es-CO" sz="2000" dirty="0"/>
          </a:p>
        </p:txBody>
      </p:sp>
      <p:pic>
        <p:nvPicPr>
          <p:cNvPr id="11"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35" y="1448570"/>
            <a:ext cx="3963987" cy="314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Text Box 78"/>
          <p:cNvSpPr txBox="1">
            <a:spLocks noChangeArrowheads="1"/>
          </p:cNvSpPr>
          <p:nvPr/>
        </p:nvSpPr>
        <p:spPr bwMode="auto">
          <a:xfrm>
            <a:off x="4597929" y="4747497"/>
            <a:ext cx="42379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dirty="0" smtClean="0"/>
              <a:t>OE He</a:t>
            </a:r>
            <a:r>
              <a:rPr lang="en-US" altLang="es-CO" sz="2000" baseline="-25000" dirty="0" smtClean="0"/>
              <a:t>2</a:t>
            </a:r>
            <a:r>
              <a:rPr lang="en-US" altLang="es-CO" sz="2000" dirty="0" smtClean="0"/>
              <a:t> = </a:t>
            </a:r>
            <a:r>
              <a:rPr lang="en-US" altLang="es-CO" sz="2000" dirty="0"/>
              <a:t>½ (</a:t>
            </a:r>
            <a:r>
              <a:rPr lang="en-US" altLang="es-CO" sz="2000" dirty="0" smtClean="0"/>
              <a:t>2-2)= 0</a:t>
            </a:r>
          </a:p>
          <a:p>
            <a:pPr algn="ctr">
              <a:spcBef>
                <a:spcPct val="50000"/>
              </a:spcBef>
            </a:pPr>
            <a:r>
              <a:rPr lang="en-US" altLang="es-CO" sz="2000" b="1" dirty="0" err="1" smtClean="0"/>
              <a:t>Esta</a:t>
            </a:r>
            <a:r>
              <a:rPr lang="en-US" altLang="es-CO" sz="2000" b="1" dirty="0" smtClean="0"/>
              <a:t> </a:t>
            </a:r>
            <a:r>
              <a:rPr lang="en-US" altLang="es-CO" sz="2000" b="1" dirty="0" err="1" smtClean="0"/>
              <a:t>especie</a:t>
            </a:r>
            <a:r>
              <a:rPr lang="en-US" altLang="es-CO" sz="2000" b="1" dirty="0" smtClean="0"/>
              <a:t> NO </a:t>
            </a:r>
            <a:r>
              <a:rPr lang="en-US" altLang="es-CO" sz="2000" b="1" dirty="0" err="1" smtClean="0"/>
              <a:t>existe</a:t>
            </a:r>
            <a:r>
              <a:rPr lang="en-US" altLang="es-CO" sz="2000" b="1" dirty="0" smtClean="0"/>
              <a:t> </a:t>
            </a:r>
            <a:r>
              <a:rPr lang="en-US" altLang="es-CO" sz="2000" b="1" dirty="0" err="1" smtClean="0"/>
              <a:t>por</a:t>
            </a:r>
            <a:r>
              <a:rPr lang="en-US" altLang="es-CO" sz="2000" b="1" dirty="0" smtClean="0"/>
              <a:t> que OE </a:t>
            </a:r>
            <a:r>
              <a:rPr lang="en-US" altLang="es-CO" sz="2000" b="1" dirty="0" err="1" smtClean="0"/>
              <a:t>es</a:t>
            </a:r>
            <a:r>
              <a:rPr lang="en-US" altLang="es-CO" sz="2000" b="1" dirty="0" smtClean="0"/>
              <a:t> 0 </a:t>
            </a:r>
            <a:endParaRPr lang="en-US" altLang="es-CO" sz="2000" b="1" dirty="0"/>
          </a:p>
        </p:txBody>
      </p:sp>
      <p:pic>
        <p:nvPicPr>
          <p:cNvPr id="16" name="Picture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925" y="1285849"/>
            <a:ext cx="4038600" cy="322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7" name="Group 75"/>
          <p:cNvGrpSpPr>
            <a:grpSpLocks/>
          </p:cNvGrpSpPr>
          <p:nvPr/>
        </p:nvGrpSpPr>
        <p:grpSpPr bwMode="auto">
          <a:xfrm>
            <a:off x="1534008" y="6022759"/>
            <a:ext cx="1744663" cy="561975"/>
            <a:chOff x="1448741" y="5410200"/>
            <a:chExt cx="1744544" cy="562487"/>
          </a:xfrm>
        </p:grpSpPr>
        <p:sp>
          <p:nvSpPr>
            <p:cNvPr id="18" name="TextBox 72"/>
            <p:cNvSpPr txBox="1">
              <a:spLocks noChangeArrowheads="1"/>
            </p:cNvSpPr>
            <p:nvPr/>
          </p:nvSpPr>
          <p:spPr bwMode="auto">
            <a:xfrm>
              <a:off x="1448741" y="5410200"/>
              <a:ext cx="1744544" cy="45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dirty="0"/>
                <a:t>(</a:t>
              </a:r>
              <a:r>
                <a:rPr lang="el-GR" altLang="es-CO" dirty="0"/>
                <a:t>σ</a:t>
              </a:r>
              <a:r>
                <a:rPr lang="en-US" altLang="es-CO" baseline="-25000" dirty="0"/>
                <a:t>1</a:t>
              </a:r>
              <a:r>
                <a:rPr lang="en-US" altLang="es-CO" i="1" baseline="-25000" dirty="0"/>
                <a:t>s</a:t>
              </a:r>
              <a:r>
                <a:rPr lang="en-US" altLang="es-CO" dirty="0"/>
                <a:t>)</a:t>
              </a:r>
              <a:r>
                <a:rPr lang="en-US" altLang="es-CO" baseline="30000" dirty="0"/>
                <a:t>2</a:t>
              </a:r>
              <a:r>
                <a:rPr lang="en-US" altLang="es-CO" dirty="0"/>
                <a:t>(</a:t>
              </a:r>
              <a:r>
                <a:rPr lang="el-GR" altLang="es-CO" dirty="0"/>
                <a:t>σ</a:t>
              </a:r>
              <a:r>
                <a:rPr lang="en-US" altLang="es-CO" dirty="0"/>
                <a:t>   )</a:t>
              </a:r>
              <a:r>
                <a:rPr lang="en-US" altLang="es-CO" baseline="30000" dirty="0"/>
                <a:t>1</a:t>
              </a:r>
              <a:r>
                <a:rPr lang="en-US" altLang="es-CO" dirty="0"/>
                <a:t> </a:t>
              </a:r>
            </a:p>
          </p:txBody>
        </p:sp>
        <p:sp>
          <p:nvSpPr>
            <p:cNvPr id="19" name="TextBox 74"/>
            <p:cNvSpPr txBox="1">
              <a:spLocks noChangeArrowheads="1"/>
            </p:cNvSpPr>
            <p:nvPr/>
          </p:nvSpPr>
          <p:spPr bwMode="auto">
            <a:xfrm>
              <a:off x="2438400" y="5486400"/>
              <a:ext cx="5334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70000"/>
                </a:lnSpc>
                <a:spcBef>
                  <a:spcPct val="0"/>
                </a:spcBef>
              </a:pPr>
              <a:r>
                <a:rPr lang="en-US" altLang="es-CO" sz="1600" dirty="0"/>
                <a:t>* </a:t>
              </a:r>
            </a:p>
            <a:p>
              <a:pPr>
                <a:lnSpc>
                  <a:spcPct val="70000"/>
                </a:lnSpc>
                <a:spcBef>
                  <a:spcPct val="0"/>
                </a:spcBef>
              </a:pPr>
              <a:r>
                <a:rPr lang="en-US" altLang="es-CO" sz="1600" dirty="0"/>
                <a:t>1</a:t>
              </a:r>
              <a:r>
                <a:rPr lang="en-US" altLang="es-CO" sz="1600" i="1" dirty="0"/>
                <a:t>s</a:t>
              </a:r>
              <a:endParaRPr lang="en-US" altLang="es-CO" sz="1600" dirty="0"/>
            </a:p>
          </p:txBody>
        </p:sp>
      </p:grpSp>
      <p:grpSp>
        <p:nvGrpSpPr>
          <p:cNvPr id="20" name="Group 76"/>
          <p:cNvGrpSpPr>
            <a:grpSpLocks/>
          </p:cNvGrpSpPr>
          <p:nvPr/>
        </p:nvGrpSpPr>
        <p:grpSpPr bwMode="auto">
          <a:xfrm>
            <a:off x="5859462" y="6056096"/>
            <a:ext cx="1760538" cy="561975"/>
            <a:chOff x="1448741" y="5410200"/>
            <a:chExt cx="1760418" cy="562487"/>
          </a:xfrm>
        </p:grpSpPr>
        <p:sp>
          <p:nvSpPr>
            <p:cNvPr id="21" name="TextBox 77"/>
            <p:cNvSpPr txBox="1">
              <a:spLocks noChangeArrowheads="1"/>
            </p:cNvSpPr>
            <p:nvPr/>
          </p:nvSpPr>
          <p:spPr bwMode="auto">
            <a:xfrm>
              <a:off x="1448741" y="5410200"/>
              <a:ext cx="1760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a:t>(</a:t>
              </a:r>
              <a:r>
                <a:rPr lang="el-GR" altLang="es-CO"/>
                <a:t>σ</a:t>
              </a:r>
              <a:r>
                <a:rPr lang="en-US" altLang="es-CO" baseline="-25000"/>
                <a:t>1</a:t>
              </a:r>
              <a:r>
                <a:rPr lang="en-US" altLang="es-CO" i="1" baseline="-25000"/>
                <a:t>s</a:t>
              </a:r>
              <a:r>
                <a:rPr lang="en-US" altLang="es-CO"/>
                <a:t>)</a:t>
              </a:r>
              <a:r>
                <a:rPr lang="en-US" altLang="es-CO" baseline="30000"/>
                <a:t>2</a:t>
              </a:r>
              <a:r>
                <a:rPr lang="en-US" altLang="es-CO"/>
                <a:t>(</a:t>
              </a:r>
              <a:r>
                <a:rPr lang="el-GR" altLang="es-CO"/>
                <a:t>σ</a:t>
              </a:r>
              <a:r>
                <a:rPr lang="en-US" altLang="es-CO"/>
                <a:t>   )</a:t>
              </a:r>
              <a:r>
                <a:rPr lang="en-US" altLang="es-CO" baseline="30000"/>
                <a:t>2</a:t>
              </a:r>
              <a:r>
                <a:rPr lang="en-US" altLang="es-CO"/>
                <a:t> </a:t>
              </a:r>
            </a:p>
          </p:txBody>
        </p:sp>
        <p:sp>
          <p:nvSpPr>
            <p:cNvPr id="22" name="TextBox 78"/>
            <p:cNvSpPr txBox="1">
              <a:spLocks noChangeArrowheads="1"/>
            </p:cNvSpPr>
            <p:nvPr/>
          </p:nvSpPr>
          <p:spPr bwMode="auto">
            <a:xfrm>
              <a:off x="2438400" y="5486400"/>
              <a:ext cx="5334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70000"/>
                </a:lnSpc>
                <a:spcBef>
                  <a:spcPct val="0"/>
                </a:spcBef>
              </a:pPr>
              <a:r>
                <a:rPr lang="en-US" altLang="es-CO" sz="1600" dirty="0"/>
                <a:t>* </a:t>
              </a:r>
            </a:p>
            <a:p>
              <a:pPr>
                <a:lnSpc>
                  <a:spcPct val="70000"/>
                </a:lnSpc>
              </a:pPr>
              <a:r>
                <a:rPr lang="en-US" altLang="es-CO" sz="1600" dirty="0" smtClean="0"/>
                <a:t>1</a:t>
              </a:r>
              <a:r>
                <a:rPr lang="en-US" altLang="es-CO" sz="1600" i="1" dirty="0" smtClean="0"/>
                <a:t>s</a:t>
              </a:r>
              <a:r>
                <a:rPr lang="en-US" altLang="es-CO" sz="1600" b="1" i="1" dirty="0"/>
                <a:t> </a:t>
              </a:r>
              <a:endParaRPr lang="en-US" altLang="es-CO" sz="1600" dirty="0"/>
            </a:p>
          </p:txBody>
        </p:sp>
      </p:grpSp>
    </p:spTree>
    <p:extLst>
      <p:ext uri="{BB962C8B-B14F-4D97-AF65-F5344CB8AC3E}">
        <p14:creationId xmlns:p14="http://schemas.microsoft.com/office/powerpoint/2010/main" val="326943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47</a:t>
            </a:fld>
            <a:endParaRPr lang="en-US" dirty="0"/>
          </a:p>
        </p:txBody>
      </p:sp>
      <p:sp>
        <p:nvSpPr>
          <p:cNvPr id="3" name="Text Box 3"/>
          <p:cNvSpPr txBox="1">
            <a:spLocks noChangeArrowheads="1"/>
          </p:cNvSpPr>
          <p:nvPr/>
        </p:nvSpPr>
        <p:spPr bwMode="auto">
          <a:xfrm>
            <a:off x="500186" y="639107"/>
            <a:ext cx="81866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10000"/>
              </a:spcBef>
            </a:pPr>
            <a:r>
              <a:rPr lang="en-US" altLang="es-CO" sz="2000" b="1" dirty="0" err="1" smtClean="0"/>
              <a:t>Predecir</a:t>
            </a:r>
            <a:r>
              <a:rPr lang="en-US" altLang="es-CO" sz="2000" b="1" dirty="0" smtClean="0"/>
              <a:t> la </a:t>
            </a:r>
            <a:r>
              <a:rPr lang="en-US" altLang="es-CO" sz="2000" b="1" dirty="0" err="1" smtClean="0"/>
              <a:t>estabilidad</a:t>
            </a:r>
            <a:r>
              <a:rPr lang="en-US" altLang="es-CO" sz="2000" b="1" dirty="0" smtClean="0"/>
              <a:t> y </a:t>
            </a:r>
            <a:r>
              <a:rPr lang="en-US" altLang="es-CO" sz="2000" b="1" dirty="0" err="1" smtClean="0"/>
              <a:t>existencia</a:t>
            </a:r>
            <a:r>
              <a:rPr lang="en-US" altLang="es-CO" sz="2000" b="1" dirty="0" smtClean="0"/>
              <a:t> de </a:t>
            </a:r>
            <a:r>
              <a:rPr lang="en-US" altLang="es-CO" sz="2000" b="1" dirty="0" err="1" smtClean="0"/>
              <a:t>especies</a:t>
            </a:r>
            <a:r>
              <a:rPr lang="en-US" altLang="es-CO" sz="2000" b="1" dirty="0" smtClean="0"/>
              <a:t> </a:t>
            </a:r>
            <a:r>
              <a:rPr lang="en-US" altLang="es-CO" sz="2000" b="1" dirty="0" err="1" smtClean="0"/>
              <a:t>según</a:t>
            </a:r>
            <a:r>
              <a:rPr lang="en-US" altLang="es-CO" sz="2000" b="1" dirty="0" smtClean="0"/>
              <a:t> </a:t>
            </a:r>
            <a:r>
              <a:rPr lang="en-US" altLang="es-CO" sz="2000" b="1" dirty="0" err="1" smtClean="0"/>
              <a:t>los</a:t>
            </a:r>
            <a:r>
              <a:rPr lang="en-US" altLang="es-CO" sz="2000" b="1" dirty="0" smtClean="0"/>
              <a:t> </a:t>
            </a:r>
            <a:r>
              <a:rPr lang="en-US" altLang="es-CO" sz="2000" b="1" dirty="0" err="1" smtClean="0"/>
              <a:t>diagramas</a:t>
            </a:r>
            <a:r>
              <a:rPr lang="en-US" altLang="es-CO" sz="2000" b="1" dirty="0" smtClean="0"/>
              <a:t> de OM</a:t>
            </a:r>
            <a:endParaRPr lang="en-US" altLang="es-CO" sz="2000" b="1" dirty="0"/>
          </a:p>
        </p:txBody>
      </p:sp>
      <p:sp>
        <p:nvSpPr>
          <p:cNvPr id="5" name="Text Box 6"/>
          <p:cNvSpPr txBox="1">
            <a:spLocks noChangeArrowheads="1"/>
          </p:cNvSpPr>
          <p:nvPr/>
        </p:nvSpPr>
        <p:spPr bwMode="auto">
          <a:xfrm>
            <a:off x="179512" y="1719246"/>
            <a:ext cx="18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smtClean="0"/>
              <a:t>PROBLEMA:</a:t>
            </a:r>
            <a:endParaRPr lang="en-US" altLang="es-CO" sz="2000" b="1" dirty="0"/>
          </a:p>
        </p:txBody>
      </p:sp>
      <p:sp>
        <p:nvSpPr>
          <p:cNvPr id="6" name="Text Box 7"/>
          <p:cNvSpPr txBox="1">
            <a:spLocks noChangeArrowheads="1"/>
          </p:cNvSpPr>
          <p:nvPr/>
        </p:nvSpPr>
        <p:spPr bwMode="auto">
          <a:xfrm>
            <a:off x="1979712" y="1551894"/>
            <a:ext cx="71307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s-CO" altLang="es-CO" sz="2000" dirty="0" smtClean="0"/>
              <a:t>Use los diagramas de OM para predecir si las especies de hidrógeno cargadas (H</a:t>
            </a:r>
            <a:r>
              <a:rPr lang="es-CO" altLang="es-CO" sz="2000" baseline="-25000" dirty="0" smtClean="0"/>
              <a:t>2</a:t>
            </a:r>
            <a:r>
              <a:rPr lang="es-CO" altLang="es-CO" sz="2000" baseline="30000" dirty="0" smtClean="0"/>
              <a:t>+</a:t>
            </a:r>
            <a:r>
              <a:rPr lang="es-CO" altLang="es-CO" sz="2000" dirty="0" smtClean="0"/>
              <a:t> y H</a:t>
            </a:r>
            <a:r>
              <a:rPr lang="es-CO" altLang="es-CO" sz="2000" baseline="-25000" dirty="0" smtClean="0"/>
              <a:t>2</a:t>
            </a:r>
            <a:r>
              <a:rPr lang="es-CO" altLang="es-CO" sz="2000" baseline="30000" dirty="0" smtClean="0">
                <a:cs typeface="Arial" panose="020B0604020202020204" pitchFamily="34" charset="0"/>
              </a:rPr>
              <a:t>−</a:t>
            </a:r>
            <a:r>
              <a:rPr lang="es-CO" altLang="es-CO" sz="2000" dirty="0" smtClean="0"/>
              <a:t> ) pueden o no existir. Si existen, determine el OE y escriba su configuración electrónica</a:t>
            </a:r>
            <a:endParaRPr lang="es-CO" altLang="es-CO" sz="2000" dirty="0"/>
          </a:p>
        </p:txBody>
      </p:sp>
      <p:grpSp>
        <p:nvGrpSpPr>
          <p:cNvPr id="7" name="Group 13"/>
          <p:cNvGrpSpPr>
            <a:grpSpLocks/>
          </p:cNvGrpSpPr>
          <p:nvPr/>
        </p:nvGrpSpPr>
        <p:grpSpPr bwMode="auto">
          <a:xfrm>
            <a:off x="292161" y="2971949"/>
            <a:ext cx="8602663" cy="1323975"/>
            <a:chOff x="384" y="959"/>
            <a:chExt cx="5419" cy="834"/>
          </a:xfrm>
        </p:grpSpPr>
        <p:sp>
          <p:nvSpPr>
            <p:cNvPr id="8" name="Text Box 9"/>
            <p:cNvSpPr txBox="1">
              <a:spLocks noChangeArrowheads="1"/>
            </p:cNvSpPr>
            <p:nvPr/>
          </p:nvSpPr>
          <p:spPr bwMode="auto">
            <a:xfrm>
              <a:off x="384" y="1056"/>
              <a:ext cx="8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a:t>PLAN:</a:t>
              </a:r>
            </a:p>
          </p:txBody>
        </p:sp>
        <p:sp>
          <p:nvSpPr>
            <p:cNvPr id="9" name="Text Box 10"/>
            <p:cNvSpPr txBox="1">
              <a:spLocks noChangeArrowheads="1"/>
            </p:cNvSpPr>
            <p:nvPr/>
          </p:nvSpPr>
          <p:spPr bwMode="auto">
            <a:xfrm>
              <a:off x="1306" y="959"/>
              <a:ext cx="4497"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dirty="0" smtClean="0"/>
                <a:t>Al </a:t>
              </a:r>
              <a:r>
                <a:rPr lang="en-US" altLang="es-CO" sz="2000" dirty="0" err="1" smtClean="0"/>
                <a:t>realizar</a:t>
              </a:r>
              <a:r>
                <a:rPr lang="en-US" altLang="es-CO" sz="2000" dirty="0" smtClean="0"/>
                <a:t> el </a:t>
              </a:r>
              <a:r>
                <a:rPr lang="en-US" altLang="es-CO" sz="2000" dirty="0" err="1" smtClean="0"/>
                <a:t>diagrama</a:t>
              </a:r>
              <a:r>
                <a:rPr lang="en-US" altLang="es-CO" sz="2000" dirty="0" smtClean="0"/>
                <a:t> OM, </a:t>
              </a:r>
              <a:r>
                <a:rPr lang="en-US" altLang="es-CO" sz="2000" b="1" i="1" dirty="0" err="1" smtClean="0"/>
                <a:t>tenga</a:t>
              </a:r>
              <a:r>
                <a:rPr lang="en-US" altLang="es-CO" sz="2000" b="1" i="1" dirty="0" smtClean="0"/>
                <a:t> </a:t>
              </a:r>
              <a:r>
                <a:rPr lang="en-US" altLang="es-CO" sz="2000" b="1" i="1" dirty="0" err="1" smtClean="0"/>
                <a:t>en</a:t>
              </a:r>
              <a:r>
                <a:rPr lang="en-US" altLang="es-CO" sz="2000" b="1" i="1" dirty="0" smtClean="0"/>
                <a:t> </a:t>
              </a:r>
              <a:r>
                <a:rPr lang="en-US" altLang="es-CO" sz="2000" b="1" i="1" dirty="0" err="1" smtClean="0"/>
                <a:t>cuenta</a:t>
              </a:r>
              <a:r>
                <a:rPr lang="en-US" altLang="es-CO" sz="2000" b="1" i="1" dirty="0" smtClean="0"/>
                <a:t> que las </a:t>
              </a:r>
              <a:r>
                <a:rPr lang="en-US" altLang="es-CO" sz="2000" b="1" i="1" dirty="0" err="1" smtClean="0"/>
                <a:t>especies</a:t>
              </a:r>
              <a:r>
                <a:rPr lang="en-US" altLang="es-CO" sz="2000" b="1" i="1" dirty="0" smtClean="0"/>
                <a:t> son </a:t>
              </a:r>
              <a:r>
                <a:rPr lang="en-US" altLang="es-CO" sz="2000" b="1" i="1" dirty="0" err="1" smtClean="0"/>
                <a:t>iones</a:t>
              </a:r>
              <a:r>
                <a:rPr lang="en-US" altLang="es-CO" sz="2000" b="1" i="1" dirty="0" smtClean="0"/>
                <a:t> </a:t>
              </a:r>
              <a:r>
                <a:rPr lang="en-US" altLang="es-CO" sz="2000" b="1" i="1" dirty="0" err="1" smtClean="0"/>
                <a:t>cargadas</a:t>
              </a:r>
              <a:r>
                <a:rPr lang="en-US" altLang="es-CO" sz="2000" dirty="0" smtClean="0"/>
                <a:t>. Determine </a:t>
              </a:r>
              <a:r>
                <a:rPr lang="en-US" altLang="es-CO" sz="2000" dirty="0" err="1" smtClean="0"/>
                <a:t>los</a:t>
              </a:r>
              <a:r>
                <a:rPr lang="en-US" altLang="es-CO" sz="2000" dirty="0" smtClean="0"/>
                <a:t> </a:t>
              </a:r>
              <a:r>
                <a:rPr lang="en-US" altLang="es-CO" sz="2000" dirty="0" err="1" smtClean="0"/>
                <a:t>electrones</a:t>
              </a:r>
              <a:r>
                <a:rPr lang="en-US" altLang="es-CO" sz="2000" dirty="0" smtClean="0"/>
                <a:t> de </a:t>
              </a:r>
              <a:r>
                <a:rPr lang="en-US" altLang="es-CO" sz="2000" dirty="0" err="1" smtClean="0"/>
                <a:t>cada</a:t>
              </a:r>
              <a:r>
                <a:rPr lang="en-US" altLang="es-CO" sz="2000" dirty="0" smtClean="0"/>
                <a:t> </a:t>
              </a:r>
              <a:r>
                <a:rPr lang="en-US" altLang="es-CO" sz="2000" dirty="0" err="1" smtClean="0"/>
                <a:t>especie</a:t>
              </a:r>
              <a:r>
                <a:rPr lang="en-US" altLang="es-CO" sz="2000" dirty="0" smtClean="0"/>
                <a:t> y </a:t>
              </a:r>
              <a:r>
                <a:rPr lang="en-US" altLang="es-CO" sz="2000" dirty="0" err="1" smtClean="0"/>
                <a:t>distribuyalos</a:t>
              </a:r>
              <a:r>
                <a:rPr lang="en-US" altLang="es-CO" sz="2000" dirty="0" smtClean="0"/>
                <a:t> </a:t>
              </a:r>
              <a:r>
                <a:rPr lang="en-US" altLang="es-CO" sz="2000" dirty="0" err="1" smtClean="0"/>
                <a:t>mediante</a:t>
              </a:r>
              <a:r>
                <a:rPr lang="en-US" altLang="es-CO" sz="2000" dirty="0" smtClean="0"/>
                <a:t> el </a:t>
              </a:r>
              <a:r>
                <a:rPr lang="en-US" altLang="es-CO" sz="2000" dirty="0" err="1" smtClean="0"/>
                <a:t>llenado</a:t>
              </a:r>
              <a:r>
                <a:rPr lang="en-US" altLang="es-CO" sz="2000" dirty="0" smtClean="0"/>
                <a:t> orbital, </a:t>
              </a:r>
              <a:r>
                <a:rPr lang="en-US" altLang="es-CO" sz="2000" dirty="0" err="1" smtClean="0"/>
                <a:t>calculeles</a:t>
              </a:r>
              <a:r>
                <a:rPr lang="en-US" altLang="es-CO" sz="2000" dirty="0" smtClean="0"/>
                <a:t> el OE y de </a:t>
              </a:r>
              <a:r>
                <a:rPr lang="en-US" altLang="es-CO" sz="2000" dirty="0" err="1" smtClean="0"/>
                <a:t>acuerdo</a:t>
              </a:r>
              <a:r>
                <a:rPr lang="en-US" altLang="es-CO" sz="2000" dirty="0" smtClean="0"/>
                <a:t> a </a:t>
              </a:r>
              <a:r>
                <a:rPr lang="en-US" altLang="es-CO" sz="2000" dirty="0" err="1" smtClean="0"/>
                <a:t>ello</a:t>
              </a:r>
              <a:r>
                <a:rPr lang="en-US" altLang="es-CO" sz="2000" dirty="0" smtClean="0"/>
                <a:t> </a:t>
              </a:r>
              <a:r>
                <a:rPr lang="en-US" altLang="es-CO" sz="2000" dirty="0" err="1" smtClean="0"/>
                <a:t>prediga</a:t>
              </a:r>
              <a:r>
                <a:rPr lang="en-US" altLang="es-CO" sz="2000" dirty="0" smtClean="0"/>
                <a:t> </a:t>
              </a:r>
              <a:r>
                <a:rPr lang="en-US" altLang="es-CO" sz="2000" dirty="0" err="1" smtClean="0"/>
                <a:t>su</a:t>
              </a:r>
              <a:r>
                <a:rPr lang="en-US" altLang="es-CO" sz="2000" dirty="0" smtClean="0"/>
                <a:t> </a:t>
              </a:r>
              <a:r>
                <a:rPr lang="en-US" altLang="es-CO" sz="2000" dirty="0" err="1" smtClean="0"/>
                <a:t>existencia</a:t>
              </a:r>
              <a:r>
                <a:rPr lang="en-US" altLang="es-CO" sz="2000" dirty="0" smtClean="0"/>
                <a:t>.</a:t>
              </a:r>
              <a:endParaRPr lang="en-US" altLang="es-CO" sz="2000" dirty="0"/>
            </a:p>
          </p:txBody>
        </p:sp>
      </p:grpSp>
      <p:grpSp>
        <p:nvGrpSpPr>
          <p:cNvPr id="10" name="Group 68"/>
          <p:cNvGrpSpPr>
            <a:grpSpLocks/>
          </p:cNvGrpSpPr>
          <p:nvPr/>
        </p:nvGrpSpPr>
        <p:grpSpPr bwMode="auto">
          <a:xfrm>
            <a:off x="308754" y="4410258"/>
            <a:ext cx="8186565" cy="2100034"/>
            <a:chOff x="380999" y="4092714"/>
            <a:chExt cx="8186565" cy="2099800"/>
          </a:xfrm>
        </p:grpSpPr>
        <p:sp>
          <p:nvSpPr>
            <p:cNvPr id="11" name="Text Box 4"/>
            <p:cNvSpPr txBox="1">
              <a:spLocks noChangeArrowheads="1"/>
            </p:cNvSpPr>
            <p:nvPr/>
          </p:nvSpPr>
          <p:spPr bwMode="auto">
            <a:xfrm>
              <a:off x="380999" y="4092714"/>
              <a:ext cx="3687181" cy="40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smtClean="0"/>
                <a:t>SOLUCION: </a:t>
              </a:r>
              <a:endParaRPr lang="en-US" altLang="es-CO" sz="2000" b="1" dirty="0"/>
            </a:p>
          </p:txBody>
        </p:sp>
        <p:sp>
          <p:nvSpPr>
            <p:cNvPr id="12" name="TextBox 67"/>
            <p:cNvSpPr txBox="1">
              <a:spLocks noChangeArrowheads="1"/>
            </p:cNvSpPr>
            <p:nvPr/>
          </p:nvSpPr>
          <p:spPr bwMode="auto">
            <a:xfrm>
              <a:off x="414164" y="4561480"/>
              <a:ext cx="8153400" cy="16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dirty="0" smtClean="0"/>
                <a:t>El H</a:t>
              </a:r>
              <a:r>
                <a:rPr lang="en-US" altLang="es-CO" sz="2000" baseline="-25000" dirty="0" smtClean="0"/>
                <a:t>2</a:t>
              </a:r>
              <a:r>
                <a:rPr lang="en-US" altLang="es-CO" sz="2000" baseline="30000" dirty="0"/>
                <a:t>+</a:t>
              </a:r>
              <a:r>
                <a:rPr lang="en-US" altLang="es-CO" sz="2000" dirty="0"/>
                <a:t> </a:t>
              </a:r>
              <a:r>
                <a:rPr lang="en-US" altLang="es-CO" sz="2000" dirty="0" err="1" smtClean="0"/>
                <a:t>tiene</a:t>
              </a:r>
              <a:r>
                <a:rPr lang="en-US" altLang="es-CO" sz="2000" dirty="0" smtClean="0"/>
                <a:t> 1 electron para </a:t>
              </a:r>
              <a:r>
                <a:rPr lang="en-US" altLang="es-CO" sz="2000" dirty="0" err="1" smtClean="0"/>
                <a:t>ubicar</a:t>
              </a:r>
              <a:r>
                <a:rPr lang="en-US" altLang="es-CO" sz="2000" dirty="0" smtClean="0"/>
                <a:t> </a:t>
              </a:r>
              <a:r>
                <a:rPr lang="en-US" altLang="es-CO" sz="2000" dirty="0" err="1" smtClean="0"/>
                <a:t>en</a:t>
              </a:r>
              <a:r>
                <a:rPr lang="en-US" altLang="es-CO" sz="2000" dirty="0" smtClean="0"/>
                <a:t> </a:t>
              </a:r>
              <a:r>
                <a:rPr lang="en-US" altLang="es-CO" sz="2000" dirty="0" err="1" smtClean="0"/>
                <a:t>los</a:t>
              </a:r>
              <a:r>
                <a:rPr lang="en-US" altLang="es-CO" sz="2000" dirty="0" smtClean="0"/>
                <a:t> OMs. </a:t>
              </a:r>
            </a:p>
            <a:p>
              <a:r>
                <a:rPr lang="en-US" altLang="es-CO" sz="2000" b="1" dirty="0" smtClean="0"/>
                <a:t>H</a:t>
              </a:r>
              <a:r>
                <a:rPr lang="en-US" altLang="es-CO" sz="2000" b="1" baseline="-25000" dirty="0" smtClean="0"/>
                <a:t>2</a:t>
              </a:r>
              <a:r>
                <a:rPr lang="en-US" altLang="es-CO" sz="2000" b="1" baseline="30000" dirty="0"/>
                <a:t>+</a:t>
              </a:r>
              <a:r>
                <a:rPr lang="en-US" altLang="es-CO" sz="2000" b="1" dirty="0"/>
                <a:t> </a:t>
              </a:r>
              <a:r>
                <a:rPr lang="en-US" altLang="es-CO" sz="2000" b="1" dirty="0" err="1" smtClean="0"/>
                <a:t>es</a:t>
              </a:r>
              <a:r>
                <a:rPr lang="en-US" altLang="es-CO" sz="2000" b="1" dirty="0" smtClean="0"/>
                <a:t> </a:t>
              </a:r>
              <a:r>
                <a:rPr lang="en-US" altLang="es-CO" sz="2000" b="1" dirty="0" err="1" smtClean="0"/>
                <a:t>igual</a:t>
              </a:r>
              <a:r>
                <a:rPr lang="en-US" altLang="es-CO" sz="2000" b="1" dirty="0" smtClean="0"/>
                <a:t> a H (1 e-) + H</a:t>
              </a:r>
              <a:r>
                <a:rPr lang="en-US" altLang="es-CO" sz="2000" b="1" baseline="30000" dirty="0" smtClean="0"/>
                <a:t>+ </a:t>
              </a:r>
              <a:r>
                <a:rPr lang="en-US" altLang="es-CO" sz="2000" b="1" dirty="0" smtClean="0"/>
                <a:t> (0 e-)</a:t>
              </a:r>
              <a:endParaRPr lang="en-US" altLang="es-CO" sz="2000" b="1" dirty="0"/>
            </a:p>
            <a:p>
              <a:endParaRPr lang="en-US" altLang="es-CO" sz="2000" dirty="0" smtClean="0"/>
            </a:p>
            <a:p>
              <a:r>
                <a:rPr lang="en-US" altLang="es-CO" sz="2000" dirty="0" err="1" smtClean="0"/>
                <a:t>Mientras</a:t>
              </a:r>
              <a:r>
                <a:rPr lang="en-US" altLang="es-CO" sz="2000" dirty="0" smtClean="0"/>
                <a:t> que el H</a:t>
              </a:r>
              <a:r>
                <a:rPr lang="en-US" altLang="es-CO" sz="2000" baseline="-25000" dirty="0" smtClean="0"/>
                <a:t>2</a:t>
              </a:r>
              <a:r>
                <a:rPr lang="en-US" altLang="es-CO" sz="2000" baseline="30000" dirty="0" smtClean="0"/>
                <a:t>--</a:t>
              </a:r>
              <a:r>
                <a:rPr lang="en-US" altLang="es-CO" sz="2000" dirty="0" smtClean="0"/>
                <a:t> </a:t>
              </a:r>
              <a:r>
                <a:rPr lang="en-US" altLang="es-CO" sz="2000" dirty="0" err="1" smtClean="0"/>
                <a:t>posee</a:t>
              </a:r>
              <a:r>
                <a:rPr lang="en-US" altLang="es-CO" sz="2000" dirty="0" smtClean="0"/>
                <a:t> 3 </a:t>
              </a:r>
              <a:r>
                <a:rPr lang="en-US" altLang="es-CO" sz="2000" dirty="0" err="1" smtClean="0"/>
                <a:t>electrones</a:t>
              </a:r>
              <a:r>
                <a:rPr lang="en-US" altLang="es-CO" sz="2000" dirty="0" smtClean="0"/>
                <a:t> para </a:t>
              </a:r>
              <a:r>
                <a:rPr lang="en-US" altLang="es-CO" sz="2000" dirty="0" err="1" smtClean="0"/>
                <a:t>organizar</a:t>
              </a:r>
              <a:r>
                <a:rPr lang="en-US" altLang="es-CO" sz="2000" dirty="0" smtClean="0"/>
                <a:t> </a:t>
              </a:r>
              <a:r>
                <a:rPr lang="en-US" altLang="es-CO" sz="2000" dirty="0" err="1" smtClean="0"/>
                <a:t>en</a:t>
              </a:r>
              <a:r>
                <a:rPr lang="en-US" altLang="es-CO" sz="2000" dirty="0" smtClean="0"/>
                <a:t> </a:t>
              </a:r>
              <a:r>
                <a:rPr lang="en-US" altLang="es-CO" sz="2000" dirty="0" err="1" smtClean="0"/>
                <a:t>su</a:t>
              </a:r>
              <a:r>
                <a:rPr lang="en-US" altLang="es-CO" sz="2000" dirty="0" smtClean="0"/>
                <a:t> OM.</a:t>
              </a:r>
            </a:p>
            <a:p>
              <a:r>
                <a:rPr lang="en-US" altLang="es-CO" sz="2000" b="1" dirty="0"/>
                <a:t>H</a:t>
              </a:r>
              <a:r>
                <a:rPr lang="en-US" altLang="es-CO" sz="2000" b="1" baseline="-25000" dirty="0"/>
                <a:t>2</a:t>
              </a:r>
              <a:r>
                <a:rPr lang="en-US" altLang="es-CO" sz="2000" b="1" baseline="30000" dirty="0"/>
                <a:t>--</a:t>
              </a:r>
              <a:r>
                <a:rPr lang="en-US" altLang="es-CO" sz="2000" b="1" dirty="0"/>
                <a:t> </a:t>
              </a:r>
              <a:r>
                <a:rPr lang="en-US" altLang="es-CO" sz="2000" b="1" dirty="0" err="1" smtClean="0"/>
                <a:t>es</a:t>
              </a:r>
              <a:r>
                <a:rPr lang="en-US" altLang="es-CO" sz="2000" b="1" dirty="0" smtClean="0"/>
                <a:t> </a:t>
              </a:r>
              <a:r>
                <a:rPr lang="en-US" altLang="es-CO" sz="2000" b="1" dirty="0" err="1"/>
                <a:t>igual</a:t>
              </a:r>
              <a:r>
                <a:rPr lang="en-US" altLang="es-CO" sz="2000" b="1" dirty="0"/>
                <a:t> a </a:t>
              </a:r>
              <a:r>
                <a:rPr lang="en-US" altLang="es-CO" sz="2000" b="1" dirty="0" smtClean="0"/>
                <a:t>H (1 e-) </a:t>
              </a:r>
              <a:r>
                <a:rPr lang="en-US" altLang="es-CO" sz="2000" b="1" dirty="0"/>
                <a:t>+ </a:t>
              </a:r>
              <a:r>
                <a:rPr lang="en-US" altLang="es-CO" sz="2000" b="1" dirty="0" smtClean="0"/>
                <a:t>H </a:t>
              </a:r>
              <a:r>
                <a:rPr lang="en-US" altLang="es-CO" sz="2000" b="1" baseline="30000" dirty="0" smtClean="0"/>
                <a:t>–</a:t>
              </a:r>
              <a:r>
                <a:rPr lang="en-US" altLang="es-CO" sz="2000" b="1" dirty="0" smtClean="0"/>
                <a:t> (2 e-)</a:t>
              </a:r>
              <a:endParaRPr lang="en-US" altLang="es-CO" sz="2000" b="1" dirty="0"/>
            </a:p>
          </p:txBody>
        </p:sp>
      </p:grpSp>
    </p:spTree>
    <p:extLst>
      <p:ext uri="{BB962C8B-B14F-4D97-AF65-F5344CB8AC3E}">
        <p14:creationId xmlns:p14="http://schemas.microsoft.com/office/powerpoint/2010/main" val="14251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48</a:t>
            </a:fld>
            <a:endParaRPr lang="en-US" dirty="0"/>
          </a:p>
        </p:txBody>
      </p:sp>
      <p:sp>
        <p:nvSpPr>
          <p:cNvPr id="3" name="Text Box 3"/>
          <p:cNvSpPr txBox="1">
            <a:spLocks noChangeArrowheads="1"/>
          </p:cNvSpPr>
          <p:nvPr/>
        </p:nvSpPr>
        <p:spPr bwMode="auto">
          <a:xfrm>
            <a:off x="500186" y="639107"/>
            <a:ext cx="81866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10000"/>
              </a:spcBef>
            </a:pPr>
            <a:r>
              <a:rPr lang="en-US" altLang="es-CO" sz="2000" b="1" dirty="0" err="1" smtClean="0"/>
              <a:t>Predecir</a:t>
            </a:r>
            <a:r>
              <a:rPr lang="en-US" altLang="es-CO" sz="2000" b="1" dirty="0" smtClean="0"/>
              <a:t> la </a:t>
            </a:r>
            <a:r>
              <a:rPr lang="en-US" altLang="es-CO" sz="2000" b="1" dirty="0" err="1" smtClean="0"/>
              <a:t>estabilidad</a:t>
            </a:r>
            <a:r>
              <a:rPr lang="en-US" altLang="es-CO" sz="2000" b="1" dirty="0" smtClean="0"/>
              <a:t> y </a:t>
            </a:r>
            <a:r>
              <a:rPr lang="en-US" altLang="es-CO" sz="2000" b="1" dirty="0" err="1" smtClean="0"/>
              <a:t>existencia</a:t>
            </a:r>
            <a:r>
              <a:rPr lang="en-US" altLang="es-CO" sz="2000" b="1" dirty="0" smtClean="0"/>
              <a:t> de </a:t>
            </a:r>
            <a:r>
              <a:rPr lang="en-US" altLang="es-CO" sz="2000" b="1" dirty="0" err="1" smtClean="0"/>
              <a:t>especies</a:t>
            </a:r>
            <a:r>
              <a:rPr lang="en-US" altLang="es-CO" sz="2000" b="1" dirty="0" smtClean="0"/>
              <a:t> </a:t>
            </a:r>
            <a:r>
              <a:rPr lang="en-US" altLang="es-CO" sz="2000" b="1" dirty="0" err="1" smtClean="0"/>
              <a:t>según</a:t>
            </a:r>
            <a:r>
              <a:rPr lang="en-US" altLang="es-CO" sz="2000" b="1" dirty="0" smtClean="0"/>
              <a:t> </a:t>
            </a:r>
            <a:r>
              <a:rPr lang="en-US" altLang="es-CO" sz="2000" b="1" dirty="0" err="1" smtClean="0"/>
              <a:t>los</a:t>
            </a:r>
            <a:r>
              <a:rPr lang="en-US" altLang="es-CO" sz="2000" b="1" dirty="0" smtClean="0"/>
              <a:t> </a:t>
            </a:r>
            <a:r>
              <a:rPr lang="en-US" altLang="es-CO" sz="2000" b="1" dirty="0" err="1" smtClean="0"/>
              <a:t>diagramas</a:t>
            </a:r>
            <a:r>
              <a:rPr lang="en-US" altLang="es-CO" sz="2000" b="1" dirty="0" smtClean="0"/>
              <a:t> de OM</a:t>
            </a:r>
            <a:endParaRPr lang="en-US" altLang="es-CO" sz="2000" b="1" dirty="0"/>
          </a:p>
        </p:txBody>
      </p:sp>
      <p:grpSp>
        <p:nvGrpSpPr>
          <p:cNvPr id="13" name="Group 14"/>
          <p:cNvGrpSpPr>
            <a:grpSpLocks/>
          </p:cNvGrpSpPr>
          <p:nvPr/>
        </p:nvGrpSpPr>
        <p:grpSpPr bwMode="auto">
          <a:xfrm>
            <a:off x="3707904" y="1124744"/>
            <a:ext cx="4858919" cy="5410027"/>
            <a:chOff x="3589479" y="950657"/>
            <a:chExt cx="4858784" cy="5411050"/>
          </a:xfrm>
        </p:grpSpPr>
        <p:pic>
          <p:nvPicPr>
            <p:cNvPr id="1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479" y="950657"/>
              <a:ext cx="4858784" cy="373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7" name="TextBox 9"/>
            <p:cNvSpPr txBox="1">
              <a:spLocks noChangeArrowheads="1"/>
            </p:cNvSpPr>
            <p:nvPr/>
          </p:nvSpPr>
          <p:spPr bwMode="auto">
            <a:xfrm>
              <a:off x="4619626" y="4422348"/>
              <a:ext cx="3828637" cy="193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b="1" dirty="0" smtClean="0"/>
                <a:t>Para H</a:t>
              </a:r>
              <a:r>
                <a:rPr lang="en-US" altLang="es-CO" sz="2000" b="1" baseline="-25000" dirty="0" smtClean="0"/>
                <a:t>2</a:t>
              </a:r>
              <a:r>
                <a:rPr lang="en-US" altLang="es-CO" sz="2000" b="1" baseline="30000" dirty="0" smtClean="0"/>
                <a:t>–</a:t>
              </a:r>
              <a:r>
                <a:rPr lang="en-US" altLang="es-CO" sz="2000" b="1" dirty="0" smtClean="0"/>
                <a:t> </a:t>
              </a:r>
              <a:endParaRPr lang="en-US" altLang="es-CO" sz="2000" b="1" dirty="0"/>
            </a:p>
            <a:p>
              <a:endParaRPr lang="en-US" altLang="es-CO" sz="2000" b="1" dirty="0" smtClean="0"/>
            </a:p>
            <a:p>
              <a:r>
                <a:rPr lang="en-US" altLang="es-CO" sz="2000" b="1" dirty="0" smtClean="0"/>
                <a:t>OE = ½ (</a:t>
              </a:r>
              <a:r>
                <a:rPr lang="en-US" altLang="es-CO" sz="2000" b="1" dirty="0"/>
                <a:t>2 – 1) = </a:t>
              </a:r>
              <a:r>
                <a:rPr lang="en-US" altLang="es-CO" sz="2000" b="1" dirty="0" smtClean="0"/>
                <a:t>½ </a:t>
              </a:r>
              <a:endParaRPr lang="en-US" altLang="es-CO" sz="2000" b="1" dirty="0"/>
            </a:p>
            <a:p>
              <a:endParaRPr lang="en-US" altLang="es-CO" sz="2000" b="1" dirty="0" smtClean="0"/>
            </a:p>
            <a:p>
              <a:r>
                <a:rPr lang="en-US" altLang="es-CO" sz="2000" b="1" dirty="0" smtClean="0"/>
                <a:t>La </a:t>
              </a:r>
              <a:r>
                <a:rPr lang="en-US" altLang="es-CO" sz="2000" b="1" dirty="0" err="1" smtClean="0"/>
                <a:t>especie</a:t>
              </a:r>
              <a:r>
                <a:rPr lang="en-US" altLang="es-CO" sz="2000" b="1" dirty="0" smtClean="0"/>
                <a:t> </a:t>
              </a:r>
              <a:r>
                <a:rPr lang="en-US" altLang="es-CO" sz="2000" b="1" dirty="0"/>
                <a:t>H</a:t>
              </a:r>
              <a:r>
                <a:rPr lang="en-US" altLang="es-CO" sz="2000" b="1" baseline="-25000" dirty="0"/>
                <a:t>2</a:t>
              </a:r>
              <a:r>
                <a:rPr lang="en-US" altLang="es-CO" sz="2000" b="1" baseline="30000" dirty="0"/>
                <a:t>--</a:t>
              </a:r>
              <a:r>
                <a:rPr lang="en-US" altLang="es-CO" sz="2000" b="1" dirty="0"/>
                <a:t> </a:t>
              </a:r>
              <a:r>
                <a:rPr lang="en-US" altLang="es-CO" sz="2000" b="1" dirty="0" err="1" smtClean="0"/>
                <a:t>existe</a:t>
              </a:r>
              <a:r>
                <a:rPr lang="en-US" altLang="es-CO" sz="2000" b="1" dirty="0" smtClean="0"/>
                <a:t>. </a:t>
              </a:r>
              <a:endParaRPr lang="en-US" altLang="es-CO" sz="2000" b="1" dirty="0"/>
            </a:p>
            <a:p>
              <a:r>
                <a:rPr lang="en-US" altLang="es-CO" sz="2000" b="1" dirty="0" err="1" smtClean="0"/>
                <a:t>Configuracion</a:t>
              </a:r>
              <a:r>
                <a:rPr lang="en-US" altLang="es-CO" sz="2000" b="1" dirty="0" smtClean="0"/>
                <a:t> :</a:t>
              </a:r>
              <a:r>
                <a:rPr lang="en-US" altLang="es-CO" sz="2000" b="1" dirty="0"/>
                <a:t> (</a:t>
              </a:r>
              <a:r>
                <a:rPr lang="el-GR" altLang="es-CO" sz="2000" b="1" dirty="0"/>
                <a:t>σ</a:t>
              </a:r>
              <a:r>
                <a:rPr lang="en-US" altLang="es-CO" sz="2000" b="1" baseline="-25000" dirty="0" smtClean="0"/>
                <a:t>1</a:t>
              </a:r>
              <a:r>
                <a:rPr lang="en-US" altLang="es-CO" sz="2000" b="1" i="1" baseline="-25000" dirty="0" smtClean="0"/>
                <a:t>s</a:t>
              </a:r>
              <a:r>
                <a:rPr lang="en-US" altLang="es-CO" sz="2000" b="1" dirty="0" smtClean="0"/>
                <a:t>)</a:t>
              </a:r>
              <a:r>
                <a:rPr lang="en-US" altLang="es-CO" sz="2000" b="1" baseline="30000" dirty="0" smtClean="0"/>
                <a:t>2</a:t>
              </a:r>
              <a:r>
                <a:rPr lang="en-US" altLang="es-CO" sz="2000" b="1" dirty="0" smtClean="0"/>
                <a:t>(</a:t>
              </a:r>
              <a:r>
                <a:rPr lang="el-GR" altLang="es-CO" sz="2000" b="1" dirty="0"/>
                <a:t>σ</a:t>
              </a:r>
              <a:r>
                <a:rPr lang="en-US" altLang="es-CO" sz="2000" b="1" baseline="-25000" dirty="0" smtClean="0"/>
                <a:t>1</a:t>
              </a:r>
              <a:r>
                <a:rPr lang="en-US" altLang="es-CO" sz="2000" b="1" i="1" baseline="-25000" dirty="0" smtClean="0"/>
                <a:t>s</a:t>
              </a:r>
              <a:r>
                <a:rPr lang="en-US" altLang="es-CO" sz="2000" b="1" i="1" dirty="0" smtClean="0"/>
                <a:t>*</a:t>
              </a:r>
              <a:r>
                <a:rPr lang="en-US" altLang="es-CO" sz="2000" b="1" i="1" baseline="-25000" dirty="0" smtClean="0"/>
                <a:t> </a:t>
              </a:r>
              <a:r>
                <a:rPr lang="en-US" altLang="es-CO" sz="2000" b="1" dirty="0" smtClean="0"/>
                <a:t>)</a:t>
              </a:r>
              <a:r>
                <a:rPr lang="en-US" altLang="es-CO" sz="2000" b="1" baseline="30000" dirty="0"/>
                <a:t>1</a:t>
              </a:r>
              <a:r>
                <a:rPr lang="en-US" altLang="es-CO" sz="2000" b="1" dirty="0"/>
                <a:t> </a:t>
              </a:r>
            </a:p>
          </p:txBody>
        </p:sp>
      </p:grpSp>
      <p:grpSp>
        <p:nvGrpSpPr>
          <p:cNvPr id="18" name="Group 13"/>
          <p:cNvGrpSpPr>
            <a:grpSpLocks/>
          </p:cNvGrpSpPr>
          <p:nvPr/>
        </p:nvGrpSpPr>
        <p:grpSpPr bwMode="auto">
          <a:xfrm>
            <a:off x="412992" y="1591608"/>
            <a:ext cx="3810000" cy="4969529"/>
            <a:chOff x="381000" y="1329427"/>
            <a:chExt cx="3810000" cy="4969528"/>
          </a:xfrm>
        </p:grpSpPr>
        <p:sp>
          <p:nvSpPr>
            <p:cNvPr id="19" name="TextBox 4"/>
            <p:cNvSpPr txBox="1">
              <a:spLocks noChangeArrowheads="1"/>
            </p:cNvSpPr>
            <p:nvPr/>
          </p:nvSpPr>
          <p:spPr bwMode="auto">
            <a:xfrm>
              <a:off x="381000" y="4359963"/>
              <a:ext cx="3810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b="1" dirty="0" err="1" smtClean="0"/>
                <a:t>En</a:t>
              </a:r>
              <a:r>
                <a:rPr lang="en-US" altLang="es-CO" sz="2000" b="1" dirty="0" smtClean="0"/>
                <a:t> H</a:t>
              </a:r>
              <a:r>
                <a:rPr lang="en-US" altLang="es-CO" sz="2000" b="1" baseline="-25000" dirty="0" smtClean="0"/>
                <a:t>2</a:t>
              </a:r>
              <a:r>
                <a:rPr lang="en-US" altLang="es-CO" sz="2000" b="1" baseline="30000" dirty="0" smtClean="0"/>
                <a:t>+</a:t>
              </a:r>
            </a:p>
            <a:p>
              <a:endParaRPr lang="en-US" altLang="es-CO" sz="2000" b="1" dirty="0"/>
            </a:p>
            <a:p>
              <a:r>
                <a:rPr lang="en-US" altLang="es-CO" sz="2000" b="1" dirty="0" smtClean="0"/>
                <a:t>OE = ½(</a:t>
              </a:r>
              <a:r>
                <a:rPr lang="en-US" altLang="es-CO" sz="2000" b="1" dirty="0"/>
                <a:t>1 – 0) = ½; </a:t>
              </a:r>
            </a:p>
            <a:p>
              <a:endParaRPr lang="en-US" altLang="es-CO" sz="2000" b="1" dirty="0" smtClean="0"/>
            </a:p>
            <a:p>
              <a:r>
                <a:rPr lang="en-US" altLang="es-CO" sz="2000" b="1" dirty="0" err="1" smtClean="0"/>
                <a:t>Entonces</a:t>
              </a:r>
              <a:r>
                <a:rPr lang="en-US" altLang="es-CO" sz="2000" b="1" dirty="0" smtClean="0"/>
                <a:t> H</a:t>
              </a:r>
              <a:r>
                <a:rPr lang="en-US" altLang="es-CO" sz="2000" b="1" baseline="-25000" dirty="0" smtClean="0"/>
                <a:t>2</a:t>
              </a:r>
              <a:r>
                <a:rPr lang="en-US" altLang="es-CO" sz="2000" b="1" baseline="30000" dirty="0"/>
                <a:t>+</a:t>
              </a:r>
              <a:r>
                <a:rPr lang="en-US" altLang="es-CO" sz="2000" b="1" dirty="0"/>
                <a:t> </a:t>
              </a:r>
              <a:r>
                <a:rPr lang="en-US" altLang="es-CO" sz="2000" b="1" dirty="0" err="1" smtClean="0"/>
                <a:t>existe</a:t>
              </a:r>
              <a:r>
                <a:rPr lang="en-US" altLang="es-CO" sz="2000" b="1" dirty="0" smtClean="0"/>
                <a:t>. </a:t>
              </a:r>
              <a:endParaRPr lang="en-US" altLang="es-CO" sz="2000" b="1" dirty="0"/>
            </a:p>
            <a:p>
              <a:r>
                <a:rPr lang="en-US" altLang="es-CO" sz="2000" b="1" dirty="0" err="1" smtClean="0">
                  <a:cs typeface="Arial" panose="020B0604020202020204" pitchFamily="34" charset="0"/>
                </a:rPr>
                <a:t>Configuracion</a:t>
              </a:r>
              <a:r>
                <a:rPr lang="en-US" altLang="es-CO" sz="2000" b="1" dirty="0" smtClean="0">
                  <a:cs typeface="Arial" panose="020B0604020202020204" pitchFamily="34" charset="0"/>
                </a:rPr>
                <a:t> : </a:t>
              </a:r>
              <a:r>
                <a:rPr lang="en-US" altLang="es-CO" sz="2000" b="1" dirty="0">
                  <a:cs typeface="Arial" panose="020B0604020202020204" pitchFamily="34" charset="0"/>
                </a:rPr>
                <a:t>(</a:t>
              </a:r>
              <a:r>
                <a:rPr lang="el-GR" altLang="es-CO" sz="2000" b="1" dirty="0">
                  <a:cs typeface="Arial" panose="020B0604020202020204" pitchFamily="34" charset="0"/>
                </a:rPr>
                <a:t>σ</a:t>
              </a:r>
              <a:r>
                <a:rPr lang="en-US" altLang="es-CO" sz="2000" b="1" baseline="-25000" dirty="0" smtClean="0">
                  <a:cs typeface="Arial" panose="020B0604020202020204" pitchFamily="34" charset="0"/>
                </a:rPr>
                <a:t>1</a:t>
              </a:r>
              <a:r>
                <a:rPr lang="en-US" altLang="es-CO" sz="2000" b="1" i="1" baseline="-25000" dirty="0" smtClean="0">
                  <a:cs typeface="Arial" panose="020B0604020202020204" pitchFamily="34" charset="0"/>
                </a:rPr>
                <a:t>s</a:t>
              </a:r>
              <a:r>
                <a:rPr lang="en-US" altLang="es-CO" sz="2000" b="1" dirty="0" smtClean="0">
                  <a:cs typeface="Arial" panose="020B0604020202020204" pitchFamily="34" charset="0"/>
                </a:rPr>
                <a:t>)</a:t>
              </a:r>
              <a:r>
                <a:rPr lang="en-US" altLang="es-CO" sz="2000" b="1" baseline="30000" dirty="0" smtClean="0">
                  <a:cs typeface="Arial" panose="020B0604020202020204" pitchFamily="34" charset="0"/>
                </a:rPr>
                <a:t>1</a:t>
              </a:r>
              <a:endParaRPr lang="en-US" altLang="es-CO" sz="2000" b="1" dirty="0"/>
            </a:p>
          </p:txBody>
        </p:sp>
        <p:pic>
          <p:nvPicPr>
            <p:cNvPr id="2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93" y="1329427"/>
              <a:ext cx="3465653" cy="300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extLst>
      <p:ext uri="{BB962C8B-B14F-4D97-AF65-F5344CB8AC3E}">
        <p14:creationId xmlns:p14="http://schemas.microsoft.com/office/powerpoint/2010/main" val="7833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49</a:t>
            </a:fld>
            <a:endParaRPr lang="en-US" dirty="0"/>
          </a:p>
        </p:txBody>
      </p:sp>
      <p:sp>
        <p:nvSpPr>
          <p:cNvPr id="4" name="Text Box 88"/>
          <p:cNvSpPr txBox="1">
            <a:spLocks noChangeArrowheads="1"/>
          </p:cNvSpPr>
          <p:nvPr/>
        </p:nvSpPr>
        <p:spPr bwMode="auto">
          <a:xfrm>
            <a:off x="2140074" y="4705916"/>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b="1"/>
              <a:t>Li</a:t>
            </a:r>
            <a:r>
              <a:rPr lang="en-US" altLang="es-CO" b="1" baseline="-25000"/>
              <a:t>2</a:t>
            </a:r>
            <a:endParaRPr lang="en-US" altLang="es-CO" b="1"/>
          </a:p>
        </p:txBody>
      </p:sp>
      <p:sp>
        <p:nvSpPr>
          <p:cNvPr id="6" name="Text Box 84"/>
          <p:cNvSpPr txBox="1">
            <a:spLocks noChangeArrowheads="1"/>
          </p:cNvSpPr>
          <p:nvPr/>
        </p:nvSpPr>
        <p:spPr bwMode="auto">
          <a:xfrm>
            <a:off x="1248829" y="5446638"/>
            <a:ext cx="26968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smtClean="0"/>
              <a:t>OE Li</a:t>
            </a:r>
            <a:r>
              <a:rPr lang="en-US" altLang="es-CO" sz="2000" b="1" baseline="-25000" dirty="0" smtClean="0"/>
              <a:t>2</a:t>
            </a:r>
            <a:r>
              <a:rPr lang="en-US" altLang="es-CO" sz="2000" b="1" dirty="0" smtClean="0"/>
              <a:t> = ½ (2-0) = 1</a:t>
            </a:r>
            <a:endParaRPr lang="en-US" altLang="es-CO" sz="2000" b="1" dirty="0"/>
          </a:p>
        </p:txBody>
      </p:sp>
      <p:pic>
        <p:nvPicPr>
          <p:cNvPr id="7"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02341"/>
            <a:ext cx="384968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Text Box 89"/>
          <p:cNvSpPr txBox="1">
            <a:spLocks noChangeArrowheads="1"/>
          </p:cNvSpPr>
          <p:nvPr/>
        </p:nvSpPr>
        <p:spPr bwMode="auto">
          <a:xfrm>
            <a:off x="6471356" y="4727028"/>
            <a:ext cx="914400" cy="45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b="1" dirty="0"/>
              <a:t>Be</a:t>
            </a:r>
            <a:r>
              <a:rPr lang="en-US" altLang="es-CO" b="1" baseline="-25000" dirty="0"/>
              <a:t>2</a:t>
            </a:r>
            <a:endParaRPr lang="en-US" altLang="es-CO" b="1" dirty="0"/>
          </a:p>
        </p:txBody>
      </p:sp>
      <p:pic>
        <p:nvPicPr>
          <p:cNvPr id="12" name="Picture 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00" y="1390387"/>
            <a:ext cx="3835400" cy="30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¿Existen Li</a:t>
            </a:r>
            <a:r>
              <a:rPr lang="es-CO" altLang="es-CO" b="1" baseline="-25000" dirty="0" smtClean="0"/>
              <a:t>2</a:t>
            </a:r>
            <a:r>
              <a:rPr lang="es-CO" altLang="es-CO" b="1" dirty="0" smtClean="0"/>
              <a:t> y Be</a:t>
            </a:r>
            <a:r>
              <a:rPr lang="es-CO" altLang="es-CO" b="1" baseline="-25000" dirty="0" smtClean="0"/>
              <a:t>2</a:t>
            </a:r>
            <a:r>
              <a:rPr lang="es-CO" altLang="es-CO" b="1" dirty="0" smtClean="0"/>
              <a:t>?</a:t>
            </a:r>
            <a:endParaRPr lang="en-US" altLang="es-CO" baseline="-25000" dirty="0"/>
          </a:p>
        </p:txBody>
      </p:sp>
      <p:sp>
        <p:nvSpPr>
          <p:cNvPr id="14" name="Text Box 84"/>
          <p:cNvSpPr txBox="1">
            <a:spLocks noChangeArrowheads="1"/>
          </p:cNvSpPr>
          <p:nvPr/>
        </p:nvSpPr>
        <p:spPr bwMode="auto">
          <a:xfrm>
            <a:off x="5580112" y="5446638"/>
            <a:ext cx="26968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smtClean="0"/>
              <a:t>OE Be</a:t>
            </a:r>
            <a:r>
              <a:rPr lang="en-US" altLang="es-CO" sz="2000" b="1" baseline="-25000" dirty="0" smtClean="0"/>
              <a:t>2</a:t>
            </a:r>
            <a:r>
              <a:rPr lang="en-US" altLang="es-CO" sz="2000" b="1" dirty="0" smtClean="0"/>
              <a:t> = ½ (2-2) = 0</a:t>
            </a:r>
            <a:endParaRPr lang="en-US" altLang="es-CO" sz="2000" b="1" dirty="0"/>
          </a:p>
        </p:txBody>
      </p:sp>
      <p:sp>
        <p:nvSpPr>
          <p:cNvPr id="15" name="Text Box 84"/>
          <p:cNvSpPr txBox="1">
            <a:spLocks noChangeArrowheads="1"/>
          </p:cNvSpPr>
          <p:nvPr/>
        </p:nvSpPr>
        <p:spPr bwMode="auto">
          <a:xfrm>
            <a:off x="1067209" y="6130270"/>
            <a:ext cx="2696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dirty="0" err="1" smtClean="0"/>
              <a:t>Existe</a:t>
            </a:r>
            <a:r>
              <a:rPr lang="en-US" altLang="es-CO" sz="2000" b="1" dirty="0" smtClean="0"/>
              <a:t> </a:t>
            </a:r>
            <a:r>
              <a:rPr lang="es-CO" altLang="ja-JP" dirty="0" smtClean="0"/>
              <a:t>=^</a:t>
            </a:r>
            <a:r>
              <a:rPr lang="el-GR" dirty="0" smtClean="0"/>
              <a:t>ω</a:t>
            </a:r>
            <a:r>
              <a:rPr lang="es-CO" altLang="ja-JP" dirty="0" smtClean="0"/>
              <a:t>^=</a:t>
            </a:r>
            <a:endParaRPr lang="en-US" altLang="es-CO" sz="2000" b="1" dirty="0"/>
          </a:p>
        </p:txBody>
      </p:sp>
      <p:sp>
        <p:nvSpPr>
          <p:cNvPr id="16" name="Text Box 84"/>
          <p:cNvSpPr txBox="1">
            <a:spLocks noChangeArrowheads="1"/>
          </p:cNvSpPr>
          <p:nvPr/>
        </p:nvSpPr>
        <p:spPr bwMode="auto">
          <a:xfrm>
            <a:off x="5204755" y="6130270"/>
            <a:ext cx="26968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dirty="0" smtClean="0"/>
              <a:t>No </a:t>
            </a:r>
            <a:r>
              <a:rPr lang="en-US" altLang="es-CO" sz="2000" b="1" dirty="0" err="1" smtClean="0"/>
              <a:t>Existe</a:t>
            </a:r>
            <a:r>
              <a:rPr lang="en-US" altLang="es-CO" sz="2000" b="1" dirty="0" smtClean="0"/>
              <a:t> :(</a:t>
            </a:r>
            <a:endParaRPr lang="en-US" altLang="es-CO" sz="2000" b="1" dirty="0"/>
          </a:p>
        </p:txBody>
      </p:sp>
    </p:spTree>
    <p:extLst>
      <p:ext uri="{BB962C8B-B14F-4D97-AF65-F5344CB8AC3E}">
        <p14:creationId xmlns:p14="http://schemas.microsoft.com/office/powerpoint/2010/main" val="5446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a:t>
            </a:fld>
            <a:endParaRPr lang="en-US" altLang="es-CO"/>
          </a:p>
        </p:txBody>
      </p:sp>
      <p:sp>
        <p:nvSpPr>
          <p:cNvPr id="5" name="Text Box 10"/>
          <p:cNvSpPr txBox="1">
            <a:spLocks noChangeArrowheads="1"/>
          </p:cNvSpPr>
          <p:nvPr/>
        </p:nvSpPr>
        <p:spPr bwMode="auto">
          <a:xfrm>
            <a:off x="1259632" y="608641"/>
            <a:ext cx="70111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err="1" smtClean="0"/>
              <a:t>Diferencias</a:t>
            </a:r>
            <a:r>
              <a:rPr lang="en-US" altLang="es-CO" sz="2000" b="1" dirty="0" smtClean="0"/>
              <a:t> </a:t>
            </a:r>
            <a:r>
              <a:rPr lang="en-US" altLang="es-CO" sz="2000" b="1" dirty="0" err="1" smtClean="0"/>
              <a:t>en</a:t>
            </a:r>
            <a:r>
              <a:rPr lang="en-US" altLang="es-CO" sz="2000" b="1" dirty="0" smtClean="0"/>
              <a:t> </a:t>
            </a:r>
            <a:r>
              <a:rPr lang="en-US" altLang="es-CO" sz="2000" b="1" dirty="0" err="1" smtClean="0"/>
              <a:t>traslapes</a:t>
            </a:r>
            <a:r>
              <a:rPr lang="en-US" altLang="es-CO" sz="2000" b="1" dirty="0" smtClean="0"/>
              <a:t> orbitales de </a:t>
            </a:r>
            <a:r>
              <a:rPr lang="en-US" altLang="es-CO" sz="2000" b="1" dirty="0" err="1" smtClean="0"/>
              <a:t>algunas</a:t>
            </a:r>
            <a:r>
              <a:rPr lang="en-US" altLang="es-CO" sz="2000" b="1" dirty="0" smtClean="0"/>
              <a:t> </a:t>
            </a:r>
            <a:r>
              <a:rPr lang="en-US" altLang="es-CO" sz="2000" b="1" dirty="0" err="1" smtClean="0"/>
              <a:t>moleculas</a:t>
            </a:r>
            <a:endParaRPr lang="en-US" altLang="es-CO" sz="2000" b="1" dirty="0"/>
          </a:p>
        </p:txBody>
      </p:sp>
      <p:grpSp>
        <p:nvGrpSpPr>
          <p:cNvPr id="15" name="Group 9"/>
          <p:cNvGrpSpPr>
            <a:grpSpLocks/>
          </p:cNvGrpSpPr>
          <p:nvPr/>
        </p:nvGrpSpPr>
        <p:grpSpPr bwMode="auto">
          <a:xfrm>
            <a:off x="172598" y="3553361"/>
            <a:ext cx="4214615" cy="3304639"/>
            <a:chOff x="1044104" y="1524000"/>
            <a:chExt cx="4214616" cy="3304639"/>
          </a:xfrm>
        </p:grpSpPr>
        <p:sp>
          <p:nvSpPr>
            <p:cNvPr id="16" name="Text Box 10"/>
            <p:cNvSpPr txBox="1">
              <a:spLocks noChangeArrowheads="1"/>
            </p:cNvSpPr>
            <p:nvPr/>
          </p:nvSpPr>
          <p:spPr bwMode="auto">
            <a:xfrm>
              <a:off x="1044104" y="3505200"/>
              <a:ext cx="42146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b="1" dirty="0"/>
                <a:t>Hydrogen fluoride, </a:t>
              </a:r>
              <a:r>
                <a:rPr lang="en-US" altLang="es-CO" sz="2000" b="1" dirty="0" smtClean="0"/>
                <a:t>HF</a:t>
              </a:r>
            </a:p>
            <a:p>
              <a:r>
                <a:rPr lang="en-US" altLang="es-CO" sz="2000" b="1" dirty="0" err="1"/>
                <a:t>Mejor</a:t>
              </a:r>
              <a:r>
                <a:rPr lang="en-US" altLang="es-CO" sz="2000" b="1" dirty="0"/>
                <a:t> </a:t>
              </a:r>
              <a:r>
                <a:rPr lang="en-US" altLang="es-CO" sz="2000" b="1" dirty="0" err="1" smtClean="0"/>
                <a:t>traslape</a:t>
              </a:r>
              <a:r>
                <a:rPr lang="en-US" altLang="es-CO" sz="2000" dirty="0"/>
                <a:t> </a:t>
              </a:r>
              <a:r>
                <a:rPr lang="en-US" altLang="es-CO" sz="2000" b="1" dirty="0" smtClean="0"/>
                <a:t>(le </a:t>
              </a:r>
              <a:r>
                <a:rPr lang="en-US" altLang="es-CO" sz="2000" b="1" dirty="0" err="1" smtClean="0"/>
                <a:t>ayuda</a:t>
              </a:r>
              <a:r>
                <a:rPr lang="en-US" altLang="es-CO" sz="2000" b="1" dirty="0" smtClean="0"/>
                <a:t> la</a:t>
              </a:r>
            </a:p>
            <a:p>
              <a:r>
                <a:rPr lang="en-US" altLang="es-CO" sz="2000" b="1" dirty="0" err="1" smtClean="0"/>
                <a:t>Diferencia</a:t>
              </a:r>
              <a:r>
                <a:rPr lang="en-US" altLang="es-CO" sz="2000" b="1" dirty="0" smtClean="0"/>
                <a:t> de </a:t>
              </a:r>
              <a:r>
                <a:rPr lang="en-US" altLang="es-CO" sz="2000" b="1" dirty="0" err="1" smtClean="0"/>
                <a:t>electronegatividad</a:t>
              </a:r>
              <a:r>
                <a:rPr lang="en-US" altLang="es-CO" sz="2000" b="1" dirty="0" smtClean="0"/>
                <a:t>)</a:t>
              </a:r>
            </a:p>
            <a:p>
              <a:r>
                <a:rPr lang="en-US" altLang="es-CO" sz="2000" dirty="0" err="1" smtClean="0"/>
                <a:t>Energia</a:t>
              </a:r>
              <a:r>
                <a:rPr lang="en-US" altLang="es-CO" sz="2000" dirty="0" smtClean="0"/>
                <a:t> enlace: 565 kJ/</a:t>
              </a:r>
              <a:r>
                <a:rPr lang="en-US" altLang="es-CO" sz="2000" dirty="0" err="1" smtClean="0"/>
                <a:t>mol</a:t>
              </a:r>
              <a:endParaRPr lang="en-US" altLang="es-CO" sz="2000" dirty="0"/>
            </a:p>
          </p:txBody>
        </p:sp>
        <p:pic>
          <p:nvPicPr>
            <p:cNvPr id="1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2846388"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0"/>
          <p:cNvGrpSpPr>
            <a:grpSpLocks/>
          </p:cNvGrpSpPr>
          <p:nvPr/>
        </p:nvGrpSpPr>
        <p:grpSpPr bwMode="auto">
          <a:xfrm>
            <a:off x="4965193" y="3629271"/>
            <a:ext cx="3708907" cy="3092204"/>
            <a:chOff x="4495800" y="1524000"/>
            <a:chExt cx="3708907" cy="3092204"/>
          </a:xfrm>
        </p:grpSpPr>
        <p:sp>
          <p:nvSpPr>
            <p:cNvPr id="19" name="Text Box 11"/>
            <p:cNvSpPr txBox="1">
              <a:spLocks noChangeArrowheads="1"/>
            </p:cNvSpPr>
            <p:nvPr/>
          </p:nvSpPr>
          <p:spPr bwMode="auto">
            <a:xfrm>
              <a:off x="4927848" y="3600541"/>
              <a:ext cx="32768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b="1" dirty="0"/>
                <a:t>Fluorine, </a:t>
              </a:r>
              <a:r>
                <a:rPr lang="en-US" altLang="es-CO" sz="2000" b="1" dirty="0" smtClean="0"/>
                <a:t>F</a:t>
              </a:r>
              <a:r>
                <a:rPr lang="en-US" altLang="es-CO" sz="2000" b="1" baseline="-25000" dirty="0" smtClean="0"/>
                <a:t>2</a:t>
              </a:r>
            </a:p>
            <a:p>
              <a:r>
                <a:rPr lang="en-US" altLang="es-CO" sz="2000" b="1" dirty="0" err="1" smtClean="0"/>
                <a:t>Traslape</a:t>
              </a:r>
              <a:r>
                <a:rPr lang="en-US" altLang="es-CO" sz="2000" b="1" dirty="0" smtClean="0"/>
                <a:t> </a:t>
              </a:r>
              <a:r>
                <a:rPr lang="en-US" altLang="es-CO" sz="2000" b="1" dirty="0" err="1" smtClean="0"/>
                <a:t>pobre</a:t>
              </a:r>
              <a:r>
                <a:rPr lang="en-US" altLang="es-CO" sz="2000" dirty="0" smtClean="0"/>
                <a:t>.</a:t>
              </a:r>
              <a:endParaRPr lang="en-US" altLang="es-CO" sz="2000" dirty="0"/>
            </a:p>
            <a:p>
              <a:r>
                <a:rPr lang="en-US" altLang="es-CO" sz="2000" dirty="0" err="1"/>
                <a:t>Energia</a:t>
              </a:r>
              <a:r>
                <a:rPr lang="en-US" altLang="es-CO" sz="2000" dirty="0"/>
                <a:t> enlace: </a:t>
              </a:r>
              <a:r>
                <a:rPr lang="en-US" altLang="es-CO" sz="2000" dirty="0" smtClean="0"/>
                <a:t>154 kJ/</a:t>
              </a:r>
              <a:r>
                <a:rPr lang="en-US" altLang="es-CO" sz="2000" dirty="0" err="1" smtClean="0"/>
                <a:t>mol</a:t>
              </a:r>
              <a:endParaRPr lang="en-US" altLang="es-CO" sz="2000" dirty="0"/>
            </a:p>
          </p:txBody>
        </p:sp>
        <p:pic>
          <p:nvPicPr>
            <p:cNvPr id="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0"/>
              <a:ext cx="35052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093" y="2206745"/>
            <a:ext cx="4737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5535400" y="2316153"/>
            <a:ext cx="32768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b="1" dirty="0" smtClean="0"/>
              <a:t>Hydrogen</a:t>
            </a:r>
            <a:r>
              <a:rPr lang="en-US" altLang="es-CO" sz="2000" b="1" dirty="0"/>
              <a:t>, F</a:t>
            </a:r>
            <a:r>
              <a:rPr lang="en-US" altLang="es-CO" sz="2000" b="1" baseline="-25000" dirty="0"/>
              <a:t>2</a:t>
            </a:r>
          </a:p>
          <a:p>
            <a:r>
              <a:rPr lang="en-US" altLang="es-CO" sz="2000" b="1" dirty="0" err="1" smtClean="0"/>
              <a:t>Buen</a:t>
            </a:r>
            <a:r>
              <a:rPr lang="en-US" altLang="es-CO" sz="2000" b="1" dirty="0" smtClean="0"/>
              <a:t> </a:t>
            </a:r>
            <a:r>
              <a:rPr lang="en-US" altLang="es-CO" sz="2000" b="1" dirty="0" err="1" smtClean="0"/>
              <a:t>traslape</a:t>
            </a:r>
            <a:r>
              <a:rPr lang="en-US" altLang="es-CO" sz="2000" dirty="0" smtClean="0"/>
              <a:t>.</a:t>
            </a:r>
          </a:p>
          <a:p>
            <a:r>
              <a:rPr lang="en-US" altLang="es-CO" sz="2000" dirty="0" err="1" smtClean="0"/>
              <a:t>Energia</a:t>
            </a:r>
            <a:r>
              <a:rPr lang="en-US" altLang="es-CO" sz="2000" dirty="0" smtClean="0"/>
              <a:t> enlace: 432 kJ/</a:t>
            </a:r>
            <a:r>
              <a:rPr lang="en-US" altLang="es-CO" sz="2000" dirty="0" err="1" smtClean="0"/>
              <a:t>mol</a:t>
            </a:r>
            <a:endParaRPr lang="en-US" altLang="es-CO" sz="2000" dirty="0"/>
          </a:p>
        </p:txBody>
      </p:sp>
      <p:sp>
        <p:nvSpPr>
          <p:cNvPr id="3" name="Rectángulo 2"/>
          <p:cNvSpPr/>
          <p:nvPr/>
        </p:nvSpPr>
        <p:spPr>
          <a:xfrm>
            <a:off x="262993" y="1159665"/>
            <a:ext cx="8639661" cy="769441"/>
          </a:xfrm>
          <a:prstGeom prst="rect">
            <a:avLst/>
          </a:prstGeom>
        </p:spPr>
        <p:txBody>
          <a:bodyPr wrap="square">
            <a:spAutoFit/>
          </a:bodyPr>
          <a:lstStyle/>
          <a:p>
            <a:pPr algn="just"/>
            <a:r>
              <a:rPr lang="es-CO" altLang="es-CO" sz="2200" dirty="0" smtClean="0">
                <a:cs typeface="Arial" panose="020B0604020202020204" pitchFamily="34" charset="0"/>
              </a:rPr>
              <a:t>Entre mejor </a:t>
            </a:r>
            <a:r>
              <a:rPr lang="es-CO" altLang="es-CO" sz="2200" dirty="0">
                <a:cs typeface="Arial" panose="020B0604020202020204" pitchFamily="34" charset="0"/>
              </a:rPr>
              <a:t>sea el traslape orbital, mas fuerte será el enlace. Esto dependerá también de la forma del orbital o orbitales involucrados </a:t>
            </a:r>
            <a:endParaRPr lang="el-GR" altLang="es-CO" sz="2200" dirty="0">
              <a:cs typeface="Arial" panose="020B0604020202020204" pitchFamily="34" charset="0"/>
            </a:endParaRPr>
          </a:p>
        </p:txBody>
      </p:sp>
    </p:spTree>
    <p:extLst>
      <p:ext uri="{BB962C8B-B14F-4D97-AF65-F5344CB8AC3E}">
        <p14:creationId xmlns:p14="http://schemas.microsoft.com/office/powerpoint/2010/main" val="40708462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50</a:t>
            </a:fld>
            <a:endParaRPr lang="en-US" dirty="0"/>
          </a:p>
        </p:txBody>
      </p:sp>
      <p:sp>
        <p:nvSpPr>
          <p:cNvPr id="3" name="TextBox 2"/>
          <p:cNvSpPr txBox="1">
            <a:spLocks noChangeArrowheads="1"/>
          </p:cNvSpPr>
          <p:nvPr/>
        </p:nvSpPr>
        <p:spPr bwMode="auto">
          <a:xfrm>
            <a:off x="279631" y="620688"/>
            <a:ext cx="84071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b="1" dirty="0" smtClean="0"/>
              <a:t>Esquema del diagrama OM para N</a:t>
            </a:r>
            <a:r>
              <a:rPr lang="es-CO" altLang="es-CO" sz="2200" b="1" baseline="-25000" dirty="0" smtClean="0"/>
              <a:t>2</a:t>
            </a:r>
            <a:r>
              <a:rPr lang="es-CO" altLang="es-CO" sz="2200" b="1" dirty="0" smtClean="0"/>
              <a:t>, O</a:t>
            </a:r>
            <a:r>
              <a:rPr lang="es-CO" altLang="es-CO" sz="2200" b="1" baseline="-25000" dirty="0" smtClean="0"/>
              <a:t>2</a:t>
            </a:r>
            <a:r>
              <a:rPr lang="es-CO" altLang="es-CO" sz="2200" b="1" dirty="0" smtClean="0"/>
              <a:t> y F</a:t>
            </a:r>
            <a:r>
              <a:rPr lang="es-CO" altLang="es-CO" sz="2200" b="1" baseline="-25000" dirty="0" smtClean="0"/>
              <a:t>2</a:t>
            </a:r>
            <a:endParaRPr lang="en-US" altLang="es-CO" sz="2200" baseline="-25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556792"/>
            <a:ext cx="8843935" cy="4392488"/>
          </a:xfrm>
          <a:prstGeom prst="rect">
            <a:avLst/>
          </a:prstGeom>
        </p:spPr>
      </p:pic>
    </p:spTree>
    <p:extLst>
      <p:ext uri="{BB962C8B-B14F-4D97-AF65-F5344CB8AC3E}">
        <p14:creationId xmlns:p14="http://schemas.microsoft.com/office/powerpoint/2010/main" val="26751007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51</a:t>
            </a:fld>
            <a:endParaRPr lang="en-US" dirty="0"/>
          </a:p>
        </p:txBody>
      </p:sp>
      <p:sp>
        <p:nvSpPr>
          <p:cNvPr id="3" name="TextBox 2"/>
          <p:cNvSpPr txBox="1">
            <a:spLocks noChangeArrowheads="1"/>
          </p:cNvSpPr>
          <p:nvPr/>
        </p:nvSpPr>
        <p:spPr bwMode="auto">
          <a:xfrm>
            <a:off x="279631" y="620688"/>
            <a:ext cx="84071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b="1" dirty="0" smtClean="0"/>
              <a:t>Esquema del diagrama OM para S</a:t>
            </a:r>
            <a:r>
              <a:rPr lang="es-CO" altLang="es-CO" sz="2200" b="1" baseline="-25000" dirty="0" smtClean="0"/>
              <a:t>2</a:t>
            </a:r>
            <a:endParaRPr lang="en-US" altLang="es-CO" sz="2200" baseline="-25000"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5350" r="14563"/>
          <a:stretch/>
        </p:blipFill>
        <p:spPr>
          <a:xfrm>
            <a:off x="395536" y="1210776"/>
            <a:ext cx="5950930" cy="5349225"/>
          </a:xfrm>
          <a:prstGeom prst="rect">
            <a:avLst/>
          </a:prstGeom>
        </p:spPr>
      </p:pic>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201905"/>
            <a:ext cx="3943900" cy="666843"/>
          </a:xfrm>
          <a:prstGeom prst="rect">
            <a:avLst/>
          </a:prstGeom>
        </p:spPr>
      </p:pic>
      <p:sp>
        <p:nvSpPr>
          <p:cNvPr id="8" name="Text Box 84"/>
          <p:cNvSpPr txBox="1">
            <a:spLocks noChangeArrowheads="1"/>
          </p:cNvSpPr>
          <p:nvPr/>
        </p:nvSpPr>
        <p:spPr bwMode="auto">
          <a:xfrm>
            <a:off x="6156176" y="4149080"/>
            <a:ext cx="269688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smtClean="0"/>
              <a:t>OE S</a:t>
            </a:r>
            <a:r>
              <a:rPr lang="en-US" altLang="es-CO" sz="2000" b="1" baseline="-25000" dirty="0" smtClean="0"/>
              <a:t>2</a:t>
            </a:r>
            <a:r>
              <a:rPr lang="en-US" altLang="es-CO" sz="2000" b="1" dirty="0" smtClean="0"/>
              <a:t> = ½ (8-4) = 2</a:t>
            </a:r>
          </a:p>
          <a:p>
            <a:pPr>
              <a:spcBef>
                <a:spcPct val="50000"/>
              </a:spcBef>
            </a:pPr>
            <a:endParaRPr lang="en-US" altLang="es-CO" sz="2000" b="1" dirty="0"/>
          </a:p>
        </p:txBody>
      </p:sp>
    </p:spTree>
    <p:extLst>
      <p:ext uri="{BB962C8B-B14F-4D97-AF65-F5344CB8AC3E}">
        <p14:creationId xmlns:p14="http://schemas.microsoft.com/office/powerpoint/2010/main" val="362428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52</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Paramagnetismo y Diamagnetismo en la TOM</a:t>
            </a:r>
            <a:endParaRPr lang="en-US" altLang="es-CO" dirty="0"/>
          </a:p>
        </p:txBody>
      </p:sp>
      <p:sp>
        <p:nvSpPr>
          <p:cNvPr id="8" name="Content Placeholder 4"/>
          <p:cNvSpPr txBox="1">
            <a:spLocks/>
          </p:cNvSpPr>
          <p:nvPr/>
        </p:nvSpPr>
        <p:spPr bwMode="auto">
          <a:xfrm>
            <a:off x="-21134" y="1196752"/>
            <a:ext cx="6574334" cy="1367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Aft>
                <a:spcPts val="25"/>
              </a:spcAft>
            </a:pPr>
            <a:r>
              <a:rPr lang="es-CO" altLang="es-CO" sz="2200" b="1" dirty="0" smtClean="0">
                <a:latin typeface="Arial" panose="020B0604020202020204" pitchFamily="34" charset="0"/>
                <a:cs typeface="Arial" panose="020B0604020202020204" pitchFamily="34" charset="0"/>
              </a:rPr>
              <a:t>Sustancia </a:t>
            </a:r>
            <a:r>
              <a:rPr lang="es-CO" altLang="es-CO" sz="2200" b="1" dirty="0" err="1" smtClean="0">
                <a:latin typeface="Arial" panose="020B0604020202020204" pitchFamily="34" charset="0"/>
                <a:cs typeface="Arial" panose="020B0604020202020204" pitchFamily="34" charset="0"/>
              </a:rPr>
              <a:t>Paramagnetica</a:t>
            </a:r>
            <a:r>
              <a:rPr lang="es-CO" altLang="es-CO" sz="2200" b="1" dirty="0" smtClean="0">
                <a:latin typeface="Arial" panose="020B0604020202020204" pitchFamily="34" charset="0"/>
                <a:cs typeface="Arial" panose="020B0604020202020204" pitchFamily="34" charset="0"/>
              </a:rPr>
              <a:t>: </a:t>
            </a:r>
            <a:r>
              <a:rPr lang="es-CO" altLang="es-CO" sz="2200" dirty="0" smtClean="0">
                <a:latin typeface="Arial" panose="020B0604020202020204" pitchFamily="34" charset="0"/>
                <a:cs typeface="Arial" panose="020B0604020202020204" pitchFamily="34" charset="0"/>
              </a:rPr>
              <a:t>es aquella donde los </a:t>
            </a:r>
            <a:r>
              <a:rPr lang="es-CO" altLang="es-CO" sz="2200" u="sng" dirty="0">
                <a:latin typeface="Arial" panose="020B0604020202020204" pitchFamily="34" charset="0"/>
                <a:cs typeface="Arial" panose="020B0604020202020204" pitchFamily="34" charset="0"/>
              </a:rPr>
              <a:t>momentos magnéticos </a:t>
            </a:r>
            <a:r>
              <a:rPr lang="es-CO" altLang="es-CO" sz="2200" u="sng" dirty="0" smtClean="0">
                <a:latin typeface="Arial" panose="020B0604020202020204" pitchFamily="34" charset="0"/>
                <a:cs typeface="Arial" panose="020B0604020202020204" pitchFamily="34" charset="0"/>
              </a:rPr>
              <a:t>libres se alinean </a:t>
            </a:r>
            <a:r>
              <a:rPr lang="es-CO" altLang="es-CO" sz="2200" u="sng" dirty="0">
                <a:latin typeface="Arial" panose="020B0604020202020204" pitchFamily="34" charset="0"/>
                <a:cs typeface="Arial" panose="020B0604020202020204" pitchFamily="34" charset="0"/>
              </a:rPr>
              <a:t>paralelamente a un campo </a:t>
            </a:r>
            <a:r>
              <a:rPr lang="es-CO" altLang="es-CO" sz="2200" u="sng" dirty="0" smtClean="0">
                <a:latin typeface="Arial" panose="020B0604020202020204" pitchFamily="34" charset="0"/>
                <a:cs typeface="Arial" panose="020B0604020202020204" pitchFamily="34" charset="0"/>
              </a:rPr>
              <a:t>magnético, atrayéndose hacia este</a:t>
            </a:r>
            <a:r>
              <a:rPr lang="es-CO" altLang="es-CO" sz="2200" dirty="0" smtClean="0">
                <a:latin typeface="Arial" panose="020B0604020202020204" pitchFamily="34" charset="0"/>
                <a:cs typeface="Arial" panose="020B0604020202020204" pitchFamily="34" charset="0"/>
              </a:rPr>
              <a:t>, y </a:t>
            </a:r>
            <a:r>
              <a:rPr lang="es-CO" altLang="es-CO" sz="2200" i="1" dirty="0" smtClean="0">
                <a:latin typeface="Arial" panose="020B0604020202020204" pitchFamily="34" charset="0"/>
                <a:cs typeface="Arial" panose="020B0604020202020204" pitchFamily="34" charset="0"/>
              </a:rPr>
              <a:t>teniendo</a:t>
            </a:r>
            <a:r>
              <a:rPr lang="es-CO" altLang="es-CO" sz="2200" dirty="0" smtClean="0">
                <a:latin typeface="Arial" panose="020B0604020202020204" pitchFamily="34" charset="0"/>
                <a:cs typeface="Arial" panose="020B0604020202020204" pitchFamily="34" charset="0"/>
              </a:rPr>
              <a:t> al menos </a:t>
            </a:r>
            <a:r>
              <a:rPr lang="es-CO" altLang="es-CO" sz="2200" i="1" dirty="0" smtClean="0">
                <a:latin typeface="Arial" panose="020B0604020202020204" pitchFamily="34" charset="0"/>
                <a:cs typeface="Arial" panose="020B0604020202020204" pitchFamily="34" charset="0"/>
              </a:rPr>
              <a:t>uno o varios electrones desapareados</a:t>
            </a:r>
            <a:r>
              <a:rPr lang="es-CO" altLang="es-CO" sz="2200" dirty="0" smtClean="0">
                <a:latin typeface="Arial" panose="020B0604020202020204" pitchFamily="34" charset="0"/>
                <a:cs typeface="Arial" panose="020B0604020202020204" pitchFamily="34" charset="0"/>
              </a:rPr>
              <a:t>.</a:t>
            </a: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170" t="4403" r="2067" b="4335"/>
          <a:stretch/>
        </p:blipFill>
        <p:spPr>
          <a:xfrm>
            <a:off x="127830" y="3501008"/>
            <a:ext cx="6408713" cy="2232248"/>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655" y="3658716"/>
            <a:ext cx="2638849" cy="1714500"/>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2485" y="758640"/>
            <a:ext cx="1858012" cy="2376264"/>
          </a:xfrm>
          <a:prstGeom prst="rect">
            <a:avLst/>
          </a:prstGeom>
        </p:spPr>
      </p:pic>
    </p:spTree>
    <p:extLst>
      <p:ext uri="{BB962C8B-B14F-4D97-AF65-F5344CB8AC3E}">
        <p14:creationId xmlns:p14="http://schemas.microsoft.com/office/powerpoint/2010/main" val="16215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53</a:t>
            </a:fld>
            <a:endParaRPr lang="en-US" altLang="es-CO" dirty="0"/>
          </a:p>
        </p:txBody>
      </p:sp>
      <p:sp>
        <p:nvSpPr>
          <p:cNvPr id="80" name="TextBox 2"/>
          <p:cNvSpPr txBox="1">
            <a:spLocks noChangeArrowheads="1"/>
          </p:cNvSpPr>
          <p:nvPr/>
        </p:nvSpPr>
        <p:spPr bwMode="auto">
          <a:xfrm>
            <a:off x="395535" y="606376"/>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Paramagnetismo y Diamagnetismo en la TOM</a:t>
            </a:r>
            <a:endParaRPr lang="en-US" altLang="es-CO" dirty="0"/>
          </a:p>
        </p:txBody>
      </p:sp>
      <p:sp>
        <p:nvSpPr>
          <p:cNvPr id="4" name="Rectángulo 3"/>
          <p:cNvSpPr/>
          <p:nvPr/>
        </p:nvSpPr>
        <p:spPr>
          <a:xfrm>
            <a:off x="255719" y="994838"/>
            <a:ext cx="8686800" cy="1209562"/>
          </a:xfrm>
          <a:prstGeom prst="rect">
            <a:avLst/>
          </a:prstGeom>
        </p:spPr>
        <p:txBody>
          <a:bodyPr wrap="square">
            <a:spAutoFit/>
          </a:bodyPr>
          <a:lstStyle/>
          <a:p>
            <a:pPr lvl="0" algn="just">
              <a:lnSpc>
                <a:spcPct val="110000"/>
              </a:lnSpc>
              <a:spcAft>
                <a:spcPts val="25"/>
              </a:spcAft>
            </a:pPr>
            <a:r>
              <a:rPr lang="es-CO" altLang="es-CO" sz="2200" b="1" dirty="0">
                <a:solidFill>
                  <a:srgbClr val="000000"/>
                </a:solidFill>
                <a:cs typeface="Arial" panose="020B0604020202020204" pitchFamily="34" charset="0"/>
              </a:rPr>
              <a:t>Sustancia diamagnética: </a:t>
            </a:r>
            <a:r>
              <a:rPr lang="es-CO" altLang="es-CO" sz="2200" dirty="0">
                <a:solidFill>
                  <a:srgbClr val="000000"/>
                </a:solidFill>
                <a:cs typeface="Arial" panose="020B0604020202020204" pitchFamily="34" charset="0"/>
              </a:rPr>
              <a:t>se aplica a los </a:t>
            </a:r>
            <a:r>
              <a:rPr lang="es-CO" altLang="es-CO" sz="2200" u="sng" dirty="0">
                <a:solidFill>
                  <a:srgbClr val="000000"/>
                </a:solidFill>
                <a:cs typeface="Arial" panose="020B0604020202020204" pitchFamily="34" charset="0"/>
              </a:rPr>
              <a:t>materiales </a:t>
            </a:r>
            <a:r>
              <a:rPr lang="es-CO" altLang="es-CO" sz="2200" u="sng" dirty="0" smtClean="0">
                <a:solidFill>
                  <a:srgbClr val="000000"/>
                </a:solidFill>
                <a:cs typeface="Arial" panose="020B0604020202020204" pitchFamily="34" charset="0"/>
              </a:rPr>
              <a:t>que </a:t>
            </a:r>
            <a:r>
              <a:rPr lang="es-CO" altLang="es-CO" sz="2200" u="sng" dirty="0" err="1" smtClean="0">
                <a:solidFill>
                  <a:srgbClr val="000000"/>
                </a:solidFill>
                <a:cs typeface="Arial" panose="020B0604020202020204" pitchFamily="34" charset="0"/>
              </a:rPr>
              <a:t>debilmente</a:t>
            </a:r>
            <a:r>
              <a:rPr lang="es-CO" altLang="es-CO" sz="2200" u="sng" dirty="0" smtClean="0">
                <a:solidFill>
                  <a:srgbClr val="000000"/>
                </a:solidFill>
                <a:cs typeface="Arial" panose="020B0604020202020204" pitchFamily="34" charset="0"/>
              </a:rPr>
              <a:t> </a:t>
            </a:r>
            <a:r>
              <a:rPr lang="es-CO" altLang="es-CO" sz="2200" u="sng" dirty="0">
                <a:solidFill>
                  <a:srgbClr val="000000"/>
                </a:solidFill>
                <a:cs typeface="Arial" panose="020B0604020202020204" pitchFamily="34" charset="0"/>
              </a:rPr>
              <a:t>repelen los campos magnéticos</a:t>
            </a:r>
            <a:r>
              <a:rPr lang="es-CO" altLang="es-CO" sz="2200" dirty="0">
                <a:solidFill>
                  <a:srgbClr val="000000"/>
                </a:solidFill>
                <a:cs typeface="Arial" panose="020B0604020202020204" pitchFamily="34" charset="0"/>
              </a:rPr>
              <a:t> y que poseen los </a:t>
            </a:r>
            <a:r>
              <a:rPr lang="es-CO" altLang="es-CO" sz="2200" i="1" dirty="0">
                <a:solidFill>
                  <a:srgbClr val="000000"/>
                </a:solidFill>
                <a:cs typeface="Arial" panose="020B0604020202020204" pitchFamily="34" charset="0"/>
              </a:rPr>
              <a:t>espines de los electrones apareados o </a:t>
            </a:r>
            <a:r>
              <a:rPr lang="es-CO" altLang="es-CO" sz="2200" i="1" dirty="0" err="1">
                <a:solidFill>
                  <a:srgbClr val="000000"/>
                </a:solidFill>
                <a:cs typeface="Arial" panose="020B0604020202020204" pitchFamily="34" charset="0"/>
              </a:rPr>
              <a:t>antiparalelos</a:t>
            </a:r>
            <a:r>
              <a:rPr lang="es-CO" altLang="es-CO" sz="2200" i="1" dirty="0">
                <a:solidFill>
                  <a:srgbClr val="000000"/>
                </a:solidFill>
                <a:cs typeface="Arial" panose="020B0604020202020204" pitchFamily="34" charset="0"/>
              </a:rPr>
              <a:t>.</a:t>
            </a:r>
            <a:endParaRPr lang="en-US" altLang="es-CO" sz="2200" i="1" dirty="0">
              <a:solidFill>
                <a:srgbClr val="000000"/>
              </a:solidFill>
              <a:cs typeface="Arial" panose="020B0604020202020204" pitchFamily="34" charset="0"/>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522" t="5853" r="1470" b="2248"/>
          <a:stretch/>
        </p:blipFill>
        <p:spPr>
          <a:xfrm>
            <a:off x="918157" y="2276872"/>
            <a:ext cx="7361924" cy="2549057"/>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4898401"/>
            <a:ext cx="2327920" cy="1738665"/>
          </a:xfrm>
          <a:prstGeom prst="rect">
            <a:avLst/>
          </a:prstGeom>
        </p:spPr>
      </p:pic>
      <p:pic>
        <p:nvPicPr>
          <p:cNvPr id="13314" name="Picture 2" descr="http://www.collegehumor.com/images/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806" y="4906062"/>
            <a:ext cx="2924787" cy="1735208"/>
          </a:xfrm>
          <a:prstGeom prst="rect">
            <a:avLst/>
          </a:prstGeom>
        </p:spPr>
      </p:pic>
    </p:spTree>
    <p:extLst>
      <p:ext uri="{BB962C8B-B14F-4D97-AF65-F5344CB8AC3E}">
        <p14:creationId xmlns:p14="http://schemas.microsoft.com/office/powerpoint/2010/main" val="23835630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54</a:t>
            </a:fld>
            <a:endParaRPr lang="en-US" altLang="es-CO" dirty="0"/>
          </a:p>
        </p:txBody>
      </p:sp>
      <p:sp>
        <p:nvSpPr>
          <p:cNvPr id="80" name="TextBox 2"/>
          <p:cNvSpPr txBox="1">
            <a:spLocks noChangeArrowheads="1"/>
          </p:cNvSpPr>
          <p:nvPr/>
        </p:nvSpPr>
        <p:spPr bwMode="auto">
          <a:xfrm>
            <a:off x="39553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Algunas sustancias paramagnéticas y diamagnéticas</a:t>
            </a:r>
            <a:endParaRPr lang="en-US" altLang="es-CO"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556792"/>
            <a:ext cx="7789956" cy="4032448"/>
          </a:xfrm>
          <a:prstGeom prst="rect">
            <a:avLst/>
          </a:prstGeom>
        </p:spPr>
      </p:pic>
    </p:spTree>
    <p:extLst>
      <p:ext uri="{BB962C8B-B14F-4D97-AF65-F5344CB8AC3E}">
        <p14:creationId xmlns:p14="http://schemas.microsoft.com/office/powerpoint/2010/main" val="20172296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55</a:t>
            </a:fld>
            <a:endParaRPr lang="en-US" altLang="es-CO" dirty="0"/>
          </a:p>
        </p:txBody>
      </p:sp>
      <p:sp>
        <p:nvSpPr>
          <p:cNvPr id="80" name="TextBox 2"/>
          <p:cNvSpPr txBox="1">
            <a:spLocks noChangeArrowheads="1"/>
          </p:cNvSpPr>
          <p:nvPr/>
        </p:nvSpPr>
        <p:spPr bwMode="auto">
          <a:xfrm>
            <a:off x="255719" y="533173"/>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Otros tipos de magnetismo</a:t>
            </a:r>
            <a:endParaRPr lang="en-US" altLang="es-CO" dirty="0"/>
          </a:p>
        </p:txBody>
      </p:sp>
      <p:sp>
        <p:nvSpPr>
          <p:cNvPr id="4" name="Rectángulo 3"/>
          <p:cNvSpPr/>
          <p:nvPr/>
        </p:nvSpPr>
        <p:spPr>
          <a:xfrm>
            <a:off x="237585" y="994838"/>
            <a:ext cx="8686800" cy="3816429"/>
          </a:xfrm>
          <a:prstGeom prst="rect">
            <a:avLst/>
          </a:prstGeom>
        </p:spPr>
        <p:txBody>
          <a:bodyPr wrap="square">
            <a:spAutoFit/>
          </a:bodyPr>
          <a:lstStyle/>
          <a:p>
            <a:pPr lvl="0" algn="just">
              <a:lnSpc>
                <a:spcPct val="110000"/>
              </a:lnSpc>
              <a:spcAft>
                <a:spcPts val="25"/>
              </a:spcAft>
            </a:pPr>
            <a:r>
              <a:rPr lang="es-CO" altLang="es-CO" sz="2000" b="1" i="1" dirty="0" smtClean="0">
                <a:solidFill>
                  <a:srgbClr val="000000"/>
                </a:solidFill>
                <a:cs typeface="Arial" panose="020B0604020202020204" pitchFamily="34" charset="0"/>
              </a:rPr>
              <a:t>Ferromagnetismo: </a:t>
            </a:r>
            <a:r>
              <a:rPr lang="es-CO" altLang="es-CO" sz="2000" dirty="0" smtClean="0">
                <a:solidFill>
                  <a:srgbClr val="000000"/>
                </a:solidFill>
                <a:cs typeface="Arial" panose="020B0604020202020204" pitchFamily="34" charset="0"/>
              </a:rPr>
              <a:t>se aplica a materiales que poseen </a:t>
            </a:r>
            <a:r>
              <a:rPr lang="es-CO" altLang="es-CO" sz="2000" dirty="0">
                <a:solidFill>
                  <a:srgbClr val="000000"/>
                </a:solidFill>
                <a:cs typeface="Arial" panose="020B0604020202020204" pitchFamily="34" charset="0"/>
              </a:rPr>
              <a:t>los espines de los </a:t>
            </a:r>
            <a:r>
              <a:rPr lang="es-CO" altLang="es-CO" sz="2000" dirty="0" smtClean="0">
                <a:solidFill>
                  <a:srgbClr val="000000"/>
                </a:solidFill>
                <a:cs typeface="Arial" panose="020B0604020202020204" pitchFamily="34" charset="0"/>
              </a:rPr>
              <a:t>electrones en forma paralela en un campo magnético. </a:t>
            </a:r>
            <a:r>
              <a:rPr lang="es-CO" altLang="es-CO" sz="2000" dirty="0" err="1" smtClean="0">
                <a:solidFill>
                  <a:srgbClr val="000000"/>
                </a:solidFill>
                <a:cs typeface="Arial" panose="020B0604020202020204" pitchFamily="34" charset="0"/>
              </a:rPr>
              <a:t>Ej</a:t>
            </a:r>
            <a:r>
              <a:rPr lang="es-CO" altLang="es-CO" sz="2000" dirty="0" smtClean="0">
                <a:solidFill>
                  <a:srgbClr val="000000"/>
                </a:solidFill>
                <a:cs typeface="Arial" panose="020B0604020202020204" pitchFamily="34" charset="0"/>
              </a:rPr>
              <a:t>: la mayoría de los metales de transición </a:t>
            </a:r>
          </a:p>
          <a:p>
            <a:pPr lvl="0" algn="just">
              <a:lnSpc>
                <a:spcPct val="110000"/>
              </a:lnSpc>
              <a:spcAft>
                <a:spcPts val="25"/>
              </a:spcAft>
            </a:pPr>
            <a:endParaRPr lang="es-CO" altLang="es-CO" sz="2000" i="1" dirty="0">
              <a:solidFill>
                <a:srgbClr val="000000"/>
              </a:solidFill>
              <a:cs typeface="Arial" panose="020B0604020202020204" pitchFamily="34" charset="0"/>
            </a:endParaRPr>
          </a:p>
          <a:p>
            <a:pPr algn="just">
              <a:lnSpc>
                <a:spcPct val="110000"/>
              </a:lnSpc>
              <a:spcAft>
                <a:spcPts val="25"/>
              </a:spcAft>
            </a:pPr>
            <a:r>
              <a:rPr lang="es-CO" altLang="es-CO" sz="2000" b="1" i="1" dirty="0" err="1" smtClean="0">
                <a:solidFill>
                  <a:srgbClr val="000000"/>
                </a:solidFill>
                <a:cs typeface="Arial" panose="020B0604020202020204" pitchFamily="34" charset="0"/>
              </a:rPr>
              <a:t>Antiferromagnetismo</a:t>
            </a:r>
            <a:r>
              <a:rPr lang="es-CO" altLang="es-CO" sz="2000" b="1" i="1" dirty="0" smtClean="0">
                <a:solidFill>
                  <a:srgbClr val="000000"/>
                </a:solidFill>
                <a:cs typeface="Arial" panose="020B0604020202020204" pitchFamily="34" charset="0"/>
              </a:rPr>
              <a:t>: </a:t>
            </a:r>
            <a:r>
              <a:rPr lang="es-CO" altLang="es-CO" sz="2000" dirty="0">
                <a:solidFill>
                  <a:srgbClr val="000000"/>
                </a:solidFill>
                <a:cs typeface="Arial" panose="020B0604020202020204" pitchFamily="34" charset="0"/>
              </a:rPr>
              <a:t>se aplica a materiales que poseen los espines de los </a:t>
            </a:r>
            <a:r>
              <a:rPr lang="es-CO" altLang="es-CO" sz="2000" dirty="0" smtClean="0">
                <a:solidFill>
                  <a:srgbClr val="000000"/>
                </a:solidFill>
                <a:cs typeface="Arial" panose="020B0604020202020204" pitchFamily="34" charset="0"/>
              </a:rPr>
              <a:t>electrones en forma </a:t>
            </a:r>
            <a:r>
              <a:rPr lang="es-CO" altLang="es-CO" sz="2000" dirty="0" err="1" smtClean="0">
                <a:solidFill>
                  <a:srgbClr val="000000"/>
                </a:solidFill>
                <a:cs typeface="Arial" panose="020B0604020202020204" pitchFamily="34" charset="0"/>
              </a:rPr>
              <a:t>antiparalela</a:t>
            </a:r>
            <a:r>
              <a:rPr lang="es-CO" altLang="es-CO" sz="2000" dirty="0" smtClean="0">
                <a:solidFill>
                  <a:srgbClr val="000000"/>
                </a:solidFill>
                <a:cs typeface="Arial" panose="020B0604020202020204" pitchFamily="34" charset="0"/>
              </a:rPr>
              <a:t> </a:t>
            </a:r>
            <a:r>
              <a:rPr lang="es-CO" altLang="es-CO" sz="2000" dirty="0">
                <a:solidFill>
                  <a:srgbClr val="000000"/>
                </a:solidFill>
                <a:cs typeface="Arial" panose="020B0604020202020204" pitchFamily="34" charset="0"/>
              </a:rPr>
              <a:t>en un campo magnético</a:t>
            </a:r>
            <a:r>
              <a:rPr lang="es-CO" altLang="es-CO" sz="2000" dirty="0" smtClean="0">
                <a:solidFill>
                  <a:srgbClr val="000000"/>
                </a:solidFill>
                <a:cs typeface="Arial" panose="020B0604020202020204" pitchFamily="34" charset="0"/>
              </a:rPr>
              <a:t>. </a:t>
            </a:r>
            <a:r>
              <a:rPr lang="es-CO" altLang="es-CO" sz="2000" dirty="0" err="1" smtClean="0">
                <a:solidFill>
                  <a:srgbClr val="000000"/>
                </a:solidFill>
                <a:cs typeface="Arial" panose="020B0604020202020204" pitchFamily="34" charset="0"/>
              </a:rPr>
              <a:t>Ej</a:t>
            </a:r>
            <a:r>
              <a:rPr lang="es-CO" altLang="es-CO" sz="2000" dirty="0" smtClean="0">
                <a:solidFill>
                  <a:srgbClr val="000000"/>
                </a:solidFill>
                <a:cs typeface="Arial" panose="020B0604020202020204" pitchFamily="34" charset="0"/>
              </a:rPr>
              <a:t>: algunas aleaciones </a:t>
            </a:r>
            <a:r>
              <a:rPr lang="es-CO" altLang="es-CO" sz="2000" dirty="0" err="1" smtClean="0">
                <a:solidFill>
                  <a:srgbClr val="000000"/>
                </a:solidFill>
                <a:cs typeface="Arial" panose="020B0604020202020204" pitchFamily="34" charset="0"/>
              </a:rPr>
              <a:t>FeMn</a:t>
            </a:r>
            <a:r>
              <a:rPr lang="es-CO" altLang="es-CO" sz="2000" dirty="0" smtClean="0">
                <a:solidFill>
                  <a:srgbClr val="000000"/>
                </a:solidFill>
                <a:cs typeface="Arial" panose="020B0604020202020204" pitchFamily="34" charset="0"/>
              </a:rPr>
              <a:t>, </a:t>
            </a:r>
            <a:r>
              <a:rPr lang="es-CO" altLang="es-CO" sz="2000" dirty="0" err="1" smtClean="0">
                <a:solidFill>
                  <a:srgbClr val="000000"/>
                </a:solidFill>
                <a:cs typeface="Arial" panose="020B0604020202020204" pitchFamily="34" charset="0"/>
              </a:rPr>
              <a:t>oxidos</a:t>
            </a:r>
            <a:r>
              <a:rPr lang="es-CO" altLang="es-CO" sz="2000" dirty="0" smtClean="0">
                <a:solidFill>
                  <a:srgbClr val="000000"/>
                </a:solidFill>
                <a:cs typeface="Arial" panose="020B0604020202020204" pitchFamily="34" charset="0"/>
              </a:rPr>
              <a:t> como </a:t>
            </a:r>
            <a:r>
              <a:rPr lang="es-CO" altLang="es-CO" sz="2000" dirty="0" err="1" smtClean="0">
                <a:solidFill>
                  <a:srgbClr val="000000"/>
                </a:solidFill>
                <a:cs typeface="Arial" panose="020B0604020202020204" pitchFamily="34" charset="0"/>
              </a:rPr>
              <a:t>NiO</a:t>
            </a:r>
            <a:r>
              <a:rPr lang="es-CO" altLang="es-CO" sz="2000" dirty="0" smtClean="0">
                <a:solidFill>
                  <a:srgbClr val="000000"/>
                </a:solidFill>
                <a:cs typeface="Arial" panose="020B0604020202020204" pitchFamily="34" charset="0"/>
              </a:rPr>
              <a:t> y cromo</a:t>
            </a:r>
          </a:p>
          <a:p>
            <a:pPr algn="just">
              <a:lnSpc>
                <a:spcPct val="110000"/>
              </a:lnSpc>
              <a:spcAft>
                <a:spcPts val="25"/>
              </a:spcAft>
            </a:pPr>
            <a:endParaRPr lang="es-CO" altLang="es-CO" sz="2000" i="1" dirty="0">
              <a:solidFill>
                <a:srgbClr val="000000"/>
              </a:solidFill>
              <a:cs typeface="Arial" panose="020B0604020202020204" pitchFamily="34" charset="0"/>
            </a:endParaRPr>
          </a:p>
          <a:p>
            <a:pPr algn="just">
              <a:lnSpc>
                <a:spcPct val="110000"/>
              </a:lnSpc>
              <a:spcAft>
                <a:spcPts val="25"/>
              </a:spcAft>
            </a:pPr>
            <a:r>
              <a:rPr lang="es-CO" altLang="es-CO" sz="2000" b="1" i="1" dirty="0" err="1" smtClean="0">
                <a:solidFill>
                  <a:srgbClr val="000000"/>
                </a:solidFill>
                <a:cs typeface="Arial" panose="020B0604020202020204" pitchFamily="34" charset="0"/>
              </a:rPr>
              <a:t>Ferrimagnetismo</a:t>
            </a:r>
            <a:r>
              <a:rPr lang="es-CO" altLang="es-CO" sz="2000" b="1" i="1" dirty="0" smtClean="0">
                <a:solidFill>
                  <a:srgbClr val="000000"/>
                </a:solidFill>
                <a:cs typeface="Arial" panose="020B0604020202020204" pitchFamily="34" charset="0"/>
              </a:rPr>
              <a:t>: </a:t>
            </a:r>
            <a:r>
              <a:rPr lang="es-CO" altLang="es-CO" sz="2000" dirty="0" smtClean="0">
                <a:solidFill>
                  <a:srgbClr val="000000"/>
                </a:solidFill>
                <a:cs typeface="Arial" panose="020B0604020202020204" pitchFamily="34" charset="0"/>
              </a:rPr>
              <a:t>aunque los espines están alineados en forma </a:t>
            </a:r>
            <a:r>
              <a:rPr lang="es-CO" altLang="es-CO" sz="2000" dirty="0" err="1" smtClean="0">
                <a:solidFill>
                  <a:srgbClr val="000000"/>
                </a:solidFill>
                <a:cs typeface="Arial" panose="020B0604020202020204" pitchFamily="34" charset="0"/>
              </a:rPr>
              <a:t>antiparalela</a:t>
            </a:r>
            <a:r>
              <a:rPr lang="es-CO" altLang="es-CO" sz="2000" dirty="0" smtClean="0">
                <a:solidFill>
                  <a:srgbClr val="000000"/>
                </a:solidFill>
                <a:cs typeface="Arial" panose="020B0604020202020204" pitchFamily="34" charset="0"/>
              </a:rPr>
              <a:t>, no todos los espines se cancelan, y algunos solo lo hacen parcialmente. </a:t>
            </a:r>
            <a:r>
              <a:rPr lang="en-US" altLang="es-CO" sz="2000" dirty="0" err="1" smtClean="0">
                <a:solidFill>
                  <a:srgbClr val="000000"/>
                </a:solidFill>
                <a:cs typeface="Arial" panose="020B0604020202020204" pitchFamily="34" charset="0"/>
              </a:rPr>
              <a:t>Ej</a:t>
            </a:r>
            <a:r>
              <a:rPr lang="en-US" altLang="es-CO" sz="2000" dirty="0" smtClean="0">
                <a:solidFill>
                  <a:srgbClr val="000000"/>
                </a:solidFill>
                <a:cs typeface="Arial" panose="020B0604020202020204" pitchFamily="34" charset="0"/>
              </a:rPr>
              <a:t>: </a:t>
            </a:r>
            <a:r>
              <a:rPr lang="en-US" altLang="es-CO" sz="2000" dirty="0" err="1" smtClean="0">
                <a:solidFill>
                  <a:srgbClr val="000000"/>
                </a:solidFill>
                <a:cs typeface="Arial" panose="020B0604020202020204" pitchFamily="34" charset="0"/>
              </a:rPr>
              <a:t>minerales</a:t>
            </a:r>
            <a:r>
              <a:rPr lang="en-US" altLang="es-CO" sz="2000" dirty="0" smtClean="0">
                <a:solidFill>
                  <a:srgbClr val="000000"/>
                </a:solidFill>
                <a:cs typeface="Arial" panose="020B0604020202020204" pitchFamily="34" charset="0"/>
              </a:rPr>
              <a:t> </a:t>
            </a:r>
            <a:r>
              <a:rPr lang="en-US" altLang="es-CO" sz="2000" dirty="0" err="1" smtClean="0">
                <a:solidFill>
                  <a:srgbClr val="000000"/>
                </a:solidFill>
                <a:cs typeface="Arial" panose="020B0604020202020204" pitchFamily="34" charset="0"/>
              </a:rPr>
              <a:t>tipo</a:t>
            </a:r>
            <a:r>
              <a:rPr lang="en-US" altLang="es-CO" sz="2000" dirty="0" smtClean="0">
                <a:solidFill>
                  <a:srgbClr val="000000"/>
                </a:solidFill>
                <a:cs typeface="Arial" panose="020B0604020202020204" pitchFamily="34" charset="0"/>
              </a:rPr>
              <a:t> </a:t>
            </a:r>
            <a:r>
              <a:rPr lang="en-US" altLang="es-CO" sz="2000" dirty="0" err="1" smtClean="0">
                <a:solidFill>
                  <a:srgbClr val="000000"/>
                </a:solidFill>
                <a:cs typeface="Arial" panose="020B0604020202020204" pitchFamily="34" charset="0"/>
              </a:rPr>
              <a:t>ferrita</a:t>
            </a:r>
            <a:r>
              <a:rPr lang="en-US" altLang="es-CO" sz="2000" dirty="0" smtClean="0">
                <a:solidFill>
                  <a:srgbClr val="000000"/>
                </a:solidFill>
                <a:cs typeface="Arial" panose="020B0604020202020204" pitchFamily="34" charset="0"/>
              </a:rPr>
              <a:t> (Fe</a:t>
            </a:r>
            <a:r>
              <a:rPr lang="en-US" altLang="es-CO" sz="2200" baseline="-25000" dirty="0" smtClean="0">
                <a:solidFill>
                  <a:srgbClr val="000000"/>
                </a:solidFill>
                <a:cs typeface="Arial" panose="020B0604020202020204" pitchFamily="34" charset="0"/>
              </a:rPr>
              <a:t>3</a:t>
            </a:r>
            <a:r>
              <a:rPr lang="en-US" altLang="es-CO" sz="2000" dirty="0" smtClean="0">
                <a:solidFill>
                  <a:srgbClr val="000000"/>
                </a:solidFill>
                <a:cs typeface="Arial" panose="020B0604020202020204" pitchFamily="34" charset="0"/>
              </a:rPr>
              <a:t>O</a:t>
            </a:r>
            <a:r>
              <a:rPr lang="en-US" altLang="es-CO" sz="2200" baseline="-25000" dirty="0" smtClean="0">
                <a:solidFill>
                  <a:srgbClr val="000000"/>
                </a:solidFill>
                <a:cs typeface="Arial" panose="020B0604020202020204" pitchFamily="34" charset="0"/>
              </a:rPr>
              <a:t>4</a:t>
            </a:r>
            <a:r>
              <a:rPr lang="en-US" altLang="es-CO" sz="2000" dirty="0" smtClean="0">
                <a:solidFill>
                  <a:srgbClr val="000000"/>
                </a:solidFill>
                <a:cs typeface="Arial" panose="020B0604020202020204" pitchFamily="34" charset="0"/>
              </a:rPr>
              <a:t>)</a:t>
            </a:r>
            <a:endParaRPr lang="es-CO" altLang="es-CO" sz="2000" dirty="0">
              <a:solidFill>
                <a:srgbClr val="000000"/>
              </a:solidFill>
              <a:cs typeface="Arial" panose="020B0604020202020204" pitchFamily="34" charset="0"/>
            </a:endParaRPr>
          </a:p>
        </p:txBody>
      </p:sp>
      <p:pic>
        <p:nvPicPr>
          <p:cNvPr id="13314" name="Picture 2" descr="http://www.collegehumor.com/images/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68" y="5157192"/>
            <a:ext cx="2686425" cy="1143160"/>
          </a:xfrm>
          <a:prstGeom prst="rect">
            <a:avLst/>
          </a:prstGeom>
        </p:spPr>
      </p:pic>
      <p:pic>
        <p:nvPicPr>
          <p:cNvPr id="9" name="Imagen 8"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773" y="5114746"/>
            <a:ext cx="2476600" cy="1185606"/>
          </a:xfrm>
          <a:prstGeom prst="rect">
            <a:avLst/>
          </a:prstGeom>
        </p:spPr>
      </p:pic>
      <p:pic>
        <p:nvPicPr>
          <p:cNvPr id="10" name="Imagen 9"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6176" y="5142791"/>
            <a:ext cx="2330427" cy="1119600"/>
          </a:xfrm>
          <a:prstGeom prst="rect">
            <a:avLst/>
          </a:prstGeom>
        </p:spPr>
      </p:pic>
    </p:spTree>
    <p:extLst>
      <p:ext uri="{BB962C8B-B14F-4D97-AF65-F5344CB8AC3E}">
        <p14:creationId xmlns:p14="http://schemas.microsoft.com/office/powerpoint/2010/main" val="13585801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56</a:t>
            </a:fld>
            <a:endParaRPr lang="en-US" altLang="es-CO" dirty="0"/>
          </a:p>
        </p:txBody>
      </p:sp>
      <p:sp>
        <p:nvSpPr>
          <p:cNvPr id="80" name="TextBox 2"/>
          <p:cNvSpPr txBox="1">
            <a:spLocks noChangeArrowheads="1"/>
          </p:cNvSpPr>
          <p:nvPr/>
        </p:nvSpPr>
        <p:spPr bwMode="auto">
          <a:xfrm>
            <a:off x="1475656" y="620688"/>
            <a:ext cx="8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s-CO" altLang="es-CO" b="1" dirty="0" smtClean="0"/>
              <a:t>¿Es el O</a:t>
            </a:r>
            <a:r>
              <a:rPr lang="es-CO" altLang="es-CO" sz="2600" b="1" baseline="-25000" dirty="0" smtClean="0"/>
              <a:t>2</a:t>
            </a:r>
            <a:r>
              <a:rPr lang="es-CO" altLang="es-CO" b="1" dirty="0" smtClean="0"/>
              <a:t> paramagnético o diamagnético?</a:t>
            </a:r>
            <a:endParaRPr lang="en-US" altLang="es-CO"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92" y="1153697"/>
            <a:ext cx="3883284" cy="5407440"/>
          </a:xfrm>
          <a:prstGeom prst="rect">
            <a:avLst/>
          </a:prstGeom>
        </p:spPr>
      </p:pic>
      <p:pic>
        <p:nvPicPr>
          <p:cNvPr id="8" name="Picture 70"/>
          <p:cNvPicPr>
            <a:picLocks noChangeAspect="1" noChangeArrowheads="1"/>
          </p:cNvPicPr>
          <p:nvPr/>
        </p:nvPicPr>
        <p:blipFill rotWithShape="1">
          <a:blip r:embed="rId4">
            <a:extLst>
              <a:ext uri="{28A0092B-C50C-407E-A947-70E740481C1C}">
                <a14:useLocalDpi xmlns:a14="http://schemas.microsoft.com/office/drawing/2010/main" val="0"/>
              </a:ext>
            </a:extLst>
          </a:blip>
          <a:srcRect r="86994"/>
          <a:stretch/>
        </p:blipFill>
        <p:spPr bwMode="auto">
          <a:xfrm>
            <a:off x="64850" y="2372854"/>
            <a:ext cx="515573" cy="314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483" y="4063644"/>
            <a:ext cx="4154944" cy="2337156"/>
          </a:xfrm>
          <a:prstGeom prst="rect">
            <a:avLst/>
          </a:prstGeom>
        </p:spPr>
      </p:pic>
      <p:sp>
        <p:nvSpPr>
          <p:cNvPr id="10" name="Text Box 7"/>
          <p:cNvSpPr txBox="1">
            <a:spLocks noChangeArrowheads="1"/>
          </p:cNvSpPr>
          <p:nvPr/>
        </p:nvSpPr>
        <p:spPr bwMode="auto">
          <a:xfrm>
            <a:off x="4355976" y="1284948"/>
            <a:ext cx="461047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s-CO" altLang="es-CO" sz="2000" dirty="0" smtClean="0"/>
              <a:t>Haciendo el diagrama de OM para el O</a:t>
            </a:r>
            <a:r>
              <a:rPr lang="es-CO" altLang="es-CO" sz="2000" baseline="-25000" dirty="0" smtClean="0"/>
              <a:t>2 </a:t>
            </a:r>
            <a:r>
              <a:rPr lang="es-CO" altLang="es-CO" sz="2000" dirty="0" smtClean="0"/>
              <a:t>se aprecia que tiene dos electrones desapareados en la región de </a:t>
            </a:r>
            <a:r>
              <a:rPr lang="es-CO" altLang="es-CO" sz="2000" dirty="0" err="1" smtClean="0"/>
              <a:t>antienlace</a:t>
            </a:r>
            <a:r>
              <a:rPr lang="es-CO" altLang="es-CO" sz="2000" dirty="0" smtClean="0"/>
              <a:t> de la capa</a:t>
            </a:r>
            <a:r>
              <a:rPr lang="es-CO" altLang="es-CO" sz="2000" i="1" dirty="0" smtClean="0"/>
              <a:t> 2p</a:t>
            </a:r>
          </a:p>
          <a:p>
            <a:pPr algn="ctr">
              <a:spcBef>
                <a:spcPct val="50000"/>
              </a:spcBef>
            </a:pPr>
            <a:r>
              <a:rPr lang="es-CO" altLang="es-CO" sz="2000" dirty="0"/>
              <a:t>OE del O</a:t>
            </a:r>
            <a:r>
              <a:rPr lang="es-CO" altLang="es-CO" sz="2000" baseline="-25000" dirty="0"/>
              <a:t>2</a:t>
            </a:r>
            <a:r>
              <a:rPr lang="es-CO" altLang="es-CO" sz="2000" dirty="0" smtClean="0"/>
              <a:t> = ½ (8-4) = 2</a:t>
            </a:r>
          </a:p>
          <a:p>
            <a:pPr algn="ctr">
              <a:spcBef>
                <a:spcPct val="50000"/>
              </a:spcBef>
            </a:pPr>
            <a:r>
              <a:rPr lang="es-CO" altLang="es-CO" sz="2000" dirty="0" smtClean="0"/>
              <a:t>Por tanto, el O</a:t>
            </a:r>
            <a:r>
              <a:rPr lang="es-CO" altLang="es-CO" sz="2000" baseline="-25000" dirty="0" smtClean="0"/>
              <a:t>2</a:t>
            </a:r>
            <a:r>
              <a:rPr lang="es-CO" altLang="es-CO" sz="2000" dirty="0" smtClean="0"/>
              <a:t> gaseoso puede ser atraído por un imán (paramagnético)</a:t>
            </a:r>
            <a:endParaRPr lang="es-CO" altLang="es-CO" sz="2000" dirty="0"/>
          </a:p>
        </p:txBody>
      </p:sp>
    </p:spTree>
    <p:extLst>
      <p:ext uri="{BB962C8B-B14F-4D97-AF65-F5344CB8AC3E}">
        <p14:creationId xmlns:p14="http://schemas.microsoft.com/office/powerpoint/2010/main" val="25406802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57</a:t>
            </a:fld>
            <a:endParaRPr lang="en-US" dirty="0"/>
          </a:p>
        </p:txBody>
      </p:sp>
      <p:sp>
        <p:nvSpPr>
          <p:cNvPr id="5" name="TextBox 2"/>
          <p:cNvSpPr txBox="1">
            <a:spLocks noChangeArrowheads="1"/>
          </p:cNvSpPr>
          <p:nvPr/>
        </p:nvSpPr>
        <p:spPr bwMode="auto">
          <a:xfrm>
            <a:off x="279631" y="620688"/>
            <a:ext cx="84071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b="1" dirty="0" smtClean="0"/>
              <a:t>Comparativa de propiedades magnéticas de N</a:t>
            </a:r>
            <a:r>
              <a:rPr lang="es-CO" altLang="es-CO" sz="2200" b="1" baseline="-25000" dirty="0" smtClean="0"/>
              <a:t>2</a:t>
            </a:r>
            <a:r>
              <a:rPr lang="es-CO" altLang="es-CO" sz="2200" b="1" dirty="0" smtClean="0"/>
              <a:t>, O</a:t>
            </a:r>
            <a:r>
              <a:rPr lang="es-CO" altLang="es-CO" sz="2200" b="1" baseline="-25000" dirty="0" smtClean="0"/>
              <a:t>2</a:t>
            </a:r>
            <a:r>
              <a:rPr lang="es-CO" altLang="es-CO" sz="2200" b="1" dirty="0" smtClean="0"/>
              <a:t> y F</a:t>
            </a:r>
            <a:r>
              <a:rPr lang="es-CO" altLang="es-CO" sz="2200" b="1" baseline="-25000" dirty="0" smtClean="0"/>
              <a:t>2</a:t>
            </a:r>
            <a:endParaRPr lang="en-US" altLang="es-CO" sz="2200" baseline="-25000" dirty="0"/>
          </a:p>
        </p:txBody>
      </p:sp>
      <p:pic>
        <p:nvPicPr>
          <p:cNvPr id="6" name="Imagen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8813"/>
          <a:stretch/>
        </p:blipFill>
        <p:spPr>
          <a:xfrm>
            <a:off x="554764" y="1268760"/>
            <a:ext cx="7856902" cy="4776316"/>
          </a:xfrm>
          <a:prstGeom prst="rect">
            <a:avLst/>
          </a:prstGeom>
        </p:spPr>
      </p:pic>
    </p:spTree>
    <p:extLst>
      <p:ext uri="{BB962C8B-B14F-4D97-AF65-F5344CB8AC3E}">
        <p14:creationId xmlns:p14="http://schemas.microsoft.com/office/powerpoint/2010/main" val="42634821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58</a:t>
            </a:fld>
            <a:endParaRPr lang="en-US" altLang="es-CO" dirty="0"/>
          </a:p>
        </p:txBody>
      </p:sp>
      <p:pic>
        <p:nvPicPr>
          <p:cNvPr id="9" name="Picture 16" descr="10_05"/>
          <p:cNvPicPr>
            <a:picLocks noChangeAspect="1" noChangeArrowheads="1"/>
          </p:cNvPicPr>
          <p:nvPr/>
        </p:nvPicPr>
        <p:blipFill>
          <a:blip r:embed="rId3">
            <a:extLst>
              <a:ext uri="{28A0092B-C50C-407E-A947-70E740481C1C}">
                <a14:useLocalDpi xmlns:a14="http://schemas.microsoft.com/office/drawing/2010/main" val="0"/>
              </a:ext>
            </a:extLst>
          </a:blip>
          <a:srcRect t="2603"/>
          <a:stretch>
            <a:fillRect/>
          </a:stretch>
        </p:blipFill>
        <p:spPr bwMode="auto">
          <a:xfrm>
            <a:off x="35768" y="836712"/>
            <a:ext cx="904712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982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59</a:t>
            </a:fld>
            <a:endParaRPr lang="en-US" dirty="0"/>
          </a:p>
        </p:txBody>
      </p:sp>
      <p:sp>
        <p:nvSpPr>
          <p:cNvPr id="5" name="TextBox 2"/>
          <p:cNvSpPr txBox="1">
            <a:spLocks noChangeArrowheads="1"/>
          </p:cNvSpPr>
          <p:nvPr/>
        </p:nvSpPr>
        <p:spPr bwMode="auto">
          <a:xfrm>
            <a:off x="282228" y="532096"/>
            <a:ext cx="87568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b="1" dirty="0" smtClean="0"/>
              <a:t>Diagramas de OM en especies </a:t>
            </a:r>
            <a:r>
              <a:rPr lang="es-CO" altLang="es-CO" sz="2200" b="1" dirty="0" err="1" smtClean="0"/>
              <a:t>Heteronucleares</a:t>
            </a:r>
            <a:endParaRPr lang="en-US" altLang="es-CO" sz="2200" baseline="-25000" dirty="0"/>
          </a:p>
        </p:txBody>
      </p:sp>
      <p:sp>
        <p:nvSpPr>
          <p:cNvPr id="8" name="Text Box 84"/>
          <p:cNvSpPr txBox="1">
            <a:spLocks noChangeArrowheads="1"/>
          </p:cNvSpPr>
          <p:nvPr/>
        </p:nvSpPr>
        <p:spPr bwMode="auto">
          <a:xfrm>
            <a:off x="282228" y="962983"/>
            <a:ext cx="84398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n-US" altLang="es-CO" sz="2000" dirty="0" smtClean="0"/>
              <a:t>Para </a:t>
            </a:r>
            <a:r>
              <a:rPr lang="en-US" altLang="es-CO" sz="2000" dirty="0" err="1" smtClean="0"/>
              <a:t>moleculas</a:t>
            </a:r>
            <a:r>
              <a:rPr lang="en-US" altLang="es-CO" sz="2000" dirty="0" smtClean="0"/>
              <a:t> </a:t>
            </a:r>
            <a:r>
              <a:rPr lang="en-US" altLang="es-CO" sz="2000" dirty="0" err="1" smtClean="0"/>
              <a:t>heteronucleares</a:t>
            </a:r>
            <a:r>
              <a:rPr lang="en-US" altLang="es-CO" sz="2000" dirty="0" smtClean="0"/>
              <a:t> el </a:t>
            </a:r>
            <a:r>
              <a:rPr lang="en-US" altLang="es-CO" sz="2000" dirty="0" err="1" smtClean="0"/>
              <a:t>diagrama</a:t>
            </a:r>
            <a:r>
              <a:rPr lang="en-US" altLang="es-CO" sz="2000" dirty="0" smtClean="0"/>
              <a:t> OM </a:t>
            </a:r>
            <a:r>
              <a:rPr lang="en-US" altLang="es-CO" sz="2000" dirty="0" err="1" smtClean="0"/>
              <a:t>es</a:t>
            </a:r>
            <a:r>
              <a:rPr lang="en-US" altLang="es-CO" sz="2000" dirty="0" smtClean="0"/>
              <a:t> </a:t>
            </a:r>
            <a:r>
              <a:rPr lang="en-US" altLang="es-CO" sz="2000" dirty="0" err="1" smtClean="0"/>
              <a:t>ligeramente</a:t>
            </a:r>
            <a:r>
              <a:rPr lang="en-US" altLang="es-CO" sz="2000" dirty="0" smtClean="0"/>
              <a:t> </a:t>
            </a:r>
            <a:r>
              <a:rPr lang="en-US" altLang="es-CO" sz="2000" dirty="0" err="1" smtClean="0"/>
              <a:t>distinto</a:t>
            </a:r>
            <a:r>
              <a:rPr lang="en-US" altLang="es-CO" sz="2000" dirty="0" smtClean="0"/>
              <a:t> a lo </a:t>
            </a:r>
            <a:r>
              <a:rPr lang="en-US" altLang="es-CO" sz="2000" dirty="0" err="1" smtClean="0"/>
              <a:t>ya</a:t>
            </a:r>
            <a:r>
              <a:rPr lang="en-US" altLang="es-CO" sz="2000" dirty="0" smtClean="0"/>
              <a:t> </a:t>
            </a:r>
            <a:r>
              <a:rPr lang="en-US" altLang="es-CO" sz="2000" dirty="0" err="1" smtClean="0"/>
              <a:t>conocido</a:t>
            </a:r>
            <a:r>
              <a:rPr lang="en-US" altLang="es-CO" sz="2000" dirty="0" smtClean="0"/>
              <a:t>, </a:t>
            </a:r>
            <a:r>
              <a:rPr lang="en-US" altLang="es-CO" sz="2000" dirty="0" err="1" smtClean="0"/>
              <a:t>debido</a:t>
            </a:r>
            <a:r>
              <a:rPr lang="en-US" altLang="es-CO" sz="2000" dirty="0" smtClean="0"/>
              <a:t> a la </a:t>
            </a:r>
            <a:r>
              <a:rPr lang="en-US" altLang="es-CO" sz="2000" dirty="0" err="1" smtClean="0"/>
              <a:t>diferencia</a:t>
            </a:r>
            <a:r>
              <a:rPr lang="en-US" altLang="es-CO" sz="2000" dirty="0" smtClean="0"/>
              <a:t> de </a:t>
            </a:r>
            <a:r>
              <a:rPr lang="en-US" altLang="es-CO" sz="2000" dirty="0" err="1" smtClean="0"/>
              <a:t>electronegatividad</a:t>
            </a:r>
            <a:r>
              <a:rPr lang="en-US" altLang="es-CO" sz="2000" dirty="0" smtClean="0"/>
              <a:t> entre </a:t>
            </a:r>
            <a:r>
              <a:rPr lang="en-US" altLang="es-CO" sz="2000" dirty="0" err="1" smtClean="0"/>
              <a:t>los</a:t>
            </a:r>
            <a:r>
              <a:rPr lang="en-US" altLang="es-CO" sz="2000" dirty="0" smtClean="0"/>
              <a:t> dos </a:t>
            </a:r>
            <a:r>
              <a:rPr lang="en-US" altLang="es-CO" sz="2000" dirty="0" err="1" smtClean="0"/>
              <a:t>átomos</a:t>
            </a:r>
            <a:r>
              <a:rPr lang="en-US" altLang="es-CO" sz="2000" dirty="0" smtClean="0"/>
              <a:t> y la </a:t>
            </a:r>
            <a:r>
              <a:rPr lang="en-US" altLang="es-CO" sz="2000" dirty="0" err="1" smtClean="0"/>
              <a:t>convención</a:t>
            </a:r>
            <a:r>
              <a:rPr lang="en-US" altLang="es-CO" sz="2000" dirty="0" smtClean="0"/>
              <a:t> de </a:t>
            </a:r>
            <a:r>
              <a:rPr lang="en-US" altLang="es-CO" sz="2000" dirty="0" err="1" smtClean="0"/>
              <a:t>dibujo</a:t>
            </a:r>
            <a:r>
              <a:rPr lang="en-US" altLang="es-CO" sz="2000" dirty="0" smtClean="0"/>
              <a:t> </a:t>
            </a:r>
            <a:r>
              <a:rPr lang="en-US" altLang="es-CO" sz="2000" dirty="0" err="1" smtClean="0"/>
              <a:t>es</a:t>
            </a:r>
            <a:r>
              <a:rPr lang="en-US" altLang="es-CO" sz="2000" dirty="0" smtClean="0"/>
              <a:t> </a:t>
            </a:r>
            <a:r>
              <a:rPr lang="en-US" altLang="es-CO" sz="2000" dirty="0" err="1" smtClean="0"/>
              <a:t>esta</a:t>
            </a:r>
            <a:r>
              <a:rPr lang="en-US" altLang="es-CO" sz="2000" dirty="0" smtClean="0"/>
              <a:t>: (</a:t>
            </a:r>
            <a:r>
              <a:rPr lang="en-US" altLang="es-CO" sz="2000" dirty="0" err="1" smtClean="0"/>
              <a:t>ligeramente</a:t>
            </a:r>
            <a:r>
              <a:rPr lang="en-US" altLang="es-CO" sz="2000" dirty="0" smtClean="0"/>
              <a:t> </a:t>
            </a:r>
            <a:r>
              <a:rPr lang="en-US" altLang="es-CO" sz="2000" dirty="0" err="1" smtClean="0"/>
              <a:t>inclinado</a:t>
            </a:r>
            <a:r>
              <a:rPr lang="en-US" altLang="es-CO" sz="2000" dirty="0" smtClean="0"/>
              <a:t> </a:t>
            </a:r>
            <a:r>
              <a:rPr lang="en-US" altLang="es-CO" sz="2000" dirty="0" err="1" smtClean="0"/>
              <a:t>hacia</a:t>
            </a:r>
            <a:r>
              <a:rPr lang="en-US" altLang="es-CO" sz="2000" dirty="0" smtClean="0"/>
              <a:t> el </a:t>
            </a:r>
            <a:r>
              <a:rPr lang="en-US" altLang="es-CO" sz="2000" dirty="0" err="1" smtClean="0"/>
              <a:t>elemento</a:t>
            </a:r>
            <a:r>
              <a:rPr lang="en-US" altLang="es-CO" sz="2000" dirty="0" smtClean="0"/>
              <a:t> mas </a:t>
            </a:r>
            <a:r>
              <a:rPr lang="en-US" altLang="es-CO" sz="2000" dirty="0" err="1" smtClean="0"/>
              <a:t>electronegativo</a:t>
            </a:r>
            <a:r>
              <a:rPr lang="en-US" altLang="es-CO" sz="2000" dirty="0" smtClean="0"/>
              <a:t>)</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470718"/>
            <a:ext cx="5326468" cy="4387120"/>
          </a:xfrm>
          <a:prstGeom prst="rect">
            <a:avLst/>
          </a:prstGeom>
        </p:spPr>
      </p:pic>
    </p:spTree>
    <p:extLst>
      <p:ext uri="{BB962C8B-B14F-4D97-AF65-F5344CB8AC3E}">
        <p14:creationId xmlns:p14="http://schemas.microsoft.com/office/powerpoint/2010/main" val="333325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6</a:t>
            </a:fld>
            <a:endParaRPr lang="en-US" altLang="es-CO"/>
          </a:p>
        </p:txBody>
      </p:sp>
      <p:sp>
        <p:nvSpPr>
          <p:cNvPr id="6" name="Text Box 8"/>
          <p:cNvSpPr txBox="1">
            <a:spLocks noChangeArrowheads="1"/>
          </p:cNvSpPr>
          <p:nvPr/>
        </p:nvSpPr>
        <p:spPr bwMode="auto">
          <a:xfrm>
            <a:off x="467544" y="568945"/>
            <a:ext cx="814724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dirty="0"/>
              <a:t>En química, se conoce como hibridación a la interacción de orbitales atómicos dentro de un átomo para formar nuevos orbitales híbridos. Los orbitales atómicos híbridos son los que se superponen en la formación de los enlaces, dentro de la teoría </a:t>
            </a:r>
            <a:r>
              <a:rPr lang="es-CO" altLang="es-CO" sz="2200" dirty="0" smtClean="0"/>
              <a:t>RPECV justificando así </a:t>
            </a:r>
            <a:r>
              <a:rPr lang="es-CO" altLang="es-CO" sz="2200" dirty="0"/>
              <a:t>la geometría molecular.</a:t>
            </a:r>
            <a:endParaRPr lang="es-CO" altLang="es-CO" sz="2200" dirty="0" smtClean="0"/>
          </a:p>
          <a:p>
            <a:pPr algn="just"/>
            <a:endParaRPr lang="es-CO" altLang="es-CO" sz="2200" dirty="0"/>
          </a:p>
          <a:p>
            <a:pPr algn="ctr"/>
            <a:r>
              <a:rPr lang="es-CO" altLang="es-CO" sz="2200" dirty="0" smtClean="0"/>
              <a:t>Los orbitales híbridos tienen por características: </a:t>
            </a:r>
          </a:p>
          <a:p>
            <a:pPr algn="just"/>
            <a:endParaRPr lang="es-CO" altLang="es-CO" sz="2200" dirty="0"/>
          </a:p>
          <a:p>
            <a:pPr algn="just"/>
            <a:r>
              <a:rPr lang="es-CO" altLang="es-CO" sz="2200" b="1" dirty="0" smtClean="0"/>
              <a:t>La cantidad o numero de orbitales </a:t>
            </a:r>
            <a:r>
              <a:rPr lang="es-CO" altLang="es-CO" sz="2200" b="1" dirty="0" smtClean="0"/>
              <a:t>híbridos </a:t>
            </a:r>
            <a:r>
              <a:rPr lang="es-CO" altLang="es-CO" sz="2200" b="1" dirty="0" smtClean="0"/>
              <a:t>a formar es</a:t>
            </a:r>
            <a:r>
              <a:rPr lang="es-CO" altLang="es-CO" sz="2200" dirty="0" smtClean="0"/>
              <a:t> igual al número de orbitales que se mezclan </a:t>
            </a:r>
          </a:p>
          <a:p>
            <a:pPr algn="just"/>
            <a:endParaRPr lang="es-CO" altLang="es-CO" sz="2200" dirty="0"/>
          </a:p>
          <a:p>
            <a:pPr algn="just"/>
            <a:r>
              <a:rPr lang="es-CO" altLang="es-CO" sz="2200" b="1" dirty="0" smtClean="0"/>
              <a:t>El tipo de orbitales </a:t>
            </a:r>
            <a:r>
              <a:rPr lang="es-CO" altLang="es-CO" sz="2200" b="1" dirty="0" smtClean="0"/>
              <a:t>híbridos </a:t>
            </a:r>
            <a:r>
              <a:rPr lang="es-CO" altLang="es-CO" sz="2200" dirty="0" smtClean="0"/>
              <a:t>a formar, cambia según los orbitales atómicos que se unan</a:t>
            </a:r>
          </a:p>
          <a:p>
            <a:pPr algn="just"/>
            <a:endParaRPr lang="es-CO" altLang="es-CO" sz="2200" dirty="0"/>
          </a:p>
          <a:p>
            <a:pPr algn="just"/>
            <a:r>
              <a:rPr lang="es-CO" altLang="es-CO" sz="2200" b="1" dirty="0" smtClean="0"/>
              <a:t>La forma y orientación </a:t>
            </a:r>
            <a:r>
              <a:rPr lang="es-CO" altLang="es-CO" sz="2200" dirty="0" smtClean="0"/>
              <a:t>de un orbital hibrido maximiza los traslapes con el otro átomo en el enlace. </a:t>
            </a:r>
          </a:p>
        </p:txBody>
      </p:sp>
    </p:spTree>
    <p:extLst>
      <p:ext uri="{BB962C8B-B14F-4D97-AF65-F5344CB8AC3E}">
        <p14:creationId xmlns:p14="http://schemas.microsoft.com/office/powerpoint/2010/main" val="1617857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60</a:t>
            </a:fld>
            <a:endParaRPr lang="en-US" dirty="0"/>
          </a:p>
        </p:txBody>
      </p:sp>
      <p:sp>
        <p:nvSpPr>
          <p:cNvPr id="8" name="Text Box 84"/>
          <p:cNvSpPr txBox="1">
            <a:spLocks noChangeArrowheads="1"/>
          </p:cNvSpPr>
          <p:nvPr/>
        </p:nvSpPr>
        <p:spPr bwMode="auto">
          <a:xfrm>
            <a:off x="271436" y="620688"/>
            <a:ext cx="843986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sz="2200" dirty="0" smtClean="0"/>
              <a:t>Los OM </a:t>
            </a:r>
            <a:r>
              <a:rPr lang="en-US" sz="2200" dirty="0" err="1" smtClean="0"/>
              <a:t>enlazantes</a:t>
            </a:r>
            <a:r>
              <a:rPr lang="en-US" sz="2200" dirty="0" smtClean="0"/>
              <a:t> son mas </a:t>
            </a:r>
            <a:r>
              <a:rPr lang="en-US" sz="2200" dirty="0" err="1" smtClean="0"/>
              <a:t>cercanos</a:t>
            </a:r>
            <a:r>
              <a:rPr lang="en-US" sz="2200" dirty="0" smtClean="0"/>
              <a:t> </a:t>
            </a:r>
            <a:r>
              <a:rPr lang="en-US" sz="2200" dirty="0" err="1" smtClean="0"/>
              <a:t>en</a:t>
            </a:r>
            <a:r>
              <a:rPr lang="en-US" sz="2200" dirty="0" smtClean="0"/>
              <a:t> </a:t>
            </a:r>
            <a:r>
              <a:rPr lang="en-US" sz="2200" dirty="0" err="1" smtClean="0"/>
              <a:t>energía</a:t>
            </a:r>
            <a:r>
              <a:rPr lang="en-US" sz="2200" dirty="0" smtClean="0"/>
              <a:t> a </a:t>
            </a:r>
            <a:r>
              <a:rPr lang="en-US" sz="2200" dirty="0" err="1" smtClean="0"/>
              <a:t>los</a:t>
            </a:r>
            <a:r>
              <a:rPr lang="en-US" sz="2200" dirty="0" smtClean="0"/>
              <a:t> OA del </a:t>
            </a:r>
            <a:r>
              <a:rPr lang="en-US" sz="2200" dirty="0" err="1" smtClean="0"/>
              <a:t>átomo</a:t>
            </a:r>
            <a:r>
              <a:rPr lang="en-US" sz="2200" dirty="0" smtClean="0"/>
              <a:t> mas </a:t>
            </a:r>
            <a:r>
              <a:rPr lang="en-US" sz="2200" dirty="0" err="1" smtClean="0"/>
              <a:t>electronegativo</a:t>
            </a:r>
            <a:r>
              <a:rPr lang="en-US" sz="2200" dirty="0" smtClean="0"/>
              <a:t>, </a:t>
            </a:r>
            <a:r>
              <a:rPr lang="en-US" sz="2200" dirty="0" err="1" smtClean="0"/>
              <a:t>asi</a:t>
            </a:r>
            <a:r>
              <a:rPr lang="en-US" sz="2200" dirty="0" smtClean="0"/>
              <a:t> </a:t>
            </a:r>
            <a:r>
              <a:rPr lang="en-US" sz="2200" dirty="0" err="1" smtClean="0"/>
              <a:t>mismo</a:t>
            </a:r>
            <a:r>
              <a:rPr lang="en-US" sz="2200" dirty="0" smtClean="0"/>
              <a:t>, </a:t>
            </a:r>
            <a:r>
              <a:rPr lang="en-US" sz="2200" dirty="0" err="1" smtClean="0"/>
              <a:t>los</a:t>
            </a:r>
            <a:r>
              <a:rPr lang="en-US" sz="2200" dirty="0" smtClean="0"/>
              <a:t> </a:t>
            </a:r>
            <a:r>
              <a:rPr lang="en-US" sz="2200" dirty="0" err="1" smtClean="0"/>
              <a:t>electrones</a:t>
            </a:r>
            <a:r>
              <a:rPr lang="en-US" sz="2200" dirty="0" smtClean="0"/>
              <a:t> de </a:t>
            </a:r>
            <a:r>
              <a:rPr lang="en-US" sz="2200" dirty="0" err="1" smtClean="0"/>
              <a:t>los</a:t>
            </a:r>
            <a:r>
              <a:rPr lang="en-US" sz="2200" dirty="0" smtClean="0"/>
              <a:t> orbitales </a:t>
            </a:r>
            <a:r>
              <a:rPr lang="en-US" sz="2200" dirty="0" err="1" smtClean="0"/>
              <a:t>enlazantes</a:t>
            </a:r>
            <a:r>
              <a:rPr lang="en-US" sz="2200" dirty="0" smtClean="0"/>
              <a:t> no son </a:t>
            </a:r>
            <a:r>
              <a:rPr lang="en-US" sz="2200" dirty="0" err="1" smtClean="0"/>
              <a:t>compartidos</a:t>
            </a:r>
            <a:r>
              <a:rPr lang="en-US" sz="2200" dirty="0" smtClean="0"/>
              <a:t> </a:t>
            </a:r>
            <a:r>
              <a:rPr lang="en-US" sz="2200" dirty="0" err="1" smtClean="0"/>
              <a:t>por</a:t>
            </a:r>
            <a:r>
              <a:rPr lang="en-US" sz="2200" dirty="0" smtClean="0"/>
              <a:t> </a:t>
            </a:r>
            <a:r>
              <a:rPr lang="en-US" sz="2200" dirty="0" err="1" smtClean="0"/>
              <a:t>igual</a:t>
            </a:r>
            <a:r>
              <a:rPr lang="en-US" sz="2200" dirty="0" smtClean="0"/>
              <a:t> entre </a:t>
            </a:r>
            <a:r>
              <a:rPr lang="en-US" sz="2200" dirty="0" err="1" smtClean="0"/>
              <a:t>los</a:t>
            </a:r>
            <a:r>
              <a:rPr lang="en-US" sz="2200" dirty="0" smtClean="0"/>
              <a:t> dos </a:t>
            </a:r>
            <a:r>
              <a:rPr lang="en-US" sz="2200" dirty="0" err="1" smtClean="0"/>
              <a:t>átomos</a:t>
            </a:r>
            <a:r>
              <a:rPr lang="en-US" sz="2200" dirty="0" smtClean="0"/>
              <a:t> </a:t>
            </a:r>
            <a:r>
              <a:rPr lang="en-US" sz="2200" dirty="0" err="1" smtClean="0"/>
              <a:t>pues</a:t>
            </a:r>
            <a:r>
              <a:rPr lang="en-US" sz="2200" dirty="0" smtClean="0"/>
              <a:t> </a:t>
            </a:r>
            <a:r>
              <a:rPr lang="en-US" sz="2200" dirty="0" err="1" smtClean="0"/>
              <a:t>están</a:t>
            </a:r>
            <a:r>
              <a:rPr lang="en-US" sz="2200" dirty="0" smtClean="0"/>
              <a:t> mas </a:t>
            </a:r>
            <a:r>
              <a:rPr lang="en-US" sz="2200" dirty="0" err="1" smtClean="0"/>
              <a:t>cercanos</a:t>
            </a:r>
            <a:r>
              <a:rPr lang="en-US" sz="2200" dirty="0" smtClean="0"/>
              <a:t> al </a:t>
            </a:r>
            <a:r>
              <a:rPr lang="en-US" sz="2200" dirty="0" err="1" smtClean="0"/>
              <a:t>elemento</a:t>
            </a:r>
            <a:r>
              <a:rPr lang="en-US" sz="2200" dirty="0" smtClean="0"/>
              <a:t> mas </a:t>
            </a:r>
            <a:r>
              <a:rPr lang="en-US" sz="2200" dirty="0" err="1" smtClean="0"/>
              <a:t>electronegativo</a:t>
            </a:r>
            <a:r>
              <a:rPr lang="en-US" sz="2200" dirty="0" smtClean="0"/>
              <a:t>, </a:t>
            </a:r>
            <a:r>
              <a:rPr lang="en-US" sz="2200" dirty="0" err="1" smtClean="0"/>
              <a:t>resultando</a:t>
            </a:r>
            <a:r>
              <a:rPr lang="en-US" sz="2200" dirty="0" smtClean="0"/>
              <a:t> </a:t>
            </a:r>
            <a:r>
              <a:rPr lang="en-US" sz="2200" dirty="0" err="1" smtClean="0"/>
              <a:t>esto</a:t>
            </a:r>
            <a:r>
              <a:rPr lang="en-US" sz="2200" dirty="0" smtClean="0"/>
              <a:t> </a:t>
            </a:r>
            <a:r>
              <a:rPr lang="en-US" sz="2200" dirty="0" err="1" smtClean="0"/>
              <a:t>en</a:t>
            </a:r>
            <a:r>
              <a:rPr lang="en-US" sz="2200" dirty="0" smtClean="0"/>
              <a:t> un enlace </a:t>
            </a:r>
            <a:r>
              <a:rPr lang="en-US" sz="2200" dirty="0" err="1" smtClean="0"/>
              <a:t>covalente</a:t>
            </a:r>
            <a:r>
              <a:rPr lang="en-US" sz="2200" dirty="0" smtClean="0"/>
              <a:t> polar</a:t>
            </a:r>
            <a:endParaRPr lang="en-US" altLang="es-CO" sz="2200" b="1" dirty="0" smtClean="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466621"/>
            <a:ext cx="5326468" cy="4387120"/>
          </a:xfrm>
          <a:prstGeom prst="rect">
            <a:avLst/>
          </a:prstGeom>
        </p:spPr>
      </p:pic>
    </p:spTree>
    <p:extLst>
      <p:ext uri="{BB962C8B-B14F-4D97-AF65-F5344CB8AC3E}">
        <p14:creationId xmlns:p14="http://schemas.microsoft.com/office/powerpoint/2010/main" val="38034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61</a:t>
            </a:fld>
            <a:endParaRPr lang="en-US" dirty="0"/>
          </a:p>
        </p:txBody>
      </p:sp>
      <p:sp>
        <p:nvSpPr>
          <p:cNvPr id="5" name="TextBox 2"/>
          <p:cNvSpPr txBox="1">
            <a:spLocks noChangeArrowheads="1"/>
          </p:cNvSpPr>
          <p:nvPr/>
        </p:nvSpPr>
        <p:spPr bwMode="auto">
          <a:xfrm>
            <a:off x="279631" y="620688"/>
            <a:ext cx="84071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b="1" dirty="0" smtClean="0"/>
              <a:t>Diagramas de OM en especies </a:t>
            </a:r>
            <a:r>
              <a:rPr lang="es-CO" altLang="es-CO" sz="2200" b="1" dirty="0" err="1" smtClean="0"/>
              <a:t>Heteronucleares</a:t>
            </a:r>
            <a:r>
              <a:rPr lang="es-CO" altLang="es-CO" sz="2200" b="1" dirty="0" smtClean="0"/>
              <a:t>: CO</a:t>
            </a:r>
            <a:endParaRPr lang="en-US" altLang="es-CO" sz="2200" baseline="-25000"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5512" t="132" r="8958" b="1"/>
          <a:stretch/>
        </p:blipFill>
        <p:spPr>
          <a:xfrm>
            <a:off x="279631" y="1090960"/>
            <a:ext cx="7820761" cy="5470177"/>
          </a:xfrm>
          <a:prstGeom prst="rect">
            <a:avLst/>
          </a:prstGeom>
        </p:spPr>
      </p:pic>
      <p:sp>
        <p:nvSpPr>
          <p:cNvPr id="6" name="Text Box 84"/>
          <p:cNvSpPr txBox="1">
            <a:spLocks noChangeArrowheads="1"/>
          </p:cNvSpPr>
          <p:nvPr/>
        </p:nvSpPr>
        <p:spPr bwMode="auto">
          <a:xfrm>
            <a:off x="6156176" y="3226237"/>
            <a:ext cx="269688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dirty="0" err="1" smtClean="0"/>
              <a:t>Escriba</a:t>
            </a:r>
            <a:r>
              <a:rPr lang="en-US" altLang="es-CO" sz="2000" b="1" dirty="0" smtClean="0"/>
              <a:t> </a:t>
            </a:r>
            <a:r>
              <a:rPr lang="en-US" altLang="es-CO" sz="2000" b="1" dirty="0" err="1" smtClean="0"/>
              <a:t>ud</a:t>
            </a:r>
            <a:r>
              <a:rPr lang="en-US" altLang="es-CO" sz="2000" b="1" dirty="0" smtClean="0"/>
              <a:t> la </a:t>
            </a:r>
            <a:r>
              <a:rPr lang="en-US" altLang="es-CO" sz="2000" b="1" dirty="0" err="1" smtClean="0"/>
              <a:t>configuracion</a:t>
            </a:r>
            <a:r>
              <a:rPr lang="en-US" altLang="es-CO" sz="2000" b="1" dirty="0" smtClean="0"/>
              <a:t> OM, </a:t>
            </a:r>
            <a:r>
              <a:rPr lang="en-US" altLang="es-CO" sz="2000" b="1" dirty="0" err="1" smtClean="0"/>
              <a:t>encuentre</a:t>
            </a:r>
            <a:r>
              <a:rPr lang="en-US" altLang="es-CO" sz="2000" b="1" dirty="0" smtClean="0"/>
              <a:t> el </a:t>
            </a:r>
            <a:r>
              <a:rPr lang="en-US" altLang="es-CO" sz="2000" b="1" dirty="0" err="1" smtClean="0"/>
              <a:t>orden</a:t>
            </a:r>
            <a:r>
              <a:rPr lang="en-US" altLang="es-CO" sz="2000" b="1" dirty="0" smtClean="0"/>
              <a:t> de enlace, y </a:t>
            </a:r>
            <a:r>
              <a:rPr lang="en-US" altLang="es-CO" sz="2000" b="1" dirty="0" err="1" smtClean="0"/>
              <a:t>diga</a:t>
            </a:r>
            <a:r>
              <a:rPr lang="en-US" altLang="es-CO" sz="2000" b="1" dirty="0" smtClean="0"/>
              <a:t> que </a:t>
            </a:r>
            <a:r>
              <a:rPr lang="en-US" altLang="es-CO" sz="2000" b="1" dirty="0" err="1" smtClean="0"/>
              <a:t>comportamiento</a:t>
            </a:r>
            <a:r>
              <a:rPr lang="en-US" altLang="es-CO" sz="2000" b="1" dirty="0" smtClean="0"/>
              <a:t> </a:t>
            </a:r>
            <a:r>
              <a:rPr lang="en-US" altLang="es-CO" sz="2000" b="1" dirty="0" err="1" smtClean="0"/>
              <a:t>magnético</a:t>
            </a:r>
            <a:r>
              <a:rPr lang="en-US" altLang="es-CO" sz="2000" b="1" dirty="0" smtClean="0"/>
              <a:t> </a:t>
            </a:r>
            <a:r>
              <a:rPr lang="en-US" altLang="es-CO" sz="2000" b="1" dirty="0" err="1" smtClean="0"/>
              <a:t>tiene</a:t>
            </a:r>
            <a:endParaRPr lang="en-US" altLang="es-CO" sz="2000" b="1" dirty="0" smtClean="0"/>
          </a:p>
          <a:p>
            <a:pPr algn="ctr">
              <a:spcBef>
                <a:spcPct val="50000"/>
              </a:spcBef>
            </a:pPr>
            <a:endParaRPr lang="en-US" altLang="es-CO" sz="2000" b="1" dirty="0"/>
          </a:p>
          <a:p>
            <a:pPr algn="ctr">
              <a:spcBef>
                <a:spcPct val="50000"/>
              </a:spcBef>
            </a:pPr>
            <a:r>
              <a:rPr lang="en-US" altLang="es-CO" sz="2000" b="1" dirty="0" err="1"/>
              <a:t>Rta</a:t>
            </a:r>
            <a:r>
              <a:rPr lang="en-US" altLang="es-CO" sz="2000" b="1" dirty="0"/>
              <a:t>: </a:t>
            </a:r>
            <a:r>
              <a:rPr lang="en-US" altLang="es-CO" sz="2000" b="1" dirty="0" smtClean="0"/>
              <a:t>OE = 2, </a:t>
            </a:r>
            <a:r>
              <a:rPr lang="en-US" altLang="es-CO" sz="2000" b="1" dirty="0"/>
              <a:t>ion </a:t>
            </a:r>
            <a:r>
              <a:rPr lang="en-US" altLang="es-CO" sz="2000" b="1" dirty="0" err="1" smtClean="0"/>
              <a:t>diamagnético</a:t>
            </a:r>
            <a:r>
              <a:rPr lang="en-US" altLang="es-CO" sz="2000" b="1" dirty="0" smtClean="0"/>
              <a:t> </a:t>
            </a:r>
            <a:endParaRPr lang="en-US" altLang="es-CO" sz="2000" b="1" dirty="0"/>
          </a:p>
        </p:txBody>
      </p:sp>
    </p:spTree>
    <p:extLst>
      <p:ext uri="{BB962C8B-B14F-4D97-AF65-F5344CB8AC3E}">
        <p14:creationId xmlns:p14="http://schemas.microsoft.com/office/powerpoint/2010/main" val="11282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62</a:t>
            </a:fld>
            <a:endParaRPr lang="en-US" dirty="0"/>
          </a:p>
        </p:txBody>
      </p:sp>
      <p:sp>
        <p:nvSpPr>
          <p:cNvPr id="5" name="TextBox 2"/>
          <p:cNvSpPr txBox="1">
            <a:spLocks noChangeArrowheads="1"/>
          </p:cNvSpPr>
          <p:nvPr/>
        </p:nvSpPr>
        <p:spPr bwMode="auto">
          <a:xfrm>
            <a:off x="279631" y="620688"/>
            <a:ext cx="84071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s-CO" altLang="es-CO" sz="2200" b="1" dirty="0" smtClean="0"/>
              <a:t>Diagramas de OM en especies </a:t>
            </a:r>
            <a:r>
              <a:rPr lang="es-CO" altLang="es-CO" sz="2200" b="1" dirty="0" err="1" smtClean="0"/>
              <a:t>Heteronucleares</a:t>
            </a:r>
            <a:r>
              <a:rPr lang="es-CO" altLang="es-CO" sz="2200" b="1" dirty="0" smtClean="0"/>
              <a:t>: NO</a:t>
            </a:r>
            <a:endParaRPr lang="en-US" altLang="es-CO" sz="2200" baseline="-25000" dirty="0"/>
          </a:p>
        </p:txBody>
      </p:sp>
      <p:pic>
        <p:nvPicPr>
          <p:cNvPr id="6" name="Picture 5" descr="siL40183_11_24b.jpg"/>
          <p:cNvPicPr>
            <a:picLocks noChangeAspect="1"/>
          </p:cNvPicPr>
          <p:nvPr/>
        </p:nvPicPr>
        <p:blipFill rotWithShape="1">
          <a:blip r:embed="rId2" cstate="print">
            <a:extLst>
              <a:ext uri="{28A0092B-C50C-407E-A947-70E740481C1C}">
                <a14:useLocalDpi xmlns:a14="http://schemas.microsoft.com/office/drawing/2010/main" val="0"/>
              </a:ext>
            </a:extLst>
          </a:blip>
          <a:srcRect t="1283"/>
          <a:stretch/>
        </p:blipFill>
        <p:spPr bwMode="auto">
          <a:xfrm>
            <a:off x="395536" y="1112638"/>
            <a:ext cx="4445669" cy="562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78338" t="53961" r="6689" b="11381"/>
          <a:stretch/>
        </p:blipFill>
        <p:spPr>
          <a:xfrm>
            <a:off x="6268150" y="1556792"/>
            <a:ext cx="1369132" cy="1938663"/>
          </a:xfrm>
          <a:prstGeom prst="rect">
            <a:avLst/>
          </a:prstGeom>
        </p:spPr>
      </p:pic>
      <p:sp>
        <p:nvSpPr>
          <p:cNvPr id="8" name="Text Box 84"/>
          <p:cNvSpPr txBox="1">
            <a:spLocks noChangeArrowheads="1"/>
          </p:cNvSpPr>
          <p:nvPr/>
        </p:nvSpPr>
        <p:spPr bwMode="auto">
          <a:xfrm>
            <a:off x="5436096" y="3717032"/>
            <a:ext cx="2696889"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dirty="0" err="1"/>
              <a:t>H</a:t>
            </a:r>
            <a:r>
              <a:rPr lang="en-US" altLang="es-CO" sz="2000" b="1" dirty="0" err="1" smtClean="0"/>
              <a:t>aga</a:t>
            </a:r>
            <a:r>
              <a:rPr lang="en-US" altLang="es-CO" sz="2000" b="1" dirty="0" smtClean="0"/>
              <a:t> </a:t>
            </a:r>
            <a:r>
              <a:rPr lang="en-US" altLang="es-CO" sz="2000" b="1" dirty="0" err="1" smtClean="0"/>
              <a:t>ud</a:t>
            </a:r>
            <a:r>
              <a:rPr lang="en-US" altLang="es-CO" sz="2000" b="1" dirty="0" smtClean="0"/>
              <a:t> la </a:t>
            </a:r>
            <a:r>
              <a:rPr lang="en-US" altLang="es-CO" sz="2000" b="1" dirty="0" err="1" smtClean="0"/>
              <a:t>configuracion</a:t>
            </a:r>
            <a:r>
              <a:rPr lang="en-US" altLang="es-CO" sz="2000" b="1" dirty="0" smtClean="0"/>
              <a:t> OM, </a:t>
            </a:r>
            <a:r>
              <a:rPr lang="en-US" altLang="es-CO" sz="2000" b="1" dirty="0" err="1" smtClean="0"/>
              <a:t>encuentre</a:t>
            </a:r>
            <a:r>
              <a:rPr lang="en-US" altLang="es-CO" sz="2000" b="1" dirty="0" smtClean="0"/>
              <a:t> el </a:t>
            </a:r>
            <a:r>
              <a:rPr lang="en-US" altLang="es-CO" sz="2000" b="1" dirty="0" err="1" smtClean="0"/>
              <a:t>orden</a:t>
            </a:r>
            <a:r>
              <a:rPr lang="en-US" altLang="es-CO" sz="2000" b="1" dirty="0" smtClean="0"/>
              <a:t> de enlace, y </a:t>
            </a:r>
            <a:r>
              <a:rPr lang="en-US" altLang="es-CO" sz="2000" b="1" dirty="0" err="1" smtClean="0"/>
              <a:t>diga</a:t>
            </a:r>
            <a:r>
              <a:rPr lang="en-US" altLang="es-CO" sz="2000" b="1" dirty="0" smtClean="0"/>
              <a:t> que </a:t>
            </a:r>
            <a:r>
              <a:rPr lang="en-US" altLang="es-CO" sz="2000" b="1" dirty="0" err="1" smtClean="0"/>
              <a:t>comportamiento</a:t>
            </a:r>
            <a:r>
              <a:rPr lang="en-US" altLang="es-CO" sz="2000" b="1" dirty="0" smtClean="0"/>
              <a:t> </a:t>
            </a:r>
            <a:r>
              <a:rPr lang="en-US" altLang="es-CO" sz="2000" b="1" dirty="0" err="1" smtClean="0"/>
              <a:t>magnético</a:t>
            </a:r>
            <a:r>
              <a:rPr lang="en-US" altLang="es-CO" sz="2000" b="1" dirty="0" smtClean="0"/>
              <a:t> </a:t>
            </a:r>
            <a:r>
              <a:rPr lang="en-US" altLang="es-CO" sz="2000" b="1" dirty="0" err="1" smtClean="0"/>
              <a:t>tiene</a:t>
            </a:r>
            <a:endParaRPr lang="en-US" altLang="es-CO" sz="2000" b="1" dirty="0" smtClean="0"/>
          </a:p>
          <a:p>
            <a:pPr algn="ctr">
              <a:spcBef>
                <a:spcPct val="50000"/>
              </a:spcBef>
            </a:pPr>
            <a:r>
              <a:rPr lang="en-US" altLang="es-CO" sz="2000" b="1" dirty="0" err="1" smtClean="0"/>
              <a:t>Rta</a:t>
            </a:r>
            <a:r>
              <a:rPr lang="en-US" altLang="es-CO" sz="2000" b="1" dirty="0" smtClean="0"/>
              <a:t>: OE 2.5, ion </a:t>
            </a:r>
            <a:r>
              <a:rPr lang="en-US" altLang="es-CO" sz="2000" b="1" dirty="0" err="1" smtClean="0"/>
              <a:t>paramagnético</a:t>
            </a:r>
            <a:r>
              <a:rPr lang="en-US" altLang="es-CO" sz="2000" b="1" dirty="0" smtClean="0"/>
              <a:t> </a:t>
            </a:r>
          </a:p>
        </p:txBody>
      </p:sp>
    </p:spTree>
    <p:extLst>
      <p:ext uri="{BB962C8B-B14F-4D97-AF65-F5344CB8AC3E}">
        <p14:creationId xmlns:p14="http://schemas.microsoft.com/office/powerpoint/2010/main" val="16244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63</a:t>
            </a:fld>
            <a:endParaRPr lang="en-US" dirty="0"/>
          </a:p>
        </p:txBody>
      </p:sp>
      <p:sp>
        <p:nvSpPr>
          <p:cNvPr id="8" name="Text Box 84"/>
          <p:cNvSpPr txBox="1">
            <a:spLocks noChangeArrowheads="1"/>
          </p:cNvSpPr>
          <p:nvPr/>
        </p:nvSpPr>
        <p:spPr bwMode="auto">
          <a:xfrm>
            <a:off x="393202" y="617373"/>
            <a:ext cx="84398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sz="2200" b="1" dirty="0" err="1" smtClean="0"/>
              <a:t>Diagrama</a:t>
            </a:r>
            <a:r>
              <a:rPr lang="en-US" sz="2200" b="1" dirty="0" smtClean="0"/>
              <a:t> OM del ion CN </a:t>
            </a:r>
            <a:r>
              <a:rPr lang="en-US" b="1" baseline="30000" dirty="0" smtClean="0"/>
              <a:t>--</a:t>
            </a:r>
            <a:r>
              <a:rPr lang="en-US" sz="2200" b="1" dirty="0" smtClean="0"/>
              <a:t> </a:t>
            </a:r>
            <a:endParaRPr lang="en-US" altLang="es-CO" sz="2200" b="1" baseline="30000" dirty="0" smtClean="0"/>
          </a:p>
        </p:txBody>
      </p:sp>
      <p:sp>
        <p:nvSpPr>
          <p:cNvPr id="6" name="Text Box 84"/>
          <p:cNvSpPr txBox="1">
            <a:spLocks noChangeArrowheads="1"/>
          </p:cNvSpPr>
          <p:nvPr/>
        </p:nvSpPr>
        <p:spPr bwMode="auto">
          <a:xfrm>
            <a:off x="4502913" y="832816"/>
            <a:ext cx="43844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sz="2000" dirty="0" smtClean="0"/>
              <a:t>Las </a:t>
            </a:r>
            <a:r>
              <a:rPr lang="en-US" sz="2000" dirty="0" err="1" smtClean="0"/>
              <a:t>especies</a:t>
            </a:r>
            <a:r>
              <a:rPr lang="en-US" sz="2000" dirty="0" smtClean="0"/>
              <a:t> </a:t>
            </a:r>
            <a:r>
              <a:rPr lang="en-US" sz="2000" dirty="0" err="1" smtClean="0"/>
              <a:t>ionicas</a:t>
            </a:r>
            <a:r>
              <a:rPr lang="en-US" sz="2000" dirty="0" smtClean="0"/>
              <a:t> </a:t>
            </a:r>
            <a:r>
              <a:rPr lang="en-US" sz="2000" dirty="0" err="1" smtClean="0"/>
              <a:t>tambien</a:t>
            </a:r>
            <a:r>
              <a:rPr lang="en-US" sz="2000" dirty="0" smtClean="0"/>
              <a:t> </a:t>
            </a:r>
            <a:r>
              <a:rPr lang="en-US" sz="2000" dirty="0" err="1" smtClean="0"/>
              <a:t>tienen</a:t>
            </a:r>
            <a:r>
              <a:rPr lang="en-US" sz="2000" dirty="0" smtClean="0"/>
              <a:t> </a:t>
            </a:r>
            <a:r>
              <a:rPr lang="en-US" sz="2000" dirty="0" err="1" smtClean="0"/>
              <a:t>diagrama</a:t>
            </a:r>
            <a:r>
              <a:rPr lang="en-US" sz="2000" dirty="0" smtClean="0"/>
              <a:t> OM. Para </a:t>
            </a:r>
            <a:r>
              <a:rPr lang="en-US" sz="2000" dirty="0" err="1" smtClean="0"/>
              <a:t>este</a:t>
            </a:r>
            <a:r>
              <a:rPr lang="en-US" sz="2000" dirty="0" smtClean="0"/>
              <a:t> </a:t>
            </a:r>
            <a:r>
              <a:rPr lang="en-US" sz="2000" dirty="0" err="1" smtClean="0"/>
              <a:t>caso</a:t>
            </a:r>
            <a:r>
              <a:rPr lang="en-US" sz="2000" dirty="0" smtClean="0"/>
              <a:t> el </a:t>
            </a:r>
            <a:r>
              <a:rPr lang="en-US" sz="2000" dirty="0" err="1" smtClean="0"/>
              <a:t>Carbono</a:t>
            </a:r>
            <a:r>
              <a:rPr lang="en-US" sz="2000" dirty="0" smtClean="0"/>
              <a:t> </a:t>
            </a:r>
            <a:r>
              <a:rPr lang="en-US" sz="2000" dirty="0" err="1" smtClean="0"/>
              <a:t>tiene</a:t>
            </a:r>
            <a:r>
              <a:rPr lang="en-US" sz="2000" dirty="0" smtClean="0"/>
              <a:t> 5e-, </a:t>
            </a:r>
            <a:r>
              <a:rPr lang="en-US" sz="2000" dirty="0" err="1" smtClean="0"/>
              <a:t>ya</a:t>
            </a:r>
            <a:r>
              <a:rPr lang="en-US" sz="2000" dirty="0" smtClean="0"/>
              <a:t> que </a:t>
            </a:r>
            <a:r>
              <a:rPr lang="en-US" sz="2000" dirty="0" err="1" smtClean="0"/>
              <a:t>desde</a:t>
            </a:r>
            <a:r>
              <a:rPr lang="en-US" sz="2000" dirty="0" smtClean="0"/>
              <a:t> la </a:t>
            </a:r>
            <a:r>
              <a:rPr lang="en-US" sz="2000" dirty="0" err="1" smtClean="0"/>
              <a:t>estructura</a:t>
            </a:r>
            <a:r>
              <a:rPr lang="en-US" sz="2000" dirty="0" smtClean="0"/>
              <a:t> de Lewis se </a:t>
            </a:r>
            <a:r>
              <a:rPr lang="en-US" sz="2000" dirty="0" err="1" smtClean="0"/>
              <a:t>aprecia</a:t>
            </a:r>
            <a:r>
              <a:rPr lang="en-US" sz="2000" dirty="0" smtClean="0"/>
              <a:t> que el C </a:t>
            </a:r>
            <a:r>
              <a:rPr lang="en-US" sz="2000" dirty="0" err="1" smtClean="0"/>
              <a:t>tiene</a:t>
            </a:r>
            <a:r>
              <a:rPr lang="en-US" sz="2000" dirty="0" smtClean="0"/>
              <a:t> 1e </a:t>
            </a:r>
            <a:r>
              <a:rPr lang="en-US" sz="2000" dirty="0" err="1" smtClean="0"/>
              <a:t>adicional</a:t>
            </a:r>
            <a:r>
              <a:rPr lang="en-US" sz="2000" dirty="0" smtClean="0"/>
              <a:t> </a:t>
            </a:r>
            <a:r>
              <a:rPr lang="en-US" sz="2000" dirty="0" err="1" smtClean="0"/>
              <a:t>por</a:t>
            </a:r>
            <a:r>
              <a:rPr lang="en-US" sz="2000" dirty="0" smtClean="0"/>
              <a:t> la </a:t>
            </a:r>
            <a:r>
              <a:rPr lang="en-US" sz="2000" dirty="0" err="1" smtClean="0"/>
              <a:t>carga</a:t>
            </a:r>
            <a:r>
              <a:rPr lang="en-US" sz="2000" dirty="0" smtClean="0"/>
              <a:t> </a:t>
            </a:r>
            <a:r>
              <a:rPr lang="en-US" sz="2000" dirty="0" err="1" smtClean="0"/>
              <a:t>negativa</a:t>
            </a:r>
            <a:r>
              <a:rPr lang="en-US" sz="2000" dirty="0" smtClean="0"/>
              <a:t> (color </a:t>
            </a:r>
            <a:r>
              <a:rPr lang="en-US" sz="2000" dirty="0" err="1" smtClean="0"/>
              <a:t>azul</a:t>
            </a:r>
            <a:r>
              <a:rPr lang="en-US" sz="2000" dirty="0" smtClean="0"/>
              <a:t>) a </a:t>
            </a:r>
            <a:r>
              <a:rPr lang="en-US" sz="2000" dirty="0" err="1" smtClean="0"/>
              <a:t>los</a:t>
            </a:r>
            <a:r>
              <a:rPr lang="en-US" sz="2000" dirty="0" smtClean="0"/>
              <a:t> 4e- </a:t>
            </a:r>
            <a:r>
              <a:rPr lang="en-US" sz="2000" dirty="0" err="1" smtClean="0"/>
              <a:t>originales</a:t>
            </a:r>
            <a:r>
              <a:rPr lang="en-US" sz="2000" dirty="0" smtClean="0"/>
              <a:t>.</a:t>
            </a:r>
          </a:p>
        </p:txBody>
      </p:sp>
      <p:pic>
        <p:nvPicPr>
          <p:cNvPr id="5" name="Imagen 4"/>
          <p:cNvPicPr>
            <a:picLocks noChangeAspect="1"/>
          </p:cNvPicPr>
          <p:nvPr/>
        </p:nvPicPr>
        <p:blipFill>
          <a:blip r:embed="rId2"/>
          <a:stretch>
            <a:fillRect/>
          </a:stretch>
        </p:blipFill>
        <p:spPr>
          <a:xfrm>
            <a:off x="4502913" y="3259965"/>
            <a:ext cx="4584467" cy="1249806"/>
          </a:xfrm>
          <a:prstGeom prst="rect">
            <a:avLst/>
          </a:prstGeom>
        </p:spPr>
      </p:pic>
      <p:sp>
        <p:nvSpPr>
          <p:cNvPr id="7" name="Text Box 84"/>
          <p:cNvSpPr txBox="1">
            <a:spLocks noChangeArrowheads="1"/>
          </p:cNvSpPr>
          <p:nvPr/>
        </p:nvSpPr>
        <p:spPr bwMode="auto">
          <a:xfrm>
            <a:off x="4360952" y="4155006"/>
            <a:ext cx="438449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endParaRPr lang="en-US" altLang="es-CO" sz="2000" b="1" dirty="0"/>
          </a:p>
          <a:p>
            <a:pPr algn="just"/>
            <a:endParaRPr lang="en-US" altLang="es-CO" sz="2000" b="1" dirty="0"/>
          </a:p>
          <a:p>
            <a:pPr algn="ctr"/>
            <a:r>
              <a:rPr lang="en-US" altLang="es-CO" sz="2000" b="1" dirty="0" smtClean="0"/>
              <a:t>OE ion </a:t>
            </a:r>
            <a:r>
              <a:rPr lang="en-US" sz="2000" b="1" dirty="0"/>
              <a:t>CN </a:t>
            </a:r>
            <a:r>
              <a:rPr lang="en-US" sz="2000" b="1" baseline="30000" dirty="0" smtClean="0"/>
              <a:t>--</a:t>
            </a:r>
            <a:r>
              <a:rPr lang="en-US" sz="2000" b="1" dirty="0"/>
              <a:t> </a:t>
            </a:r>
            <a:r>
              <a:rPr lang="en-US" sz="2000" b="1" dirty="0" smtClean="0"/>
              <a:t>= ½ (8-2) = 3</a:t>
            </a:r>
          </a:p>
          <a:p>
            <a:pPr algn="ctr"/>
            <a:endParaRPr lang="en-US" altLang="es-CO" sz="2000" b="1" dirty="0"/>
          </a:p>
          <a:p>
            <a:pPr algn="ctr"/>
            <a:r>
              <a:rPr lang="en-US" altLang="es-CO" sz="2000" b="1" dirty="0" smtClean="0"/>
              <a:t>Ion de </a:t>
            </a:r>
            <a:r>
              <a:rPr lang="en-US" altLang="es-CO" sz="2000" b="1" dirty="0" err="1" smtClean="0"/>
              <a:t>tipo</a:t>
            </a:r>
            <a:r>
              <a:rPr lang="en-US" altLang="es-CO" sz="2000" b="1" dirty="0" smtClean="0"/>
              <a:t> </a:t>
            </a:r>
            <a:r>
              <a:rPr lang="en-US" altLang="es-CO" sz="2000" b="1" dirty="0" err="1" smtClean="0"/>
              <a:t>diamagnético</a:t>
            </a:r>
            <a:endParaRPr lang="en-US" altLang="es-CO" sz="2000" b="1" dirty="0" smtClean="0"/>
          </a:p>
        </p:txBody>
      </p:sp>
      <p:grpSp>
        <p:nvGrpSpPr>
          <p:cNvPr id="3" name="Grupo 2"/>
          <p:cNvGrpSpPr/>
          <p:nvPr/>
        </p:nvGrpSpPr>
        <p:grpSpPr>
          <a:xfrm>
            <a:off x="88431" y="1048261"/>
            <a:ext cx="4343502" cy="5673214"/>
            <a:chOff x="105071" y="1048261"/>
            <a:chExt cx="4343502" cy="5673214"/>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b="3547"/>
            <a:stretch/>
          </p:blipFill>
          <p:spPr>
            <a:xfrm>
              <a:off x="105071" y="1048261"/>
              <a:ext cx="4343502" cy="5673214"/>
            </a:xfrm>
            <a:prstGeom prst="rect">
              <a:avLst/>
            </a:prstGeom>
          </p:spPr>
        </p:pic>
        <p:pic>
          <p:nvPicPr>
            <p:cNvPr id="9" name="Picture 5" descr="siL40183_11_24b.jp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099" t="24897" r="64366" b="66459"/>
            <a:stretch/>
          </p:blipFill>
          <p:spPr bwMode="auto">
            <a:xfrm>
              <a:off x="3308317" y="3140968"/>
              <a:ext cx="1013660" cy="40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172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0012EE79-7BE5-4A07-AAE1-3302C943DF35}" type="slidenum">
              <a:rPr lang="en-US" smtClean="0"/>
              <a:pPr/>
              <a:t>64</a:t>
            </a:fld>
            <a:endParaRPr lang="en-US" dirty="0"/>
          </a:p>
        </p:txBody>
      </p:sp>
      <p:sp>
        <p:nvSpPr>
          <p:cNvPr id="8" name="Text Box 84"/>
          <p:cNvSpPr txBox="1">
            <a:spLocks noChangeArrowheads="1"/>
          </p:cNvSpPr>
          <p:nvPr/>
        </p:nvSpPr>
        <p:spPr bwMode="auto">
          <a:xfrm>
            <a:off x="393202" y="554498"/>
            <a:ext cx="84398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sz="2200" b="1" dirty="0" err="1" smtClean="0"/>
              <a:t>Diagrama</a:t>
            </a:r>
            <a:r>
              <a:rPr lang="en-US" altLang="es-CO" sz="2200" b="1" dirty="0" smtClean="0"/>
              <a:t> OM y El </a:t>
            </a:r>
            <a:r>
              <a:rPr lang="en-US" altLang="es-CO" sz="2200" b="1" dirty="0" err="1" smtClean="0"/>
              <a:t>caso</a:t>
            </a:r>
            <a:r>
              <a:rPr lang="en-US" altLang="es-CO" sz="2200" b="1" dirty="0" smtClean="0"/>
              <a:t> de </a:t>
            </a:r>
            <a:r>
              <a:rPr lang="en-US" altLang="es-CO" sz="2200" b="1" dirty="0" err="1" smtClean="0"/>
              <a:t>HCl</a:t>
            </a:r>
            <a:r>
              <a:rPr lang="en-US" altLang="es-CO" sz="2200" b="1" dirty="0" smtClean="0"/>
              <a:t>: orbitales no </a:t>
            </a:r>
            <a:r>
              <a:rPr lang="en-US" altLang="es-CO" sz="2200" b="1" dirty="0" err="1" smtClean="0"/>
              <a:t>enlazantes</a:t>
            </a:r>
            <a:r>
              <a:rPr lang="en-US" altLang="es-CO" sz="2200" b="1" dirty="0" smtClean="0"/>
              <a:t>.</a:t>
            </a:r>
            <a:endParaRPr lang="en-US" altLang="es-CO" sz="2200" b="1" baseline="30000" dirty="0" smtClean="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89" y="2489660"/>
            <a:ext cx="6247460" cy="4258569"/>
          </a:xfrm>
          <a:prstGeom prst="rect">
            <a:avLst/>
          </a:prstGeom>
        </p:spPr>
      </p:pic>
      <p:sp>
        <p:nvSpPr>
          <p:cNvPr id="5" name="Text Box 84"/>
          <p:cNvSpPr txBox="1">
            <a:spLocks noChangeArrowheads="1"/>
          </p:cNvSpPr>
          <p:nvPr/>
        </p:nvSpPr>
        <p:spPr bwMode="auto">
          <a:xfrm>
            <a:off x="312247" y="1075803"/>
            <a:ext cx="84398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r>
              <a:rPr lang="en-US" altLang="es-CO" sz="2000" dirty="0" smtClean="0"/>
              <a:t>Note que el orbital </a:t>
            </a:r>
            <a:r>
              <a:rPr lang="en-US" altLang="es-CO" sz="2000" i="1" dirty="0" smtClean="0"/>
              <a:t>1s</a:t>
            </a:r>
            <a:r>
              <a:rPr lang="en-US" altLang="es-CO" sz="2000" dirty="0" smtClean="0"/>
              <a:t> del H </a:t>
            </a:r>
            <a:r>
              <a:rPr lang="en-US" altLang="es-CO" sz="2000" dirty="0" err="1" smtClean="0"/>
              <a:t>está</a:t>
            </a:r>
            <a:r>
              <a:rPr lang="en-US" altLang="es-CO" sz="2000" dirty="0" smtClean="0"/>
              <a:t> mas </a:t>
            </a:r>
            <a:r>
              <a:rPr lang="en-US" altLang="es-CO" sz="2000" dirty="0" err="1" smtClean="0"/>
              <a:t>cercano</a:t>
            </a:r>
            <a:r>
              <a:rPr lang="en-US" altLang="es-CO" sz="2000" dirty="0" smtClean="0"/>
              <a:t> </a:t>
            </a:r>
            <a:r>
              <a:rPr lang="en-US" altLang="es-CO" sz="2000" dirty="0" err="1" smtClean="0"/>
              <a:t>en</a:t>
            </a:r>
            <a:r>
              <a:rPr lang="en-US" altLang="es-CO" sz="2000" dirty="0" smtClean="0"/>
              <a:t> </a:t>
            </a:r>
            <a:r>
              <a:rPr lang="en-US" altLang="es-CO" sz="2000" dirty="0" err="1" smtClean="0"/>
              <a:t>energía</a:t>
            </a:r>
            <a:r>
              <a:rPr lang="en-US" altLang="es-CO" sz="2000" dirty="0" smtClean="0"/>
              <a:t> al orbital </a:t>
            </a:r>
            <a:r>
              <a:rPr lang="en-US" altLang="es-CO" sz="2000" i="1" dirty="0" smtClean="0"/>
              <a:t>3p</a:t>
            </a:r>
            <a:r>
              <a:rPr lang="en-US" altLang="es-CO" sz="2000" dirty="0" smtClean="0"/>
              <a:t> del Cl, </a:t>
            </a:r>
            <a:r>
              <a:rPr lang="en-US" altLang="es-CO" sz="2000" dirty="0" err="1" smtClean="0"/>
              <a:t>dentro</a:t>
            </a:r>
            <a:r>
              <a:rPr lang="en-US" altLang="es-CO" sz="2000" dirty="0" smtClean="0"/>
              <a:t> de </a:t>
            </a:r>
            <a:r>
              <a:rPr lang="en-US" altLang="es-CO" sz="2000" dirty="0" err="1" smtClean="0"/>
              <a:t>los</a:t>
            </a:r>
            <a:r>
              <a:rPr lang="en-US" altLang="es-CO" sz="2000" dirty="0" smtClean="0"/>
              <a:t> </a:t>
            </a:r>
            <a:r>
              <a:rPr lang="en-US" altLang="es-CO" sz="2000" dirty="0" err="1" smtClean="0"/>
              <a:t>cuales</a:t>
            </a:r>
            <a:r>
              <a:rPr lang="en-US" altLang="es-CO" sz="2000" dirty="0" smtClean="0"/>
              <a:t> solo el orbital </a:t>
            </a:r>
            <a:r>
              <a:rPr lang="en-US" altLang="es-CO" sz="2000" i="1" dirty="0" smtClean="0"/>
              <a:t>3pz</a:t>
            </a:r>
            <a:r>
              <a:rPr lang="en-US" altLang="es-CO" sz="2000" dirty="0" smtClean="0"/>
              <a:t> </a:t>
            </a:r>
            <a:r>
              <a:rPr lang="en-US" altLang="es-CO" sz="2000" dirty="0" err="1" smtClean="0"/>
              <a:t>contribuye</a:t>
            </a:r>
            <a:r>
              <a:rPr lang="en-US" altLang="es-CO" sz="2000" dirty="0" smtClean="0"/>
              <a:t> al enlace, </a:t>
            </a:r>
            <a:r>
              <a:rPr lang="en-US" altLang="es-CO" sz="2000" dirty="0" err="1" smtClean="0"/>
              <a:t>mientras</a:t>
            </a:r>
            <a:r>
              <a:rPr lang="en-US" altLang="es-CO" sz="2000" dirty="0" smtClean="0"/>
              <a:t> que </a:t>
            </a:r>
            <a:r>
              <a:rPr lang="en-US" altLang="es-CO" sz="2000" dirty="0" err="1" smtClean="0"/>
              <a:t>los</a:t>
            </a:r>
            <a:r>
              <a:rPr lang="en-US" altLang="es-CO" sz="2000" dirty="0" smtClean="0"/>
              <a:t> orbitales </a:t>
            </a:r>
            <a:r>
              <a:rPr lang="en-US" altLang="es-CO" sz="2000" i="1" dirty="0" smtClean="0"/>
              <a:t>3s</a:t>
            </a:r>
            <a:r>
              <a:rPr lang="en-US" altLang="es-CO" sz="2000" dirty="0" smtClean="0"/>
              <a:t>, </a:t>
            </a:r>
            <a:r>
              <a:rPr lang="en-US" altLang="es-CO" sz="2000" i="1" dirty="0" smtClean="0"/>
              <a:t>3px</a:t>
            </a:r>
            <a:r>
              <a:rPr lang="en-US" altLang="es-CO" sz="2000" dirty="0" smtClean="0"/>
              <a:t> y </a:t>
            </a:r>
            <a:r>
              <a:rPr lang="en-US" altLang="es-CO" sz="2000" i="1" dirty="0" smtClean="0"/>
              <a:t>3py</a:t>
            </a:r>
            <a:r>
              <a:rPr lang="en-US" altLang="es-CO" sz="2000" dirty="0" smtClean="0"/>
              <a:t> </a:t>
            </a:r>
            <a:r>
              <a:rPr lang="en-US" altLang="es-CO" sz="2000" dirty="0" err="1" smtClean="0"/>
              <a:t>estando</a:t>
            </a:r>
            <a:r>
              <a:rPr lang="en-US" altLang="es-CO" sz="2000" dirty="0" smtClean="0"/>
              <a:t> </a:t>
            </a:r>
            <a:r>
              <a:rPr lang="en-US" altLang="es-CO" sz="2000" dirty="0" err="1" smtClean="0"/>
              <a:t>llenos</a:t>
            </a:r>
            <a:r>
              <a:rPr lang="en-US" altLang="es-CO" sz="2000" dirty="0" smtClean="0"/>
              <a:t>, no son </a:t>
            </a:r>
            <a:r>
              <a:rPr lang="en-US" altLang="es-CO" sz="2000" dirty="0" err="1" smtClean="0"/>
              <a:t>enlazantes</a:t>
            </a:r>
            <a:r>
              <a:rPr lang="en-US" altLang="es-CO" sz="2000" dirty="0" smtClean="0"/>
              <a:t>, </a:t>
            </a:r>
            <a:r>
              <a:rPr lang="en-US" altLang="es-CO" sz="2000" dirty="0" err="1" smtClean="0"/>
              <a:t>ni</a:t>
            </a:r>
            <a:r>
              <a:rPr lang="en-US" altLang="es-CO" sz="2000" dirty="0" smtClean="0"/>
              <a:t> </a:t>
            </a:r>
            <a:r>
              <a:rPr lang="en-US" altLang="es-CO" sz="2000" dirty="0" err="1" smtClean="0"/>
              <a:t>antienlazantes</a:t>
            </a:r>
            <a:r>
              <a:rPr lang="en-US" altLang="es-CO" sz="2000" dirty="0" smtClean="0"/>
              <a:t>, </a:t>
            </a:r>
            <a:r>
              <a:rPr lang="en-US" altLang="es-CO" sz="2000" dirty="0" err="1" smtClean="0"/>
              <a:t>pertenecen</a:t>
            </a:r>
            <a:r>
              <a:rPr lang="en-US" altLang="es-CO" sz="2000" dirty="0" smtClean="0"/>
              <a:t> a la </a:t>
            </a:r>
            <a:r>
              <a:rPr lang="en-US" altLang="es-CO" sz="2000" dirty="0" err="1" smtClean="0"/>
              <a:t>categoría</a:t>
            </a:r>
            <a:r>
              <a:rPr lang="en-US" altLang="es-CO" sz="2000" dirty="0" smtClean="0"/>
              <a:t> de orbitales no </a:t>
            </a:r>
            <a:r>
              <a:rPr lang="en-US" altLang="es-CO" sz="2000" dirty="0" err="1" smtClean="0"/>
              <a:t>enlazantes</a:t>
            </a:r>
            <a:r>
              <a:rPr lang="en-US" altLang="es-CO" sz="2000" dirty="0" smtClean="0"/>
              <a:t> </a:t>
            </a:r>
            <a:r>
              <a:rPr lang="en-US" altLang="es-CO" sz="2000" b="1" dirty="0" smtClean="0"/>
              <a:t>(</a:t>
            </a:r>
            <a:r>
              <a:rPr lang="en-US" altLang="es-CO" sz="2000" b="1" dirty="0" err="1" smtClean="0"/>
              <a:t>nb</a:t>
            </a:r>
            <a:r>
              <a:rPr lang="en-US" altLang="es-CO" sz="2000" b="1" dirty="0" smtClean="0"/>
              <a:t>)</a:t>
            </a:r>
            <a:r>
              <a:rPr lang="en-US" altLang="es-CO" sz="2000" dirty="0" smtClean="0"/>
              <a:t>. </a:t>
            </a:r>
            <a:endParaRPr lang="en-US" altLang="es-CO" sz="2000" baseline="30000" dirty="0" smtClean="0"/>
          </a:p>
        </p:txBody>
      </p:sp>
      <p:sp>
        <p:nvSpPr>
          <p:cNvPr id="4" name="Rectángulo 3"/>
          <p:cNvSpPr/>
          <p:nvPr/>
        </p:nvSpPr>
        <p:spPr>
          <a:xfrm>
            <a:off x="6662045" y="4556056"/>
            <a:ext cx="1915909" cy="1754326"/>
          </a:xfrm>
          <a:prstGeom prst="rect">
            <a:avLst/>
          </a:prstGeom>
        </p:spPr>
        <p:txBody>
          <a:bodyPr wrap="none">
            <a:spAutoFit/>
          </a:bodyPr>
          <a:lstStyle/>
          <a:p>
            <a:pPr algn="ctr"/>
            <a:r>
              <a:rPr lang="en-US" altLang="es-CO" b="1" dirty="0" smtClean="0"/>
              <a:t>OE para </a:t>
            </a:r>
            <a:r>
              <a:rPr lang="en-US" altLang="es-CO" b="1" dirty="0" err="1" smtClean="0"/>
              <a:t>HCl</a:t>
            </a:r>
            <a:r>
              <a:rPr lang="en-US" altLang="es-CO" b="1" dirty="0" smtClean="0"/>
              <a:t>:</a:t>
            </a:r>
            <a:r>
              <a:rPr lang="en-US" b="1" dirty="0" smtClean="0"/>
              <a:t> </a:t>
            </a:r>
          </a:p>
          <a:p>
            <a:pPr algn="ctr"/>
            <a:endParaRPr lang="en-US" b="1" dirty="0"/>
          </a:p>
          <a:p>
            <a:pPr algn="ctr"/>
            <a:r>
              <a:rPr lang="en-US" b="1" dirty="0" smtClean="0"/>
              <a:t>OE = </a:t>
            </a:r>
            <a:r>
              <a:rPr lang="en-US" b="1" dirty="0"/>
              <a:t>½ </a:t>
            </a:r>
            <a:r>
              <a:rPr lang="en-US" b="1" dirty="0" smtClean="0"/>
              <a:t>(2-0) </a:t>
            </a:r>
            <a:r>
              <a:rPr lang="en-US" b="1" dirty="0"/>
              <a:t>= </a:t>
            </a:r>
            <a:r>
              <a:rPr lang="en-US" b="1" dirty="0" smtClean="0"/>
              <a:t>1</a:t>
            </a:r>
          </a:p>
          <a:p>
            <a:pPr algn="ctr"/>
            <a:endParaRPr lang="en-US" b="1" dirty="0"/>
          </a:p>
          <a:p>
            <a:pPr algn="ctr"/>
            <a:r>
              <a:rPr lang="en-US" b="1" dirty="0" err="1" smtClean="0"/>
              <a:t>Caso</a:t>
            </a:r>
            <a:r>
              <a:rPr lang="en-US" b="1" dirty="0" smtClean="0"/>
              <a:t> similar </a:t>
            </a:r>
            <a:r>
              <a:rPr lang="en-US" b="1" dirty="0" err="1" smtClean="0"/>
              <a:t>en</a:t>
            </a:r>
            <a:endParaRPr lang="en-US" b="1" dirty="0" smtClean="0"/>
          </a:p>
          <a:p>
            <a:pPr algn="ctr"/>
            <a:r>
              <a:rPr lang="en-US" b="1" dirty="0" smtClean="0"/>
              <a:t> HF, </a:t>
            </a:r>
            <a:r>
              <a:rPr lang="en-US" b="1" dirty="0" err="1" smtClean="0"/>
              <a:t>HCl</a:t>
            </a:r>
            <a:r>
              <a:rPr lang="en-US" b="1" dirty="0" smtClean="0"/>
              <a:t>, </a:t>
            </a:r>
            <a:r>
              <a:rPr lang="en-US" b="1" dirty="0" err="1" smtClean="0"/>
              <a:t>HBr</a:t>
            </a:r>
            <a:endParaRPr lang="en-US" b="1" dirty="0"/>
          </a:p>
        </p:txBody>
      </p:sp>
      <p:sp>
        <p:nvSpPr>
          <p:cNvPr id="7" name="Rectángulo 6"/>
          <p:cNvSpPr/>
          <p:nvPr/>
        </p:nvSpPr>
        <p:spPr>
          <a:xfrm>
            <a:off x="6575691" y="2622478"/>
            <a:ext cx="2304256" cy="1200329"/>
          </a:xfrm>
          <a:prstGeom prst="rect">
            <a:avLst/>
          </a:prstGeom>
          <a:solidFill>
            <a:schemeClr val="accent2">
              <a:lumMod val="60000"/>
              <a:lumOff val="40000"/>
            </a:schemeClr>
          </a:solidFill>
        </p:spPr>
        <p:txBody>
          <a:bodyPr wrap="square">
            <a:spAutoFit/>
          </a:bodyPr>
          <a:lstStyle/>
          <a:p>
            <a:pPr algn="ctr"/>
            <a:r>
              <a:rPr lang="en-US" altLang="es-CO" b="1" dirty="0" smtClean="0"/>
              <a:t>Los orbitales no</a:t>
            </a:r>
          </a:p>
          <a:p>
            <a:pPr algn="ctr"/>
            <a:r>
              <a:rPr lang="en-US" b="1" dirty="0" err="1"/>
              <a:t>e</a:t>
            </a:r>
            <a:r>
              <a:rPr lang="en-US" b="1" dirty="0" err="1" smtClean="0"/>
              <a:t>nlazantes</a:t>
            </a:r>
            <a:r>
              <a:rPr lang="en-US" b="1" dirty="0" smtClean="0"/>
              <a:t> (</a:t>
            </a:r>
            <a:r>
              <a:rPr lang="en-US" b="1" dirty="0" err="1" smtClean="0"/>
              <a:t>nb</a:t>
            </a:r>
            <a:r>
              <a:rPr lang="en-US" b="1" dirty="0" smtClean="0"/>
              <a:t>) no</a:t>
            </a:r>
          </a:p>
          <a:p>
            <a:pPr algn="ctr"/>
            <a:r>
              <a:rPr lang="en-US" b="1" dirty="0" err="1" smtClean="0"/>
              <a:t>Tienen</a:t>
            </a:r>
            <a:r>
              <a:rPr lang="en-US" b="1" dirty="0" smtClean="0"/>
              <a:t> </a:t>
            </a:r>
            <a:r>
              <a:rPr lang="en-US" b="1" dirty="0" err="1" smtClean="0"/>
              <a:t>efecto</a:t>
            </a:r>
            <a:r>
              <a:rPr lang="en-US" b="1" dirty="0" smtClean="0"/>
              <a:t> </a:t>
            </a:r>
            <a:r>
              <a:rPr lang="en-US" b="1" dirty="0" err="1" smtClean="0"/>
              <a:t>en</a:t>
            </a:r>
            <a:r>
              <a:rPr lang="en-US" b="1" dirty="0" smtClean="0"/>
              <a:t> el </a:t>
            </a:r>
            <a:r>
              <a:rPr lang="en-US" b="1" dirty="0" err="1" smtClean="0"/>
              <a:t>cálculo</a:t>
            </a:r>
            <a:r>
              <a:rPr lang="en-US" b="1" dirty="0" smtClean="0"/>
              <a:t> de OE</a:t>
            </a:r>
            <a:endParaRPr lang="en-US" b="1" dirty="0"/>
          </a:p>
        </p:txBody>
      </p:sp>
    </p:spTree>
    <p:extLst>
      <p:ext uri="{BB962C8B-B14F-4D97-AF65-F5344CB8AC3E}">
        <p14:creationId xmlns:p14="http://schemas.microsoft.com/office/powerpoint/2010/main" val="6661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4"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0" y="711909"/>
            <a:ext cx="861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r">
              <a:spcBef>
                <a:spcPct val="10000"/>
              </a:spcBef>
            </a:pPr>
            <a:r>
              <a:rPr lang="en-US" altLang="es-CO" sz="2000" b="1" dirty="0" err="1" smtClean="0"/>
              <a:t>Ejercicio</a:t>
            </a:r>
            <a:r>
              <a:rPr lang="en-US" altLang="es-CO" sz="2000" b="1" dirty="0" smtClean="0"/>
              <a:t> use la </a:t>
            </a:r>
            <a:r>
              <a:rPr lang="en-US" altLang="es-CO" sz="2000" b="1" dirty="0" err="1" smtClean="0"/>
              <a:t>teoria</a:t>
            </a:r>
            <a:r>
              <a:rPr lang="en-US" altLang="es-CO" sz="2000" b="1" dirty="0" smtClean="0"/>
              <a:t> de OM para </a:t>
            </a:r>
            <a:r>
              <a:rPr lang="en-US" altLang="es-CO" sz="2000" b="1" dirty="0" err="1" smtClean="0"/>
              <a:t>explicar</a:t>
            </a:r>
            <a:r>
              <a:rPr lang="en-US" altLang="es-CO" sz="2000" b="1" dirty="0" smtClean="0"/>
              <a:t> las </a:t>
            </a:r>
            <a:r>
              <a:rPr lang="en-US" altLang="es-CO" sz="2000" b="1" dirty="0" err="1" smtClean="0"/>
              <a:t>propiedades</a:t>
            </a:r>
            <a:r>
              <a:rPr lang="en-US" altLang="es-CO" sz="2000" b="1" dirty="0" smtClean="0"/>
              <a:t> de enlace</a:t>
            </a:r>
            <a:endParaRPr lang="en-US" altLang="es-CO" sz="2000" b="1" dirty="0"/>
          </a:p>
        </p:txBody>
      </p:sp>
      <p:sp>
        <p:nvSpPr>
          <p:cNvPr id="49177" name="Text Box 7"/>
          <p:cNvSpPr txBox="1">
            <a:spLocks noChangeArrowheads="1"/>
          </p:cNvSpPr>
          <p:nvPr/>
        </p:nvSpPr>
        <p:spPr bwMode="auto">
          <a:xfrm>
            <a:off x="1539537" y="1271440"/>
            <a:ext cx="662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dirty="0" err="1" smtClean="0"/>
              <a:t>Explique</a:t>
            </a:r>
            <a:r>
              <a:rPr lang="en-US" altLang="es-CO" sz="2000" dirty="0" smtClean="0"/>
              <a:t> </a:t>
            </a:r>
            <a:r>
              <a:rPr lang="en-US" altLang="es-CO" sz="2000" dirty="0" err="1" smtClean="0"/>
              <a:t>los</a:t>
            </a:r>
            <a:r>
              <a:rPr lang="en-US" altLang="es-CO" sz="2000" dirty="0" smtClean="0"/>
              <a:t> </a:t>
            </a:r>
            <a:r>
              <a:rPr lang="en-US" altLang="es-CO" sz="2000" dirty="0" err="1" smtClean="0"/>
              <a:t>siguientes</a:t>
            </a:r>
            <a:r>
              <a:rPr lang="en-US" altLang="es-CO" sz="2000" dirty="0" smtClean="0"/>
              <a:t> </a:t>
            </a:r>
            <a:r>
              <a:rPr lang="en-US" altLang="es-CO" sz="2000" dirty="0" err="1" smtClean="0"/>
              <a:t>datos</a:t>
            </a:r>
            <a:r>
              <a:rPr lang="en-US" altLang="es-CO" sz="2000" dirty="0" smtClean="0"/>
              <a:t> </a:t>
            </a:r>
            <a:r>
              <a:rPr lang="en-US" altLang="es-CO" sz="2000" dirty="0" err="1" smtClean="0"/>
              <a:t>usando</a:t>
            </a:r>
            <a:r>
              <a:rPr lang="en-US" altLang="es-CO" sz="2000" dirty="0" smtClean="0"/>
              <a:t> </a:t>
            </a:r>
            <a:r>
              <a:rPr lang="en-US" altLang="es-CO" sz="2000" dirty="0" err="1" smtClean="0"/>
              <a:t>los</a:t>
            </a:r>
            <a:r>
              <a:rPr lang="en-US" altLang="es-CO" sz="2000" dirty="0" smtClean="0"/>
              <a:t> OM y OE</a:t>
            </a:r>
            <a:endParaRPr lang="en-US" altLang="es-CO" sz="2000" dirty="0"/>
          </a:p>
        </p:txBody>
      </p:sp>
      <p:sp>
        <p:nvSpPr>
          <p:cNvPr id="49174" name="Text Box 9"/>
          <p:cNvSpPr txBox="1">
            <a:spLocks noChangeArrowheads="1"/>
          </p:cNvSpPr>
          <p:nvPr/>
        </p:nvSpPr>
        <p:spPr bwMode="auto">
          <a:xfrm>
            <a:off x="131424" y="3985762"/>
            <a:ext cx="1408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b="1" dirty="0"/>
              <a:t>PLAN:</a:t>
            </a:r>
          </a:p>
        </p:txBody>
      </p:sp>
      <p:sp>
        <p:nvSpPr>
          <p:cNvPr id="49175" name="Text Box 10"/>
          <p:cNvSpPr txBox="1">
            <a:spLocks noChangeArrowheads="1"/>
          </p:cNvSpPr>
          <p:nvPr/>
        </p:nvSpPr>
        <p:spPr bwMode="auto">
          <a:xfrm>
            <a:off x="1272836" y="3973613"/>
            <a:ext cx="754763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just">
              <a:spcBef>
                <a:spcPct val="50000"/>
              </a:spcBef>
            </a:pPr>
            <a:r>
              <a:rPr lang="en-US" altLang="es-CO" sz="2000" dirty="0" smtClean="0"/>
              <a:t>De </a:t>
            </a:r>
            <a:r>
              <a:rPr lang="en-US" altLang="es-CO" sz="2000" dirty="0" err="1" smtClean="0"/>
              <a:t>antemano</a:t>
            </a:r>
            <a:r>
              <a:rPr lang="en-US" altLang="es-CO" sz="2000" dirty="0" smtClean="0"/>
              <a:t> </a:t>
            </a:r>
            <a:r>
              <a:rPr lang="en-US" altLang="es-CO" sz="2000" dirty="0" err="1" smtClean="0"/>
              <a:t>puede</a:t>
            </a:r>
            <a:r>
              <a:rPr lang="en-US" altLang="es-CO" sz="2000" dirty="0" smtClean="0"/>
              <a:t> </a:t>
            </a:r>
            <a:r>
              <a:rPr lang="en-US" altLang="es-CO" sz="2000" dirty="0" err="1" smtClean="0"/>
              <a:t>decirse</a:t>
            </a:r>
            <a:r>
              <a:rPr lang="en-US" altLang="es-CO" sz="2000" dirty="0" smtClean="0"/>
              <a:t> que </a:t>
            </a:r>
            <a:r>
              <a:rPr lang="en-US" altLang="es-CO" sz="2000" dirty="0" err="1" smtClean="0"/>
              <a:t>segun</a:t>
            </a:r>
            <a:r>
              <a:rPr lang="en-US" altLang="es-CO" sz="2000" dirty="0" smtClean="0"/>
              <a:t> </a:t>
            </a:r>
            <a:r>
              <a:rPr lang="en-US" altLang="es-CO" sz="2000" dirty="0" err="1" smtClean="0"/>
              <a:t>los</a:t>
            </a:r>
            <a:r>
              <a:rPr lang="en-US" altLang="es-CO" sz="2000" dirty="0" smtClean="0"/>
              <a:t> </a:t>
            </a:r>
            <a:r>
              <a:rPr lang="en-US" altLang="es-CO" sz="2000" dirty="0" err="1" smtClean="0"/>
              <a:t>datos</a:t>
            </a:r>
            <a:r>
              <a:rPr lang="en-US" altLang="es-CO" sz="2000" dirty="0" smtClean="0"/>
              <a:t> de la </a:t>
            </a:r>
            <a:r>
              <a:rPr lang="en-US" altLang="es-CO" sz="2000" dirty="0" err="1" smtClean="0"/>
              <a:t>tabla</a:t>
            </a:r>
            <a:r>
              <a:rPr lang="en-US" altLang="es-CO" sz="2000" dirty="0" smtClean="0"/>
              <a:t> la </a:t>
            </a:r>
            <a:r>
              <a:rPr lang="en-US" altLang="es-CO" sz="2000" dirty="0" err="1" smtClean="0"/>
              <a:t>longitud</a:t>
            </a:r>
            <a:r>
              <a:rPr lang="en-US" altLang="es-CO" sz="2000" dirty="0" smtClean="0"/>
              <a:t> de enlace entre N</a:t>
            </a:r>
            <a:r>
              <a:rPr lang="en-US" altLang="es-CO" sz="2200" baseline="-25000" dirty="0" smtClean="0"/>
              <a:t>2</a:t>
            </a:r>
            <a:r>
              <a:rPr lang="en-US" altLang="es-CO" sz="2000" dirty="0" smtClean="0"/>
              <a:t> </a:t>
            </a:r>
            <a:r>
              <a:rPr lang="en-US" altLang="es-CO" sz="2000" dirty="0" err="1" smtClean="0"/>
              <a:t>es</a:t>
            </a:r>
            <a:r>
              <a:rPr lang="en-US" altLang="es-CO" sz="2000" dirty="0" smtClean="0"/>
              <a:t> mas </a:t>
            </a:r>
            <a:r>
              <a:rPr lang="en-US" altLang="es-CO" sz="2000" dirty="0" err="1" smtClean="0"/>
              <a:t>corta</a:t>
            </a:r>
            <a:r>
              <a:rPr lang="en-US" altLang="es-CO" sz="2000" dirty="0" smtClean="0"/>
              <a:t> que la de N</a:t>
            </a:r>
            <a:r>
              <a:rPr lang="en-US" altLang="es-CO" sz="2200" baseline="-25000" dirty="0" smtClean="0"/>
              <a:t>2 </a:t>
            </a:r>
            <a:r>
              <a:rPr lang="en-US" altLang="es-CO" sz="2000" dirty="0" smtClean="0"/>
              <a:t>+, y </a:t>
            </a:r>
            <a:r>
              <a:rPr lang="en-US" altLang="es-CO" sz="2000" dirty="0" err="1" smtClean="0"/>
              <a:t>asi</a:t>
            </a:r>
            <a:r>
              <a:rPr lang="en-US" altLang="es-CO" sz="2000" dirty="0" smtClean="0"/>
              <a:t> </a:t>
            </a:r>
            <a:r>
              <a:rPr lang="en-US" altLang="es-CO" sz="2000" dirty="0" err="1" smtClean="0"/>
              <a:t>mismo</a:t>
            </a:r>
            <a:r>
              <a:rPr lang="en-US" altLang="es-CO" sz="2000" dirty="0" smtClean="0"/>
              <a:t> la </a:t>
            </a:r>
            <a:r>
              <a:rPr lang="en-US" altLang="es-CO" sz="2000" dirty="0" err="1" smtClean="0"/>
              <a:t>longitud</a:t>
            </a:r>
            <a:r>
              <a:rPr lang="en-US" altLang="es-CO" sz="2000" dirty="0" smtClean="0"/>
              <a:t> de enlace del O</a:t>
            </a:r>
            <a:r>
              <a:rPr lang="en-US" altLang="es-CO" sz="2200" baseline="-25000" dirty="0" smtClean="0"/>
              <a:t>2</a:t>
            </a:r>
            <a:r>
              <a:rPr lang="en-US" altLang="es-CO" sz="2000" dirty="0" smtClean="0"/>
              <a:t> </a:t>
            </a:r>
            <a:r>
              <a:rPr lang="en-US" altLang="es-CO" sz="2000" dirty="0" err="1" smtClean="0"/>
              <a:t>es</a:t>
            </a:r>
            <a:r>
              <a:rPr lang="en-US" altLang="es-CO" sz="2000" dirty="0" smtClean="0"/>
              <a:t> mas </a:t>
            </a:r>
            <a:r>
              <a:rPr lang="en-US" altLang="es-CO" sz="2000" dirty="0" err="1" smtClean="0"/>
              <a:t>larga</a:t>
            </a:r>
            <a:r>
              <a:rPr lang="en-US" altLang="es-CO" sz="2000" dirty="0" smtClean="0"/>
              <a:t> que el enlace del O</a:t>
            </a:r>
            <a:r>
              <a:rPr lang="en-US" altLang="es-CO" sz="2200" baseline="-25000" dirty="0" smtClean="0"/>
              <a:t>2 </a:t>
            </a:r>
            <a:r>
              <a:rPr lang="en-US" altLang="es-CO" sz="2000" dirty="0" smtClean="0"/>
              <a:t>+. </a:t>
            </a:r>
          </a:p>
          <a:p>
            <a:pPr algn="just">
              <a:spcBef>
                <a:spcPct val="50000"/>
              </a:spcBef>
            </a:pPr>
            <a:r>
              <a:rPr lang="en-US" altLang="es-CO" sz="2000" dirty="0" smtClean="0"/>
              <a:t>Para </a:t>
            </a:r>
            <a:r>
              <a:rPr lang="en-US" altLang="es-CO" sz="2000" dirty="0" err="1" smtClean="0"/>
              <a:t>cada</a:t>
            </a:r>
            <a:r>
              <a:rPr lang="en-US" altLang="es-CO" sz="2000" dirty="0" smtClean="0"/>
              <a:t> </a:t>
            </a:r>
            <a:r>
              <a:rPr lang="en-US" altLang="es-CO" sz="2000" dirty="0" err="1" smtClean="0"/>
              <a:t>especie</a:t>
            </a:r>
            <a:r>
              <a:rPr lang="en-US" altLang="es-CO" sz="2000" dirty="0" smtClean="0"/>
              <a:t> </a:t>
            </a:r>
            <a:r>
              <a:rPr lang="en-US" altLang="es-CO" sz="2000" dirty="0" err="1" smtClean="0"/>
              <a:t>dibujar</a:t>
            </a:r>
            <a:r>
              <a:rPr lang="en-US" altLang="es-CO" sz="2000" dirty="0" smtClean="0"/>
              <a:t> </a:t>
            </a:r>
            <a:r>
              <a:rPr lang="en-US" altLang="es-CO" sz="2000" dirty="0" err="1" smtClean="0"/>
              <a:t>los</a:t>
            </a:r>
            <a:r>
              <a:rPr lang="en-US" altLang="es-CO" sz="2000" dirty="0" smtClean="0"/>
              <a:t> </a:t>
            </a:r>
            <a:r>
              <a:rPr lang="en-US" altLang="es-CO" sz="2000" dirty="0" err="1" smtClean="0"/>
              <a:t>diagramas</a:t>
            </a:r>
            <a:r>
              <a:rPr lang="en-US" altLang="es-CO" sz="2000" dirty="0" smtClean="0"/>
              <a:t> de OM con el </a:t>
            </a:r>
            <a:r>
              <a:rPr lang="en-US" altLang="es-CO" sz="2000" dirty="0" err="1" smtClean="0"/>
              <a:t>respectivo</a:t>
            </a:r>
            <a:r>
              <a:rPr lang="en-US" altLang="es-CO" sz="2000" dirty="0" smtClean="0"/>
              <a:t> </a:t>
            </a:r>
            <a:r>
              <a:rPr lang="en-US" altLang="es-CO" sz="2000" dirty="0" err="1" smtClean="0"/>
              <a:t>llenado</a:t>
            </a:r>
            <a:r>
              <a:rPr lang="en-US" altLang="es-CO" sz="2000" dirty="0" smtClean="0"/>
              <a:t>, </a:t>
            </a:r>
            <a:r>
              <a:rPr lang="en-US" altLang="es-CO" sz="2000" dirty="0" err="1" smtClean="0"/>
              <a:t>calcular</a:t>
            </a:r>
            <a:r>
              <a:rPr lang="en-US" altLang="es-CO" sz="2000" dirty="0" smtClean="0"/>
              <a:t> </a:t>
            </a:r>
            <a:r>
              <a:rPr lang="en-US" altLang="es-CO" sz="2000" dirty="0" err="1" smtClean="0"/>
              <a:t>los</a:t>
            </a:r>
            <a:r>
              <a:rPr lang="en-US" altLang="es-CO" sz="2000" dirty="0" smtClean="0"/>
              <a:t> OE y </a:t>
            </a:r>
            <a:r>
              <a:rPr lang="en-US" altLang="es-CO" sz="2000" dirty="0" err="1" smtClean="0"/>
              <a:t>discutir</a:t>
            </a:r>
            <a:r>
              <a:rPr lang="en-US" altLang="es-CO" sz="2000" dirty="0" smtClean="0"/>
              <a:t> </a:t>
            </a:r>
            <a:r>
              <a:rPr lang="en-US" altLang="es-CO" sz="2000" dirty="0" err="1" smtClean="0"/>
              <a:t>como</a:t>
            </a:r>
            <a:r>
              <a:rPr lang="en-US" altLang="es-CO" sz="2000" dirty="0" smtClean="0"/>
              <a:t> se </a:t>
            </a:r>
            <a:r>
              <a:rPr lang="en-US" altLang="es-CO" sz="2000" dirty="0" err="1" smtClean="0"/>
              <a:t>relacionan</a:t>
            </a:r>
            <a:r>
              <a:rPr lang="en-US" altLang="es-CO" sz="2000" dirty="0" smtClean="0"/>
              <a:t> </a:t>
            </a:r>
            <a:r>
              <a:rPr lang="en-US" altLang="es-CO" sz="2000" dirty="0" err="1" smtClean="0"/>
              <a:t>los</a:t>
            </a:r>
            <a:r>
              <a:rPr lang="en-US" altLang="es-CO" sz="2000" dirty="0" smtClean="0"/>
              <a:t> OE con </a:t>
            </a:r>
            <a:r>
              <a:rPr lang="en-US" altLang="es-CO" sz="2000" dirty="0" err="1" smtClean="0"/>
              <a:t>los</a:t>
            </a:r>
            <a:r>
              <a:rPr lang="en-US" altLang="es-CO" sz="2000" dirty="0" smtClean="0"/>
              <a:t> </a:t>
            </a:r>
            <a:r>
              <a:rPr lang="en-US" altLang="es-CO" sz="2000" dirty="0" err="1" smtClean="0"/>
              <a:t>datos</a:t>
            </a:r>
            <a:r>
              <a:rPr lang="en-US" altLang="es-CO" sz="2000" dirty="0" smtClean="0"/>
              <a:t> de </a:t>
            </a:r>
            <a:r>
              <a:rPr lang="en-US" altLang="es-CO" sz="2000" dirty="0" err="1" smtClean="0"/>
              <a:t>energia</a:t>
            </a:r>
            <a:r>
              <a:rPr lang="en-US" altLang="es-CO" sz="2000" dirty="0" smtClean="0"/>
              <a:t> y </a:t>
            </a:r>
            <a:r>
              <a:rPr lang="en-US" altLang="es-CO" sz="2000" dirty="0" err="1" smtClean="0"/>
              <a:t>longitud</a:t>
            </a:r>
            <a:r>
              <a:rPr lang="en-US" altLang="es-CO" sz="2000" dirty="0" smtClean="0"/>
              <a:t> de enlace.</a:t>
            </a:r>
            <a:endParaRPr lang="en-US" altLang="es-CO" sz="2000" dirty="0"/>
          </a:p>
        </p:txBody>
      </p:sp>
      <p:grpSp>
        <p:nvGrpSpPr>
          <p:cNvPr id="49158" name="Group 31"/>
          <p:cNvGrpSpPr>
            <a:grpSpLocks/>
          </p:cNvGrpSpPr>
          <p:nvPr/>
        </p:nvGrpSpPr>
        <p:grpSpPr bwMode="auto">
          <a:xfrm>
            <a:off x="990600" y="1905000"/>
            <a:ext cx="6553200" cy="1235075"/>
            <a:chOff x="816" y="1392"/>
            <a:chExt cx="3888" cy="778"/>
          </a:xfrm>
        </p:grpSpPr>
        <p:sp>
          <p:nvSpPr>
            <p:cNvPr id="49159" name="Text Box 14"/>
            <p:cNvSpPr txBox="1">
              <a:spLocks noChangeArrowheads="1"/>
            </p:cNvSpPr>
            <p:nvPr/>
          </p:nvSpPr>
          <p:spPr bwMode="auto">
            <a:xfrm>
              <a:off x="816" y="1680"/>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a:t>Bond energy (kJ/mol)</a:t>
              </a:r>
            </a:p>
          </p:txBody>
        </p:sp>
        <p:sp>
          <p:nvSpPr>
            <p:cNvPr id="49160" name="Text Box 15"/>
            <p:cNvSpPr txBox="1">
              <a:spLocks noChangeArrowheads="1"/>
            </p:cNvSpPr>
            <p:nvPr/>
          </p:nvSpPr>
          <p:spPr bwMode="auto">
            <a:xfrm>
              <a:off x="816" y="1920"/>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spcBef>
                  <a:spcPct val="50000"/>
                </a:spcBef>
              </a:pPr>
              <a:r>
                <a:rPr lang="en-US" altLang="es-CO" sz="2000"/>
                <a:t>Bond length (pm)</a:t>
              </a:r>
            </a:p>
          </p:txBody>
        </p:sp>
        <p:sp>
          <p:nvSpPr>
            <p:cNvPr id="49161" name="Text Box 16"/>
            <p:cNvSpPr txBox="1">
              <a:spLocks noChangeArrowheads="1"/>
            </p:cNvSpPr>
            <p:nvPr/>
          </p:nvSpPr>
          <p:spPr bwMode="auto">
            <a:xfrm>
              <a:off x="2352" y="1392"/>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a:t>N</a:t>
              </a:r>
              <a:r>
                <a:rPr lang="en-US" altLang="es-CO" sz="2000" b="1" baseline="-25000"/>
                <a:t>2</a:t>
              </a:r>
              <a:endParaRPr lang="en-US" altLang="es-CO" sz="2000" b="1"/>
            </a:p>
          </p:txBody>
        </p:sp>
        <p:sp>
          <p:nvSpPr>
            <p:cNvPr id="49162" name="Text Box 17"/>
            <p:cNvSpPr txBox="1">
              <a:spLocks noChangeArrowheads="1"/>
            </p:cNvSpPr>
            <p:nvPr/>
          </p:nvSpPr>
          <p:spPr bwMode="auto">
            <a:xfrm>
              <a:off x="3048" y="1392"/>
              <a:ext cx="3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dirty="0"/>
                <a:t>N</a:t>
              </a:r>
              <a:r>
                <a:rPr lang="en-US" altLang="es-CO" sz="2000" b="1" baseline="-25000" dirty="0"/>
                <a:t>2</a:t>
              </a:r>
              <a:r>
                <a:rPr lang="en-US" altLang="es-CO" sz="2200" b="1" baseline="30000" dirty="0"/>
                <a:t>+</a:t>
              </a:r>
              <a:endParaRPr lang="en-US" altLang="es-CO" sz="2200" b="1" dirty="0"/>
            </a:p>
          </p:txBody>
        </p:sp>
        <p:sp>
          <p:nvSpPr>
            <p:cNvPr id="49163" name="Text Box 18"/>
            <p:cNvSpPr txBox="1">
              <a:spLocks noChangeArrowheads="1"/>
            </p:cNvSpPr>
            <p:nvPr/>
          </p:nvSpPr>
          <p:spPr bwMode="auto">
            <a:xfrm>
              <a:off x="3696" y="1392"/>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a:t>O</a:t>
              </a:r>
              <a:r>
                <a:rPr lang="en-US" altLang="es-CO" sz="2000" b="1" baseline="-25000"/>
                <a:t>2</a:t>
              </a:r>
              <a:endParaRPr lang="en-US" altLang="es-CO" sz="2000" b="1"/>
            </a:p>
          </p:txBody>
        </p:sp>
        <p:sp>
          <p:nvSpPr>
            <p:cNvPr id="49164" name="Text Box 19"/>
            <p:cNvSpPr txBox="1">
              <a:spLocks noChangeArrowheads="1"/>
            </p:cNvSpPr>
            <p:nvPr/>
          </p:nvSpPr>
          <p:spPr bwMode="auto">
            <a:xfrm>
              <a:off x="4272" y="1392"/>
              <a:ext cx="3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b="1" dirty="0"/>
                <a:t>O</a:t>
              </a:r>
              <a:r>
                <a:rPr lang="en-US" altLang="es-CO" sz="2000" b="1" baseline="-25000" dirty="0"/>
                <a:t>2</a:t>
              </a:r>
              <a:r>
                <a:rPr lang="en-US" altLang="es-CO" sz="2200" b="1" baseline="30000" dirty="0"/>
                <a:t>+</a:t>
              </a:r>
              <a:endParaRPr lang="en-US" altLang="es-CO" sz="2200" b="1" dirty="0"/>
            </a:p>
          </p:txBody>
        </p:sp>
        <p:sp>
          <p:nvSpPr>
            <p:cNvPr id="49165" name="Text Box 20"/>
            <p:cNvSpPr txBox="1">
              <a:spLocks noChangeArrowheads="1"/>
            </p:cNvSpPr>
            <p:nvPr/>
          </p:nvSpPr>
          <p:spPr bwMode="auto">
            <a:xfrm>
              <a:off x="2304" y="168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945</a:t>
              </a:r>
            </a:p>
          </p:txBody>
        </p:sp>
        <p:sp>
          <p:nvSpPr>
            <p:cNvPr id="49166" name="Text Box 21"/>
            <p:cNvSpPr txBox="1">
              <a:spLocks noChangeArrowheads="1"/>
            </p:cNvSpPr>
            <p:nvPr/>
          </p:nvSpPr>
          <p:spPr bwMode="auto">
            <a:xfrm>
              <a:off x="2304" y="192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110</a:t>
              </a:r>
            </a:p>
          </p:txBody>
        </p:sp>
        <p:sp>
          <p:nvSpPr>
            <p:cNvPr id="49167" name="Text Box 22"/>
            <p:cNvSpPr txBox="1">
              <a:spLocks noChangeArrowheads="1"/>
            </p:cNvSpPr>
            <p:nvPr/>
          </p:nvSpPr>
          <p:spPr bwMode="auto">
            <a:xfrm>
              <a:off x="3648" y="168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498</a:t>
              </a:r>
            </a:p>
          </p:txBody>
        </p:sp>
        <p:sp>
          <p:nvSpPr>
            <p:cNvPr id="49168" name="Text Box 23"/>
            <p:cNvSpPr txBox="1">
              <a:spLocks noChangeArrowheads="1"/>
            </p:cNvSpPr>
            <p:nvPr/>
          </p:nvSpPr>
          <p:spPr bwMode="auto">
            <a:xfrm>
              <a:off x="3048" y="168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841</a:t>
              </a:r>
            </a:p>
          </p:txBody>
        </p:sp>
        <p:sp>
          <p:nvSpPr>
            <p:cNvPr id="49169" name="Text Box 24"/>
            <p:cNvSpPr txBox="1">
              <a:spLocks noChangeArrowheads="1"/>
            </p:cNvSpPr>
            <p:nvPr/>
          </p:nvSpPr>
          <p:spPr bwMode="auto">
            <a:xfrm>
              <a:off x="4272" y="168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623</a:t>
              </a:r>
            </a:p>
          </p:txBody>
        </p:sp>
        <p:sp>
          <p:nvSpPr>
            <p:cNvPr id="49170" name="Text Box 25"/>
            <p:cNvSpPr txBox="1">
              <a:spLocks noChangeArrowheads="1"/>
            </p:cNvSpPr>
            <p:nvPr/>
          </p:nvSpPr>
          <p:spPr bwMode="auto">
            <a:xfrm>
              <a:off x="4272" y="192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112</a:t>
              </a:r>
            </a:p>
          </p:txBody>
        </p:sp>
        <p:sp>
          <p:nvSpPr>
            <p:cNvPr id="49171" name="Text Box 26"/>
            <p:cNvSpPr txBox="1">
              <a:spLocks noChangeArrowheads="1"/>
            </p:cNvSpPr>
            <p:nvPr/>
          </p:nvSpPr>
          <p:spPr bwMode="auto">
            <a:xfrm>
              <a:off x="3648" y="192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a:t>121</a:t>
              </a:r>
            </a:p>
          </p:txBody>
        </p:sp>
        <p:sp>
          <p:nvSpPr>
            <p:cNvPr id="49172" name="Text Box 27"/>
            <p:cNvSpPr txBox="1">
              <a:spLocks noChangeArrowheads="1"/>
            </p:cNvSpPr>
            <p:nvPr/>
          </p:nvSpPr>
          <p:spPr bwMode="auto">
            <a:xfrm>
              <a:off x="3048" y="192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spcBef>
                  <a:spcPct val="50000"/>
                </a:spcBef>
              </a:pPr>
              <a:r>
                <a:rPr lang="en-US" altLang="es-CO" sz="2000" dirty="0"/>
                <a:t>112</a:t>
              </a:r>
            </a:p>
          </p:txBody>
        </p:sp>
        <p:sp>
          <p:nvSpPr>
            <p:cNvPr id="49173" name="Line 28"/>
            <p:cNvSpPr>
              <a:spLocks noChangeShapeType="1"/>
            </p:cNvSpPr>
            <p:nvPr/>
          </p:nvSpPr>
          <p:spPr bwMode="auto">
            <a:xfrm>
              <a:off x="2256" y="1680"/>
              <a:ext cx="24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CO"/>
            </a:p>
          </p:txBody>
        </p:sp>
      </p:grpSp>
    </p:spTree>
    <p:extLst>
      <p:ext uri="{BB962C8B-B14F-4D97-AF65-F5344CB8AC3E}">
        <p14:creationId xmlns:p14="http://schemas.microsoft.com/office/powerpoint/2010/main" val="11089830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60"/>
          <p:cNvGrpSpPr>
            <a:grpSpLocks/>
          </p:cNvGrpSpPr>
          <p:nvPr/>
        </p:nvGrpSpPr>
        <p:grpSpPr bwMode="auto">
          <a:xfrm>
            <a:off x="554137" y="1488976"/>
            <a:ext cx="2036763" cy="4876800"/>
            <a:chOff x="648" y="624"/>
            <a:chExt cx="1283" cy="3072"/>
          </a:xfrm>
        </p:grpSpPr>
        <p:grpSp>
          <p:nvGrpSpPr>
            <p:cNvPr id="50251" name="Group 150"/>
            <p:cNvGrpSpPr>
              <a:grpSpLocks/>
            </p:cNvGrpSpPr>
            <p:nvPr/>
          </p:nvGrpSpPr>
          <p:grpSpPr bwMode="auto">
            <a:xfrm>
              <a:off x="1476" y="1008"/>
              <a:ext cx="455" cy="2626"/>
              <a:chOff x="1296" y="720"/>
              <a:chExt cx="455" cy="2626"/>
            </a:xfrm>
          </p:grpSpPr>
          <p:sp>
            <p:nvSpPr>
              <p:cNvPr id="50271" name="Text Box 98"/>
              <p:cNvSpPr txBox="1">
                <a:spLocks noChangeArrowheads="1"/>
              </p:cNvSpPr>
              <p:nvPr/>
            </p:nvSpPr>
            <p:spPr bwMode="auto">
              <a:xfrm>
                <a:off x="1296" y="3096"/>
                <a:ext cx="3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cs typeface="Arial" panose="020B0604020202020204" pitchFamily="34" charset="0"/>
                  </a:rPr>
                  <a:t>σ</a:t>
                </a:r>
                <a:r>
                  <a:rPr lang="en-US" altLang="es-CO" sz="2000" baseline="-25000">
                    <a:cs typeface="Arial" panose="020B0604020202020204" pitchFamily="34" charset="0"/>
                  </a:rPr>
                  <a:t>2</a:t>
                </a:r>
                <a:r>
                  <a:rPr lang="en-US" altLang="es-CO" sz="2000" i="1" baseline="-25000">
                    <a:cs typeface="Arial" panose="020B0604020202020204" pitchFamily="34" charset="0"/>
                  </a:rPr>
                  <a:t>s</a:t>
                </a:r>
                <a:endParaRPr lang="el-GR" altLang="es-CO" sz="2000">
                  <a:cs typeface="Arial" panose="020B0604020202020204" pitchFamily="34" charset="0"/>
                </a:endParaRPr>
              </a:p>
            </p:txBody>
          </p:sp>
          <p:grpSp>
            <p:nvGrpSpPr>
              <p:cNvPr id="50272" name="Group 99"/>
              <p:cNvGrpSpPr>
                <a:grpSpLocks/>
              </p:cNvGrpSpPr>
              <p:nvPr/>
            </p:nvGrpSpPr>
            <p:grpSpPr bwMode="auto">
              <a:xfrm>
                <a:off x="1296" y="2669"/>
                <a:ext cx="455" cy="384"/>
                <a:chOff x="1513" y="2688"/>
                <a:chExt cx="455" cy="384"/>
              </a:xfrm>
            </p:grpSpPr>
            <p:sp>
              <p:nvSpPr>
                <p:cNvPr id="50281" name="TextBox 72"/>
                <p:cNvSpPr txBox="1">
                  <a:spLocks noChangeArrowheads="1"/>
                </p:cNvSpPr>
                <p:nvPr/>
              </p:nvSpPr>
              <p:spPr bwMode="auto">
                <a:xfrm>
                  <a:off x="1513" y="2688"/>
                  <a:ext cx="2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t>σ</a:t>
                  </a:r>
                  <a:endParaRPr lang="en-US" altLang="es-CO" sz="2000"/>
                </a:p>
              </p:txBody>
            </p:sp>
            <p:sp>
              <p:nvSpPr>
                <p:cNvPr id="50282" name="TextBox 74"/>
                <p:cNvSpPr txBox="1">
                  <a:spLocks noChangeArrowheads="1"/>
                </p:cNvSpPr>
                <p:nvPr/>
              </p:nvSpPr>
              <p:spPr bwMode="auto">
                <a:xfrm>
                  <a:off x="1632" y="2766"/>
                  <a:ext cx="33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60000"/>
                    </a:lnSpc>
                    <a:spcBef>
                      <a:spcPct val="0"/>
                    </a:spcBef>
                  </a:pPr>
                  <a:r>
                    <a:rPr lang="en-US" altLang="es-CO" sz="1400"/>
                    <a:t>* </a:t>
                  </a:r>
                </a:p>
                <a:p>
                  <a:pPr>
                    <a:lnSpc>
                      <a:spcPct val="60000"/>
                    </a:lnSpc>
                    <a:spcBef>
                      <a:spcPct val="0"/>
                    </a:spcBef>
                  </a:pPr>
                  <a:r>
                    <a:rPr lang="en-US" altLang="es-CO" sz="1400"/>
                    <a:t>2</a:t>
                  </a:r>
                  <a:r>
                    <a:rPr lang="en-US" altLang="es-CO" sz="1400" i="1"/>
                    <a:t>s</a:t>
                  </a:r>
                  <a:endParaRPr lang="en-US" altLang="es-CO" sz="1400"/>
                </a:p>
              </p:txBody>
            </p:sp>
          </p:grpSp>
          <p:sp>
            <p:nvSpPr>
              <p:cNvPr id="50273" name="Text Box 102"/>
              <p:cNvSpPr txBox="1">
                <a:spLocks noChangeArrowheads="1"/>
              </p:cNvSpPr>
              <p:nvPr/>
            </p:nvSpPr>
            <p:spPr bwMode="auto">
              <a:xfrm>
                <a:off x="1296" y="2136"/>
                <a:ext cx="35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a:latin typeface="Symbol" panose="05050102010706020507" pitchFamily="18" charset="2"/>
                    <a:cs typeface="Arial" panose="020B0604020202020204" pitchFamily="34" charset="0"/>
                  </a:rPr>
                  <a:t>p</a:t>
                </a:r>
                <a:r>
                  <a:rPr lang="en-US" altLang="es-CO" sz="2000" baseline="-25000">
                    <a:cs typeface="Arial" panose="020B0604020202020204" pitchFamily="34" charset="0"/>
                  </a:rPr>
                  <a:t>2</a:t>
                </a:r>
                <a:r>
                  <a:rPr lang="en-US" altLang="es-CO" sz="2000" i="1" baseline="-25000">
                    <a:cs typeface="Arial" panose="020B0604020202020204" pitchFamily="34" charset="0"/>
                  </a:rPr>
                  <a:t>p</a:t>
                </a:r>
                <a:endParaRPr lang="el-GR" altLang="es-CO" sz="2000">
                  <a:cs typeface="Arial" panose="020B0604020202020204" pitchFamily="34" charset="0"/>
                </a:endParaRPr>
              </a:p>
            </p:txBody>
          </p:sp>
          <p:grpSp>
            <p:nvGrpSpPr>
              <p:cNvPr id="50274" name="Group 103"/>
              <p:cNvGrpSpPr>
                <a:grpSpLocks/>
              </p:cNvGrpSpPr>
              <p:nvPr/>
            </p:nvGrpSpPr>
            <p:grpSpPr bwMode="auto">
              <a:xfrm>
                <a:off x="1296" y="1224"/>
                <a:ext cx="455" cy="384"/>
                <a:chOff x="1513" y="2688"/>
                <a:chExt cx="455" cy="384"/>
              </a:xfrm>
            </p:grpSpPr>
            <p:sp>
              <p:nvSpPr>
                <p:cNvPr id="50279" name="TextBox 72"/>
                <p:cNvSpPr txBox="1">
                  <a:spLocks noChangeArrowheads="1"/>
                </p:cNvSpPr>
                <p:nvPr/>
              </p:nvSpPr>
              <p:spPr bwMode="auto">
                <a:xfrm>
                  <a:off x="1513" y="2688"/>
                  <a:ext cx="2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a:latin typeface="Symbol" panose="05050102010706020507" pitchFamily="18" charset="2"/>
                      <a:cs typeface="Arial" panose="020B0604020202020204" pitchFamily="34" charset="0"/>
                    </a:rPr>
                    <a:t>p</a:t>
                  </a:r>
                  <a:endParaRPr lang="el-GR" altLang="es-CO" sz="2000">
                    <a:cs typeface="Arial" panose="020B0604020202020204" pitchFamily="34" charset="0"/>
                  </a:endParaRPr>
                </a:p>
              </p:txBody>
            </p:sp>
            <p:sp>
              <p:nvSpPr>
                <p:cNvPr id="50280" name="TextBox 74"/>
                <p:cNvSpPr txBox="1">
                  <a:spLocks noChangeArrowheads="1"/>
                </p:cNvSpPr>
                <p:nvPr/>
              </p:nvSpPr>
              <p:spPr bwMode="auto">
                <a:xfrm>
                  <a:off x="1632" y="2766"/>
                  <a:ext cx="33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60000"/>
                    </a:lnSpc>
                    <a:spcBef>
                      <a:spcPct val="0"/>
                    </a:spcBef>
                  </a:pPr>
                  <a:r>
                    <a:rPr lang="en-US" altLang="es-CO" sz="1400"/>
                    <a:t>* </a:t>
                  </a:r>
                </a:p>
                <a:p>
                  <a:pPr>
                    <a:lnSpc>
                      <a:spcPct val="60000"/>
                    </a:lnSpc>
                    <a:spcBef>
                      <a:spcPct val="0"/>
                    </a:spcBef>
                  </a:pPr>
                  <a:r>
                    <a:rPr lang="en-US" altLang="es-CO" sz="1400"/>
                    <a:t>2</a:t>
                  </a:r>
                  <a:r>
                    <a:rPr lang="en-US" altLang="es-CO" sz="1400" i="1"/>
                    <a:t>p</a:t>
                  </a:r>
                  <a:endParaRPr lang="en-US" altLang="es-CO" sz="1400"/>
                </a:p>
              </p:txBody>
            </p:sp>
          </p:grpSp>
          <p:sp>
            <p:nvSpPr>
              <p:cNvPr id="50275" name="Text Box 106"/>
              <p:cNvSpPr txBox="1">
                <a:spLocks noChangeArrowheads="1"/>
              </p:cNvSpPr>
              <p:nvPr/>
            </p:nvSpPr>
            <p:spPr bwMode="auto">
              <a:xfrm>
                <a:off x="1296" y="1656"/>
                <a:ext cx="3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cs typeface="Arial" panose="020B0604020202020204" pitchFamily="34" charset="0"/>
                  </a:rPr>
                  <a:t>σ</a:t>
                </a:r>
                <a:r>
                  <a:rPr lang="en-US" altLang="es-CO" sz="2000" baseline="-25000">
                    <a:cs typeface="Arial" panose="020B0604020202020204" pitchFamily="34" charset="0"/>
                  </a:rPr>
                  <a:t>2</a:t>
                </a:r>
                <a:r>
                  <a:rPr lang="en-US" altLang="es-CO" sz="2000" i="1" baseline="-25000">
                    <a:cs typeface="Arial" panose="020B0604020202020204" pitchFamily="34" charset="0"/>
                  </a:rPr>
                  <a:t>p</a:t>
                </a:r>
                <a:endParaRPr lang="el-GR" altLang="es-CO" sz="2000">
                  <a:cs typeface="Arial" panose="020B0604020202020204" pitchFamily="34" charset="0"/>
                </a:endParaRPr>
              </a:p>
            </p:txBody>
          </p:sp>
          <p:grpSp>
            <p:nvGrpSpPr>
              <p:cNvPr id="50276" name="Group 107"/>
              <p:cNvGrpSpPr>
                <a:grpSpLocks/>
              </p:cNvGrpSpPr>
              <p:nvPr/>
            </p:nvGrpSpPr>
            <p:grpSpPr bwMode="auto">
              <a:xfrm>
                <a:off x="1296" y="720"/>
                <a:ext cx="455" cy="384"/>
                <a:chOff x="1513" y="2688"/>
                <a:chExt cx="455" cy="384"/>
              </a:xfrm>
            </p:grpSpPr>
            <p:sp>
              <p:nvSpPr>
                <p:cNvPr id="50277" name="TextBox 72"/>
                <p:cNvSpPr txBox="1">
                  <a:spLocks noChangeArrowheads="1"/>
                </p:cNvSpPr>
                <p:nvPr/>
              </p:nvSpPr>
              <p:spPr bwMode="auto">
                <a:xfrm>
                  <a:off x="1513" y="2688"/>
                  <a:ext cx="2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t>σ</a:t>
                  </a:r>
                  <a:endParaRPr lang="en-US" altLang="es-CO" sz="2000"/>
                </a:p>
              </p:txBody>
            </p:sp>
            <p:sp>
              <p:nvSpPr>
                <p:cNvPr id="50278" name="TextBox 74"/>
                <p:cNvSpPr txBox="1">
                  <a:spLocks noChangeArrowheads="1"/>
                </p:cNvSpPr>
                <p:nvPr/>
              </p:nvSpPr>
              <p:spPr bwMode="auto">
                <a:xfrm>
                  <a:off x="1632" y="2766"/>
                  <a:ext cx="33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60000"/>
                    </a:lnSpc>
                    <a:spcBef>
                      <a:spcPct val="0"/>
                    </a:spcBef>
                  </a:pPr>
                  <a:r>
                    <a:rPr lang="en-US" altLang="es-CO" sz="1400"/>
                    <a:t>* </a:t>
                  </a:r>
                </a:p>
                <a:p>
                  <a:pPr>
                    <a:lnSpc>
                      <a:spcPct val="60000"/>
                    </a:lnSpc>
                    <a:spcBef>
                      <a:spcPct val="0"/>
                    </a:spcBef>
                  </a:pPr>
                  <a:r>
                    <a:rPr lang="en-US" altLang="es-CO" sz="1400"/>
                    <a:t>2</a:t>
                  </a:r>
                  <a:r>
                    <a:rPr lang="en-US" altLang="es-CO" sz="1400" i="1"/>
                    <a:t>p</a:t>
                  </a:r>
                  <a:endParaRPr lang="en-US" altLang="es-CO" sz="1400"/>
                </a:p>
              </p:txBody>
            </p:sp>
          </p:grpSp>
        </p:grpSp>
        <p:grpSp>
          <p:nvGrpSpPr>
            <p:cNvPr id="50252" name="Group 140"/>
            <p:cNvGrpSpPr>
              <a:grpSpLocks/>
            </p:cNvGrpSpPr>
            <p:nvPr/>
          </p:nvGrpSpPr>
          <p:grpSpPr bwMode="auto">
            <a:xfrm>
              <a:off x="648" y="624"/>
              <a:ext cx="672" cy="3072"/>
              <a:chOff x="456" y="336"/>
              <a:chExt cx="672" cy="3072"/>
            </a:xfrm>
          </p:grpSpPr>
          <p:sp>
            <p:nvSpPr>
              <p:cNvPr id="50253" name="Text Box 34"/>
              <p:cNvSpPr txBox="1">
                <a:spLocks noChangeArrowheads="1"/>
              </p:cNvSpPr>
              <p:nvPr/>
            </p:nvSpPr>
            <p:spPr bwMode="auto">
              <a:xfrm>
                <a:off x="624" y="307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grpSp>
            <p:nvGrpSpPr>
              <p:cNvPr id="50254" name="Group 126"/>
              <p:cNvGrpSpPr>
                <a:grpSpLocks/>
              </p:cNvGrpSpPr>
              <p:nvPr/>
            </p:nvGrpSpPr>
            <p:grpSpPr bwMode="auto">
              <a:xfrm>
                <a:off x="456" y="336"/>
                <a:ext cx="672" cy="3072"/>
                <a:chOff x="456" y="336"/>
                <a:chExt cx="672" cy="3072"/>
              </a:xfrm>
            </p:grpSpPr>
            <p:grpSp>
              <p:nvGrpSpPr>
                <p:cNvPr id="50259" name="Group 82"/>
                <p:cNvGrpSpPr>
                  <a:grpSpLocks/>
                </p:cNvGrpSpPr>
                <p:nvPr/>
              </p:nvGrpSpPr>
              <p:grpSpPr bwMode="auto">
                <a:xfrm>
                  <a:off x="456" y="768"/>
                  <a:ext cx="672" cy="2640"/>
                  <a:chOff x="744" y="768"/>
                  <a:chExt cx="672" cy="2640"/>
                </a:xfrm>
              </p:grpSpPr>
              <p:grpSp>
                <p:nvGrpSpPr>
                  <p:cNvPr id="50261" name="Group 42"/>
                  <p:cNvGrpSpPr>
                    <a:grpSpLocks/>
                  </p:cNvGrpSpPr>
                  <p:nvPr/>
                </p:nvGrpSpPr>
                <p:grpSpPr bwMode="auto">
                  <a:xfrm>
                    <a:off x="744" y="2112"/>
                    <a:ext cx="672" cy="336"/>
                    <a:chOff x="3168" y="2256"/>
                    <a:chExt cx="672" cy="336"/>
                  </a:xfrm>
                </p:grpSpPr>
                <p:sp>
                  <p:nvSpPr>
                    <p:cNvPr id="50269"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70"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62" name="Rectangle 27"/>
                  <p:cNvSpPr>
                    <a:spLocks noChangeArrowheads="1"/>
                  </p:cNvSpPr>
                  <p:nvPr/>
                </p:nvSpPr>
                <p:spPr bwMode="auto">
                  <a:xfrm>
                    <a:off x="912" y="3072"/>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63" name="Rectangle 27"/>
                  <p:cNvSpPr>
                    <a:spLocks noChangeArrowheads="1"/>
                  </p:cNvSpPr>
                  <p:nvPr/>
                </p:nvSpPr>
                <p:spPr bwMode="auto">
                  <a:xfrm>
                    <a:off x="912" y="2688"/>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64" name="Rectangle 27"/>
                  <p:cNvSpPr>
                    <a:spLocks noChangeArrowheads="1"/>
                  </p:cNvSpPr>
                  <p:nvPr/>
                </p:nvSpPr>
                <p:spPr bwMode="auto">
                  <a:xfrm>
                    <a:off x="912" y="1637"/>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nvGrpSpPr>
                  <p:cNvPr id="50265" name="Group 44"/>
                  <p:cNvGrpSpPr>
                    <a:grpSpLocks/>
                  </p:cNvGrpSpPr>
                  <p:nvPr/>
                </p:nvGrpSpPr>
                <p:grpSpPr bwMode="auto">
                  <a:xfrm>
                    <a:off x="744" y="1200"/>
                    <a:ext cx="672" cy="336"/>
                    <a:chOff x="3168" y="2256"/>
                    <a:chExt cx="672" cy="336"/>
                  </a:xfrm>
                </p:grpSpPr>
                <p:sp>
                  <p:nvSpPr>
                    <p:cNvPr id="50267"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68"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66" name="Rectangle 27"/>
                  <p:cNvSpPr>
                    <a:spLocks noChangeArrowheads="1"/>
                  </p:cNvSpPr>
                  <p:nvPr/>
                </p:nvSpPr>
                <p:spPr bwMode="auto">
                  <a:xfrm>
                    <a:off x="912" y="768"/>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60" name="Text Box 122"/>
                <p:cNvSpPr txBox="1">
                  <a:spLocks noChangeArrowheads="1"/>
                </p:cNvSpPr>
                <p:nvPr/>
              </p:nvSpPr>
              <p:spPr bwMode="auto">
                <a:xfrm>
                  <a:off x="647" y="336"/>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a:t>N</a:t>
                  </a:r>
                  <a:r>
                    <a:rPr lang="en-US" altLang="es-CO" sz="2000" baseline="-25000"/>
                    <a:t>2</a:t>
                  </a:r>
                  <a:endParaRPr lang="en-US" altLang="es-CO" sz="2000"/>
                </a:p>
              </p:txBody>
            </p:sp>
          </p:grpSp>
          <p:sp>
            <p:nvSpPr>
              <p:cNvPr id="50255" name="Text Box 34"/>
              <p:cNvSpPr txBox="1">
                <a:spLocks noChangeArrowheads="1"/>
              </p:cNvSpPr>
              <p:nvPr/>
            </p:nvSpPr>
            <p:spPr bwMode="auto">
              <a:xfrm>
                <a:off x="624" y="268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56" name="Text Box 34"/>
              <p:cNvSpPr txBox="1">
                <a:spLocks noChangeArrowheads="1"/>
              </p:cNvSpPr>
              <p:nvPr/>
            </p:nvSpPr>
            <p:spPr bwMode="auto">
              <a:xfrm>
                <a:off x="460" y="211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57" name="Text Box 34"/>
              <p:cNvSpPr txBox="1">
                <a:spLocks noChangeArrowheads="1"/>
              </p:cNvSpPr>
              <p:nvPr/>
            </p:nvSpPr>
            <p:spPr bwMode="auto">
              <a:xfrm>
                <a:off x="796" y="211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58" name="Text Box 34"/>
              <p:cNvSpPr txBox="1">
                <a:spLocks noChangeArrowheads="1"/>
              </p:cNvSpPr>
              <p:nvPr/>
            </p:nvSpPr>
            <p:spPr bwMode="auto">
              <a:xfrm>
                <a:off x="624" y="16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grpSp>
      </p:grpSp>
      <p:grpSp>
        <p:nvGrpSpPr>
          <p:cNvPr id="12" name="Group 142"/>
          <p:cNvGrpSpPr>
            <a:grpSpLocks/>
          </p:cNvGrpSpPr>
          <p:nvPr/>
        </p:nvGrpSpPr>
        <p:grpSpPr bwMode="auto">
          <a:xfrm>
            <a:off x="2856062" y="1488976"/>
            <a:ext cx="1066800" cy="4876800"/>
            <a:chOff x="1824" y="336"/>
            <a:chExt cx="672" cy="3072"/>
          </a:xfrm>
        </p:grpSpPr>
        <p:grpSp>
          <p:nvGrpSpPr>
            <p:cNvPr id="50233" name="Group 127"/>
            <p:cNvGrpSpPr>
              <a:grpSpLocks/>
            </p:cNvGrpSpPr>
            <p:nvPr/>
          </p:nvGrpSpPr>
          <p:grpSpPr bwMode="auto">
            <a:xfrm>
              <a:off x="1824" y="336"/>
              <a:ext cx="672" cy="3072"/>
              <a:chOff x="1632" y="336"/>
              <a:chExt cx="672" cy="3072"/>
            </a:xfrm>
          </p:grpSpPr>
          <p:grpSp>
            <p:nvGrpSpPr>
              <p:cNvPr id="50239" name="Group 83"/>
              <p:cNvGrpSpPr>
                <a:grpSpLocks/>
              </p:cNvGrpSpPr>
              <p:nvPr/>
            </p:nvGrpSpPr>
            <p:grpSpPr bwMode="auto">
              <a:xfrm>
                <a:off x="1632" y="768"/>
                <a:ext cx="672" cy="2640"/>
                <a:chOff x="1896" y="816"/>
                <a:chExt cx="672" cy="2640"/>
              </a:xfrm>
            </p:grpSpPr>
            <p:grpSp>
              <p:nvGrpSpPr>
                <p:cNvPr id="50241" name="Group 72"/>
                <p:cNvGrpSpPr>
                  <a:grpSpLocks/>
                </p:cNvGrpSpPr>
                <p:nvPr/>
              </p:nvGrpSpPr>
              <p:grpSpPr bwMode="auto">
                <a:xfrm>
                  <a:off x="1896" y="2160"/>
                  <a:ext cx="672" cy="336"/>
                  <a:chOff x="3168" y="2256"/>
                  <a:chExt cx="672" cy="336"/>
                </a:xfrm>
              </p:grpSpPr>
              <p:sp>
                <p:nvSpPr>
                  <p:cNvPr id="50249"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50"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42" name="Rectangle 27"/>
                <p:cNvSpPr>
                  <a:spLocks noChangeArrowheads="1"/>
                </p:cNvSpPr>
                <p:nvPr/>
              </p:nvSpPr>
              <p:spPr bwMode="auto">
                <a:xfrm>
                  <a:off x="2064" y="3120"/>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43" name="Rectangle 27"/>
                <p:cNvSpPr>
                  <a:spLocks noChangeArrowheads="1"/>
                </p:cNvSpPr>
                <p:nvPr/>
              </p:nvSpPr>
              <p:spPr bwMode="auto">
                <a:xfrm>
                  <a:off x="2064" y="273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44" name="Rectangle 27"/>
                <p:cNvSpPr>
                  <a:spLocks noChangeArrowheads="1"/>
                </p:cNvSpPr>
                <p:nvPr/>
              </p:nvSpPr>
              <p:spPr bwMode="auto">
                <a:xfrm>
                  <a:off x="2064" y="1685"/>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nvGrpSpPr>
                <p:cNvPr id="50245" name="Group 78"/>
                <p:cNvGrpSpPr>
                  <a:grpSpLocks/>
                </p:cNvGrpSpPr>
                <p:nvPr/>
              </p:nvGrpSpPr>
              <p:grpSpPr bwMode="auto">
                <a:xfrm>
                  <a:off x="1896" y="1248"/>
                  <a:ext cx="672" cy="336"/>
                  <a:chOff x="3168" y="2256"/>
                  <a:chExt cx="672" cy="336"/>
                </a:xfrm>
              </p:grpSpPr>
              <p:sp>
                <p:nvSpPr>
                  <p:cNvPr id="50247"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48"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46" name="Rectangle 27"/>
                <p:cNvSpPr>
                  <a:spLocks noChangeArrowheads="1"/>
                </p:cNvSpPr>
                <p:nvPr/>
              </p:nvSpPr>
              <p:spPr bwMode="auto">
                <a:xfrm>
                  <a:off x="2064" y="81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40" name="Text Box 123"/>
              <p:cNvSpPr txBox="1">
                <a:spLocks noChangeArrowheads="1"/>
              </p:cNvSpPr>
              <p:nvPr/>
            </p:nvSpPr>
            <p:spPr bwMode="auto">
              <a:xfrm>
                <a:off x="1793" y="336"/>
                <a:ext cx="3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dirty="0"/>
                  <a:t>N</a:t>
                </a:r>
                <a:r>
                  <a:rPr lang="en-US" altLang="es-CO" sz="2000" baseline="-25000" dirty="0"/>
                  <a:t>2</a:t>
                </a:r>
                <a:r>
                  <a:rPr lang="en-US" altLang="es-CO" sz="2000" baseline="30000" dirty="0"/>
                  <a:t>+</a:t>
                </a:r>
                <a:endParaRPr lang="en-US" altLang="es-CO" sz="2000" dirty="0"/>
              </a:p>
            </p:txBody>
          </p:sp>
        </p:grpSp>
        <p:sp>
          <p:nvSpPr>
            <p:cNvPr id="50234" name="Text Box 34"/>
            <p:cNvSpPr txBox="1">
              <a:spLocks noChangeArrowheads="1"/>
            </p:cNvSpPr>
            <p:nvPr/>
          </p:nvSpPr>
          <p:spPr bwMode="auto">
            <a:xfrm>
              <a:off x="1996" y="307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35" name="Text Box 34"/>
            <p:cNvSpPr txBox="1">
              <a:spLocks noChangeArrowheads="1"/>
            </p:cNvSpPr>
            <p:nvPr/>
          </p:nvSpPr>
          <p:spPr bwMode="auto">
            <a:xfrm>
              <a:off x="1996" y="268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36" name="Text Box 34"/>
            <p:cNvSpPr txBox="1">
              <a:spLocks noChangeArrowheads="1"/>
            </p:cNvSpPr>
            <p:nvPr/>
          </p:nvSpPr>
          <p:spPr bwMode="auto">
            <a:xfrm>
              <a:off x="1824" y="211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37" name="Text Box 34"/>
            <p:cNvSpPr txBox="1">
              <a:spLocks noChangeArrowheads="1"/>
            </p:cNvSpPr>
            <p:nvPr/>
          </p:nvSpPr>
          <p:spPr bwMode="auto">
            <a:xfrm>
              <a:off x="2160" y="211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38" name="Text Box 35"/>
            <p:cNvSpPr txBox="1">
              <a:spLocks noChangeArrowheads="1"/>
            </p:cNvSpPr>
            <p:nvPr/>
          </p:nvSpPr>
          <p:spPr bwMode="auto">
            <a:xfrm>
              <a:off x="1996" y="1632"/>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p>
          </p:txBody>
        </p:sp>
      </p:grpSp>
      <p:grpSp>
        <p:nvGrpSpPr>
          <p:cNvPr id="17" name="Group 161"/>
          <p:cNvGrpSpPr>
            <a:grpSpLocks/>
          </p:cNvGrpSpPr>
          <p:nvPr/>
        </p:nvGrpSpPr>
        <p:grpSpPr bwMode="auto">
          <a:xfrm>
            <a:off x="4705400" y="1412776"/>
            <a:ext cx="2125663" cy="4876800"/>
            <a:chOff x="3004" y="624"/>
            <a:chExt cx="1339" cy="3072"/>
          </a:xfrm>
        </p:grpSpPr>
        <p:grpSp>
          <p:nvGrpSpPr>
            <p:cNvPr id="50201" name="Group 151"/>
            <p:cNvGrpSpPr>
              <a:grpSpLocks/>
            </p:cNvGrpSpPr>
            <p:nvPr/>
          </p:nvGrpSpPr>
          <p:grpSpPr bwMode="auto">
            <a:xfrm>
              <a:off x="3888" y="1046"/>
              <a:ext cx="455" cy="2602"/>
              <a:chOff x="3673" y="768"/>
              <a:chExt cx="455" cy="2602"/>
            </a:xfrm>
          </p:grpSpPr>
          <p:sp>
            <p:nvSpPr>
              <p:cNvPr id="50221" name="Text Box 48"/>
              <p:cNvSpPr txBox="1">
                <a:spLocks noChangeArrowheads="1"/>
              </p:cNvSpPr>
              <p:nvPr/>
            </p:nvSpPr>
            <p:spPr bwMode="auto">
              <a:xfrm>
                <a:off x="3673" y="3120"/>
                <a:ext cx="3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cs typeface="Arial" panose="020B0604020202020204" pitchFamily="34" charset="0"/>
                  </a:rPr>
                  <a:t>σ</a:t>
                </a:r>
                <a:r>
                  <a:rPr lang="en-US" altLang="es-CO" sz="2000" baseline="-25000">
                    <a:cs typeface="Arial" panose="020B0604020202020204" pitchFamily="34" charset="0"/>
                  </a:rPr>
                  <a:t>2</a:t>
                </a:r>
                <a:r>
                  <a:rPr lang="en-US" altLang="es-CO" sz="2000" i="1" baseline="-25000">
                    <a:cs typeface="Arial" panose="020B0604020202020204" pitchFamily="34" charset="0"/>
                  </a:rPr>
                  <a:t>s</a:t>
                </a:r>
                <a:endParaRPr lang="el-GR" altLang="es-CO" sz="2000">
                  <a:cs typeface="Arial" panose="020B0604020202020204" pitchFamily="34" charset="0"/>
                </a:endParaRPr>
              </a:p>
            </p:txBody>
          </p:sp>
          <p:grpSp>
            <p:nvGrpSpPr>
              <p:cNvPr id="50222" name="Group 53"/>
              <p:cNvGrpSpPr>
                <a:grpSpLocks/>
              </p:cNvGrpSpPr>
              <p:nvPr/>
            </p:nvGrpSpPr>
            <p:grpSpPr bwMode="auto">
              <a:xfrm>
                <a:off x="3673" y="2693"/>
                <a:ext cx="455" cy="384"/>
                <a:chOff x="1513" y="2688"/>
                <a:chExt cx="455" cy="384"/>
              </a:xfrm>
            </p:grpSpPr>
            <p:sp>
              <p:nvSpPr>
                <p:cNvPr id="50231" name="TextBox 72"/>
                <p:cNvSpPr txBox="1">
                  <a:spLocks noChangeArrowheads="1"/>
                </p:cNvSpPr>
                <p:nvPr/>
              </p:nvSpPr>
              <p:spPr bwMode="auto">
                <a:xfrm>
                  <a:off x="1513" y="2688"/>
                  <a:ext cx="2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t>σ</a:t>
                  </a:r>
                  <a:endParaRPr lang="en-US" altLang="es-CO" sz="2000"/>
                </a:p>
              </p:txBody>
            </p:sp>
            <p:sp>
              <p:nvSpPr>
                <p:cNvPr id="50232" name="TextBox 74"/>
                <p:cNvSpPr txBox="1">
                  <a:spLocks noChangeArrowheads="1"/>
                </p:cNvSpPr>
                <p:nvPr/>
              </p:nvSpPr>
              <p:spPr bwMode="auto">
                <a:xfrm>
                  <a:off x="1632" y="2766"/>
                  <a:ext cx="33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60000"/>
                    </a:lnSpc>
                    <a:spcBef>
                      <a:spcPct val="0"/>
                    </a:spcBef>
                  </a:pPr>
                  <a:r>
                    <a:rPr lang="en-US" altLang="es-CO" sz="1400"/>
                    <a:t>* </a:t>
                  </a:r>
                </a:p>
                <a:p>
                  <a:pPr>
                    <a:lnSpc>
                      <a:spcPct val="60000"/>
                    </a:lnSpc>
                    <a:spcBef>
                      <a:spcPct val="0"/>
                    </a:spcBef>
                  </a:pPr>
                  <a:r>
                    <a:rPr lang="en-US" altLang="es-CO" sz="1400"/>
                    <a:t>2</a:t>
                  </a:r>
                  <a:r>
                    <a:rPr lang="en-US" altLang="es-CO" sz="1400" i="1"/>
                    <a:t>s</a:t>
                  </a:r>
                  <a:endParaRPr lang="en-US" altLang="es-CO" sz="1400"/>
                </a:p>
              </p:txBody>
            </p:sp>
          </p:grpSp>
          <p:sp>
            <p:nvSpPr>
              <p:cNvPr id="50223" name="Text Box 54"/>
              <p:cNvSpPr txBox="1">
                <a:spLocks noChangeArrowheads="1"/>
              </p:cNvSpPr>
              <p:nvPr/>
            </p:nvSpPr>
            <p:spPr bwMode="auto">
              <a:xfrm>
                <a:off x="3673" y="1680"/>
                <a:ext cx="33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a:latin typeface="Symbol" panose="05050102010706020507" pitchFamily="18" charset="2"/>
                    <a:cs typeface="Arial" panose="020B0604020202020204" pitchFamily="34" charset="0"/>
                  </a:rPr>
                  <a:t>p</a:t>
                </a:r>
                <a:r>
                  <a:rPr lang="en-US" altLang="es-CO" sz="2000" baseline="-25000">
                    <a:cs typeface="Arial" panose="020B0604020202020204" pitchFamily="34" charset="0"/>
                  </a:rPr>
                  <a:t>2</a:t>
                </a:r>
                <a:r>
                  <a:rPr lang="en-US" altLang="es-CO" sz="2000" i="1" baseline="-25000">
                    <a:cs typeface="Arial" panose="020B0604020202020204" pitchFamily="34" charset="0"/>
                  </a:rPr>
                  <a:t>p</a:t>
                </a:r>
                <a:endParaRPr lang="el-GR" altLang="es-CO" sz="2000">
                  <a:cs typeface="Arial" panose="020B0604020202020204" pitchFamily="34" charset="0"/>
                </a:endParaRPr>
              </a:p>
            </p:txBody>
          </p:sp>
          <p:grpSp>
            <p:nvGrpSpPr>
              <p:cNvPr id="50224" name="Group 55"/>
              <p:cNvGrpSpPr>
                <a:grpSpLocks/>
              </p:cNvGrpSpPr>
              <p:nvPr/>
            </p:nvGrpSpPr>
            <p:grpSpPr bwMode="auto">
              <a:xfrm>
                <a:off x="3673" y="1248"/>
                <a:ext cx="455" cy="384"/>
                <a:chOff x="1513" y="2688"/>
                <a:chExt cx="455" cy="384"/>
              </a:xfrm>
            </p:grpSpPr>
            <p:sp>
              <p:nvSpPr>
                <p:cNvPr id="50229" name="TextBox 72"/>
                <p:cNvSpPr txBox="1">
                  <a:spLocks noChangeArrowheads="1"/>
                </p:cNvSpPr>
                <p:nvPr/>
              </p:nvSpPr>
              <p:spPr bwMode="auto">
                <a:xfrm>
                  <a:off x="1513" y="2688"/>
                  <a:ext cx="2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a:latin typeface="Symbol" panose="05050102010706020507" pitchFamily="18" charset="2"/>
                      <a:cs typeface="Arial" panose="020B0604020202020204" pitchFamily="34" charset="0"/>
                    </a:rPr>
                    <a:t>p</a:t>
                  </a:r>
                  <a:endParaRPr lang="el-GR" altLang="es-CO" sz="2000">
                    <a:cs typeface="Arial" panose="020B0604020202020204" pitchFamily="34" charset="0"/>
                  </a:endParaRPr>
                </a:p>
              </p:txBody>
            </p:sp>
            <p:sp>
              <p:nvSpPr>
                <p:cNvPr id="50230" name="TextBox 74"/>
                <p:cNvSpPr txBox="1">
                  <a:spLocks noChangeArrowheads="1"/>
                </p:cNvSpPr>
                <p:nvPr/>
              </p:nvSpPr>
              <p:spPr bwMode="auto">
                <a:xfrm>
                  <a:off x="1632" y="2766"/>
                  <a:ext cx="33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60000"/>
                    </a:lnSpc>
                    <a:spcBef>
                      <a:spcPct val="0"/>
                    </a:spcBef>
                  </a:pPr>
                  <a:r>
                    <a:rPr lang="en-US" altLang="es-CO" sz="1400"/>
                    <a:t>* </a:t>
                  </a:r>
                </a:p>
                <a:p>
                  <a:pPr>
                    <a:lnSpc>
                      <a:spcPct val="60000"/>
                    </a:lnSpc>
                    <a:spcBef>
                      <a:spcPct val="0"/>
                    </a:spcBef>
                  </a:pPr>
                  <a:r>
                    <a:rPr lang="en-US" altLang="es-CO" sz="1400"/>
                    <a:t>2</a:t>
                  </a:r>
                  <a:r>
                    <a:rPr lang="en-US" altLang="es-CO" sz="1400" i="1"/>
                    <a:t>p</a:t>
                  </a:r>
                  <a:endParaRPr lang="en-US" altLang="es-CO" sz="1400"/>
                </a:p>
              </p:txBody>
            </p:sp>
          </p:grpSp>
          <p:sp>
            <p:nvSpPr>
              <p:cNvPr id="50225" name="Text Box 58"/>
              <p:cNvSpPr txBox="1">
                <a:spLocks noChangeArrowheads="1"/>
              </p:cNvSpPr>
              <p:nvPr/>
            </p:nvSpPr>
            <p:spPr bwMode="auto">
              <a:xfrm>
                <a:off x="3673" y="2112"/>
                <a:ext cx="3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cs typeface="Arial" panose="020B0604020202020204" pitchFamily="34" charset="0"/>
                  </a:rPr>
                  <a:t>σ</a:t>
                </a:r>
                <a:r>
                  <a:rPr lang="en-US" altLang="es-CO" sz="2000" baseline="-25000">
                    <a:cs typeface="Arial" panose="020B0604020202020204" pitchFamily="34" charset="0"/>
                  </a:rPr>
                  <a:t>2</a:t>
                </a:r>
                <a:r>
                  <a:rPr lang="en-US" altLang="es-CO" sz="2000" i="1" baseline="-25000">
                    <a:cs typeface="Arial" panose="020B0604020202020204" pitchFamily="34" charset="0"/>
                  </a:rPr>
                  <a:t>p</a:t>
                </a:r>
                <a:endParaRPr lang="el-GR" altLang="es-CO" sz="2000">
                  <a:cs typeface="Arial" panose="020B0604020202020204" pitchFamily="34" charset="0"/>
                </a:endParaRPr>
              </a:p>
            </p:txBody>
          </p:sp>
          <p:grpSp>
            <p:nvGrpSpPr>
              <p:cNvPr id="50226" name="Group 59"/>
              <p:cNvGrpSpPr>
                <a:grpSpLocks/>
              </p:cNvGrpSpPr>
              <p:nvPr/>
            </p:nvGrpSpPr>
            <p:grpSpPr bwMode="auto">
              <a:xfrm>
                <a:off x="3673" y="768"/>
                <a:ext cx="455" cy="384"/>
                <a:chOff x="1513" y="2688"/>
                <a:chExt cx="455" cy="384"/>
              </a:xfrm>
            </p:grpSpPr>
            <p:sp>
              <p:nvSpPr>
                <p:cNvPr id="50227" name="TextBox 72"/>
                <p:cNvSpPr txBox="1">
                  <a:spLocks noChangeArrowheads="1"/>
                </p:cNvSpPr>
                <p:nvPr/>
              </p:nvSpPr>
              <p:spPr bwMode="auto">
                <a:xfrm>
                  <a:off x="1513" y="2688"/>
                  <a:ext cx="2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l-GR" altLang="es-CO" sz="2000"/>
                    <a:t>σ</a:t>
                  </a:r>
                  <a:endParaRPr lang="en-US" altLang="es-CO" sz="2000"/>
                </a:p>
              </p:txBody>
            </p:sp>
            <p:sp>
              <p:nvSpPr>
                <p:cNvPr id="50228" name="TextBox 74"/>
                <p:cNvSpPr txBox="1">
                  <a:spLocks noChangeArrowheads="1"/>
                </p:cNvSpPr>
                <p:nvPr/>
              </p:nvSpPr>
              <p:spPr bwMode="auto">
                <a:xfrm>
                  <a:off x="1632" y="2766"/>
                  <a:ext cx="33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nSpc>
                      <a:spcPct val="60000"/>
                    </a:lnSpc>
                    <a:spcBef>
                      <a:spcPct val="0"/>
                    </a:spcBef>
                  </a:pPr>
                  <a:r>
                    <a:rPr lang="en-US" altLang="es-CO" sz="1400"/>
                    <a:t>* </a:t>
                  </a:r>
                </a:p>
                <a:p>
                  <a:pPr>
                    <a:lnSpc>
                      <a:spcPct val="60000"/>
                    </a:lnSpc>
                    <a:spcBef>
                      <a:spcPct val="0"/>
                    </a:spcBef>
                  </a:pPr>
                  <a:r>
                    <a:rPr lang="en-US" altLang="es-CO" sz="1400"/>
                    <a:t>2</a:t>
                  </a:r>
                  <a:r>
                    <a:rPr lang="en-US" altLang="es-CO" sz="1400" i="1"/>
                    <a:t>p</a:t>
                  </a:r>
                  <a:endParaRPr lang="en-US" altLang="es-CO" sz="1400"/>
                </a:p>
              </p:txBody>
            </p:sp>
          </p:grpSp>
        </p:grpSp>
        <p:grpSp>
          <p:nvGrpSpPr>
            <p:cNvPr id="50202" name="Group 157"/>
            <p:cNvGrpSpPr>
              <a:grpSpLocks/>
            </p:cNvGrpSpPr>
            <p:nvPr/>
          </p:nvGrpSpPr>
          <p:grpSpPr bwMode="auto">
            <a:xfrm>
              <a:off x="3004" y="624"/>
              <a:ext cx="692" cy="3072"/>
              <a:chOff x="2764" y="336"/>
              <a:chExt cx="692" cy="3072"/>
            </a:xfrm>
          </p:grpSpPr>
          <p:grpSp>
            <p:nvGrpSpPr>
              <p:cNvPr id="50203" name="Group 85"/>
              <p:cNvGrpSpPr>
                <a:grpSpLocks/>
              </p:cNvGrpSpPr>
              <p:nvPr/>
            </p:nvGrpSpPr>
            <p:grpSpPr bwMode="auto">
              <a:xfrm>
                <a:off x="2784" y="1200"/>
                <a:ext cx="672" cy="336"/>
                <a:chOff x="3168" y="2256"/>
                <a:chExt cx="672" cy="336"/>
              </a:xfrm>
            </p:grpSpPr>
            <p:sp>
              <p:nvSpPr>
                <p:cNvPr id="50219"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20"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04" name="Rectangle 27"/>
              <p:cNvSpPr>
                <a:spLocks noChangeArrowheads="1"/>
              </p:cNvSpPr>
              <p:nvPr/>
            </p:nvSpPr>
            <p:spPr bwMode="auto">
              <a:xfrm>
                <a:off x="2952" y="3072"/>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05" name="Rectangle 27"/>
              <p:cNvSpPr>
                <a:spLocks noChangeArrowheads="1"/>
              </p:cNvSpPr>
              <p:nvPr/>
            </p:nvSpPr>
            <p:spPr bwMode="auto">
              <a:xfrm>
                <a:off x="2952" y="2688"/>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06" name="Rectangle 27"/>
              <p:cNvSpPr>
                <a:spLocks noChangeArrowheads="1"/>
              </p:cNvSpPr>
              <p:nvPr/>
            </p:nvSpPr>
            <p:spPr bwMode="auto">
              <a:xfrm>
                <a:off x="2928" y="2112"/>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nvGrpSpPr>
              <p:cNvPr id="50207" name="Group 91"/>
              <p:cNvGrpSpPr>
                <a:grpSpLocks/>
              </p:cNvGrpSpPr>
              <p:nvPr/>
            </p:nvGrpSpPr>
            <p:grpSpPr bwMode="auto">
              <a:xfrm>
                <a:off x="2784" y="1632"/>
                <a:ext cx="672" cy="336"/>
                <a:chOff x="3168" y="2256"/>
                <a:chExt cx="672" cy="336"/>
              </a:xfrm>
            </p:grpSpPr>
            <p:sp>
              <p:nvSpPr>
                <p:cNvPr id="50217"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18"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208" name="Rectangle 27"/>
              <p:cNvSpPr>
                <a:spLocks noChangeArrowheads="1"/>
              </p:cNvSpPr>
              <p:nvPr/>
            </p:nvSpPr>
            <p:spPr bwMode="auto">
              <a:xfrm>
                <a:off x="2952" y="768"/>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09" name="Text Box 124"/>
              <p:cNvSpPr txBox="1">
                <a:spLocks noChangeArrowheads="1"/>
              </p:cNvSpPr>
              <p:nvPr/>
            </p:nvSpPr>
            <p:spPr bwMode="auto">
              <a:xfrm>
                <a:off x="2971" y="336"/>
                <a:ext cx="2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a:t>O</a:t>
                </a:r>
                <a:r>
                  <a:rPr lang="en-US" altLang="es-CO" sz="2000" baseline="-25000"/>
                  <a:t>2</a:t>
                </a:r>
                <a:endParaRPr lang="en-US" altLang="es-CO" sz="2000"/>
              </a:p>
            </p:txBody>
          </p:sp>
          <p:sp>
            <p:nvSpPr>
              <p:cNvPr id="50210" name="Text Box 34"/>
              <p:cNvSpPr txBox="1">
                <a:spLocks noChangeArrowheads="1"/>
              </p:cNvSpPr>
              <p:nvPr/>
            </p:nvSpPr>
            <p:spPr bwMode="auto">
              <a:xfrm>
                <a:off x="2956" y="307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11" name="Text Box 34"/>
              <p:cNvSpPr txBox="1">
                <a:spLocks noChangeArrowheads="1"/>
              </p:cNvSpPr>
              <p:nvPr/>
            </p:nvSpPr>
            <p:spPr bwMode="auto">
              <a:xfrm>
                <a:off x="2956" y="268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12" name="Text Box 34"/>
              <p:cNvSpPr txBox="1">
                <a:spLocks noChangeArrowheads="1"/>
              </p:cNvSpPr>
              <p:nvPr/>
            </p:nvSpPr>
            <p:spPr bwMode="auto">
              <a:xfrm>
                <a:off x="2928" y="211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13" name="Text Box 34"/>
              <p:cNvSpPr txBox="1">
                <a:spLocks noChangeArrowheads="1"/>
              </p:cNvSpPr>
              <p:nvPr/>
            </p:nvSpPr>
            <p:spPr bwMode="auto">
              <a:xfrm>
                <a:off x="2784" y="16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14" name="Text Box 34"/>
              <p:cNvSpPr txBox="1">
                <a:spLocks noChangeArrowheads="1"/>
              </p:cNvSpPr>
              <p:nvPr/>
            </p:nvSpPr>
            <p:spPr bwMode="auto">
              <a:xfrm>
                <a:off x="3100" y="16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215" name="Text Box 26"/>
              <p:cNvSpPr txBox="1">
                <a:spLocks noChangeArrowheads="1"/>
              </p:cNvSpPr>
              <p:nvPr/>
            </p:nvSpPr>
            <p:spPr bwMode="auto">
              <a:xfrm>
                <a:off x="3100" y="12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b="1">
                    <a:cs typeface="Arial" panose="020B0604020202020204" pitchFamily="34" charset="0"/>
                  </a:rPr>
                  <a:t>↑</a:t>
                </a:r>
              </a:p>
            </p:txBody>
          </p:sp>
          <p:sp>
            <p:nvSpPr>
              <p:cNvPr id="50216" name="Text Box 26"/>
              <p:cNvSpPr txBox="1">
                <a:spLocks noChangeArrowheads="1"/>
              </p:cNvSpPr>
              <p:nvPr/>
            </p:nvSpPr>
            <p:spPr bwMode="auto">
              <a:xfrm>
                <a:off x="2764" y="12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b="1">
                    <a:cs typeface="Arial" panose="020B0604020202020204" pitchFamily="34" charset="0"/>
                  </a:rPr>
                  <a:t>↑</a:t>
                </a:r>
              </a:p>
            </p:txBody>
          </p:sp>
        </p:grpSp>
      </p:grpSp>
      <p:grpSp>
        <p:nvGrpSpPr>
          <p:cNvPr id="25" name="Group 158"/>
          <p:cNvGrpSpPr>
            <a:grpSpLocks/>
          </p:cNvGrpSpPr>
          <p:nvPr/>
        </p:nvGrpSpPr>
        <p:grpSpPr bwMode="auto">
          <a:xfrm>
            <a:off x="7334301" y="1488976"/>
            <a:ext cx="1066800" cy="4876800"/>
            <a:chOff x="4212" y="336"/>
            <a:chExt cx="672" cy="3072"/>
          </a:xfrm>
        </p:grpSpPr>
        <p:grpSp>
          <p:nvGrpSpPr>
            <p:cNvPr id="50184" name="Group 112"/>
            <p:cNvGrpSpPr>
              <a:grpSpLocks/>
            </p:cNvGrpSpPr>
            <p:nvPr/>
          </p:nvGrpSpPr>
          <p:grpSpPr bwMode="auto">
            <a:xfrm>
              <a:off x="4212" y="1200"/>
              <a:ext cx="672" cy="336"/>
              <a:chOff x="3168" y="2256"/>
              <a:chExt cx="672" cy="336"/>
            </a:xfrm>
          </p:grpSpPr>
          <p:sp>
            <p:nvSpPr>
              <p:cNvPr id="50199"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200"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185" name="Rectangle 27"/>
            <p:cNvSpPr>
              <a:spLocks noChangeArrowheads="1"/>
            </p:cNvSpPr>
            <p:nvPr/>
          </p:nvSpPr>
          <p:spPr bwMode="auto">
            <a:xfrm>
              <a:off x="4380" y="3072"/>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186" name="Rectangle 27"/>
            <p:cNvSpPr>
              <a:spLocks noChangeArrowheads="1"/>
            </p:cNvSpPr>
            <p:nvPr/>
          </p:nvSpPr>
          <p:spPr bwMode="auto">
            <a:xfrm>
              <a:off x="4380" y="2688"/>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187" name="Rectangle 27"/>
            <p:cNvSpPr>
              <a:spLocks noChangeArrowheads="1"/>
            </p:cNvSpPr>
            <p:nvPr/>
          </p:nvSpPr>
          <p:spPr bwMode="auto">
            <a:xfrm>
              <a:off x="4356" y="2064"/>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nvGrpSpPr>
            <p:cNvPr id="50188" name="Group 118"/>
            <p:cNvGrpSpPr>
              <a:grpSpLocks/>
            </p:cNvGrpSpPr>
            <p:nvPr/>
          </p:nvGrpSpPr>
          <p:grpSpPr bwMode="auto">
            <a:xfrm>
              <a:off x="4212" y="1632"/>
              <a:ext cx="672" cy="336"/>
              <a:chOff x="3168" y="2256"/>
              <a:chExt cx="672" cy="336"/>
            </a:xfrm>
          </p:grpSpPr>
          <p:sp>
            <p:nvSpPr>
              <p:cNvPr id="50197" name="Rectangle 29"/>
              <p:cNvSpPr>
                <a:spLocks noChangeArrowheads="1"/>
              </p:cNvSpPr>
              <p:nvPr/>
            </p:nvSpPr>
            <p:spPr bwMode="auto">
              <a:xfrm>
                <a:off x="3168"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198" name="Rectangle 30"/>
              <p:cNvSpPr>
                <a:spLocks noChangeArrowheads="1"/>
              </p:cNvSpPr>
              <p:nvPr/>
            </p:nvSpPr>
            <p:spPr bwMode="auto">
              <a:xfrm>
                <a:off x="3504" y="2256"/>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grpSp>
        <p:sp>
          <p:nvSpPr>
            <p:cNvPr id="50189" name="Rectangle 27"/>
            <p:cNvSpPr>
              <a:spLocks noChangeArrowheads="1"/>
            </p:cNvSpPr>
            <p:nvPr/>
          </p:nvSpPr>
          <p:spPr bwMode="auto">
            <a:xfrm>
              <a:off x="4380" y="768"/>
              <a:ext cx="33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endParaRPr lang="es-CO" altLang="es-CO"/>
            </a:p>
          </p:txBody>
        </p:sp>
        <p:sp>
          <p:nvSpPr>
            <p:cNvPr id="50190" name="Text Box 125"/>
            <p:cNvSpPr txBox="1">
              <a:spLocks noChangeArrowheads="1"/>
            </p:cNvSpPr>
            <p:nvPr/>
          </p:nvSpPr>
          <p:spPr bwMode="auto">
            <a:xfrm>
              <a:off x="4368" y="336"/>
              <a:ext cx="3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dirty="0"/>
                <a:t>O</a:t>
              </a:r>
              <a:r>
                <a:rPr lang="en-US" altLang="es-CO" sz="2000" baseline="-25000" dirty="0"/>
                <a:t>2</a:t>
              </a:r>
              <a:r>
                <a:rPr lang="en-US" altLang="es-CO" sz="2000" baseline="30000" dirty="0"/>
                <a:t>+</a:t>
              </a:r>
              <a:endParaRPr lang="en-US" altLang="es-CO" sz="2000" dirty="0"/>
            </a:p>
          </p:txBody>
        </p:sp>
        <p:sp>
          <p:nvSpPr>
            <p:cNvPr id="50191" name="Text Box 34"/>
            <p:cNvSpPr txBox="1">
              <a:spLocks noChangeArrowheads="1"/>
            </p:cNvSpPr>
            <p:nvPr/>
          </p:nvSpPr>
          <p:spPr bwMode="auto">
            <a:xfrm>
              <a:off x="4548" y="16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192" name="Text Box 34"/>
            <p:cNvSpPr txBox="1">
              <a:spLocks noChangeArrowheads="1"/>
            </p:cNvSpPr>
            <p:nvPr/>
          </p:nvSpPr>
          <p:spPr bwMode="auto">
            <a:xfrm>
              <a:off x="4212" y="16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193" name="Text Box 34"/>
            <p:cNvSpPr txBox="1">
              <a:spLocks noChangeArrowheads="1"/>
            </p:cNvSpPr>
            <p:nvPr/>
          </p:nvSpPr>
          <p:spPr bwMode="auto">
            <a:xfrm>
              <a:off x="4384" y="307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194" name="Text Box 34"/>
            <p:cNvSpPr txBox="1">
              <a:spLocks noChangeArrowheads="1"/>
            </p:cNvSpPr>
            <p:nvPr/>
          </p:nvSpPr>
          <p:spPr bwMode="auto">
            <a:xfrm>
              <a:off x="4384" y="268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195" name="Text Box 34"/>
            <p:cNvSpPr txBox="1">
              <a:spLocks noChangeArrowheads="1"/>
            </p:cNvSpPr>
            <p:nvPr/>
          </p:nvSpPr>
          <p:spPr bwMode="auto">
            <a:xfrm>
              <a:off x="4356" y="2064"/>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i="1">
                  <a:cs typeface="Arial" panose="020B0604020202020204" pitchFamily="34" charset="0"/>
                </a:rPr>
                <a:t>↑</a:t>
              </a:r>
              <a:r>
                <a:rPr lang="en-US" altLang="es-CO" b="1">
                  <a:cs typeface="Arial" panose="020B0604020202020204" pitchFamily="34" charset="0"/>
                </a:rPr>
                <a:t>↓</a:t>
              </a:r>
              <a:endParaRPr lang="en-US" altLang="es-CO" i="1">
                <a:cs typeface="Arial" panose="020B0604020202020204" pitchFamily="34" charset="0"/>
              </a:endParaRPr>
            </a:p>
          </p:txBody>
        </p:sp>
        <p:sp>
          <p:nvSpPr>
            <p:cNvPr id="50196" name="Text Box 26"/>
            <p:cNvSpPr txBox="1">
              <a:spLocks noChangeArrowheads="1"/>
            </p:cNvSpPr>
            <p:nvPr/>
          </p:nvSpPr>
          <p:spPr bwMode="auto">
            <a:xfrm>
              <a:off x="4212" y="12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b="1">
                  <a:cs typeface="Arial" panose="020B0604020202020204" pitchFamily="34" charset="0"/>
                </a:rPr>
                <a:t>↑</a:t>
              </a:r>
            </a:p>
          </p:txBody>
        </p:sp>
      </p:grpSp>
      <p:sp>
        <p:nvSpPr>
          <p:cNvPr id="50183" name="Text Box 162"/>
          <p:cNvSpPr txBox="1">
            <a:spLocks noChangeArrowheads="1"/>
          </p:cNvSpPr>
          <p:nvPr/>
        </p:nvSpPr>
        <p:spPr bwMode="auto">
          <a:xfrm>
            <a:off x="360826" y="597010"/>
            <a:ext cx="8598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lgn="ctr"/>
            <a:r>
              <a:rPr lang="en-US" altLang="es-CO" sz="2000" b="1" dirty="0" smtClean="0"/>
              <a:t>SOLUCION: se </a:t>
            </a:r>
            <a:r>
              <a:rPr lang="en-US" altLang="es-CO" sz="2000" b="1" dirty="0" err="1" smtClean="0"/>
              <a:t>dibujan</a:t>
            </a:r>
            <a:r>
              <a:rPr lang="en-US" altLang="es-CO" sz="2000" b="1" dirty="0" smtClean="0"/>
              <a:t> </a:t>
            </a:r>
            <a:r>
              <a:rPr lang="en-US" altLang="es-CO" sz="2000" b="1" dirty="0" err="1" smtClean="0"/>
              <a:t>los</a:t>
            </a:r>
            <a:r>
              <a:rPr lang="en-US" altLang="es-CO" sz="2000" b="1" dirty="0" smtClean="0"/>
              <a:t> OM (se </a:t>
            </a:r>
            <a:r>
              <a:rPr lang="en-US" altLang="es-CO" sz="2000" b="1" dirty="0" err="1" smtClean="0"/>
              <a:t>muestran</a:t>
            </a:r>
            <a:r>
              <a:rPr lang="en-US" altLang="es-CO" sz="2000" b="1" dirty="0" smtClean="0"/>
              <a:t> </a:t>
            </a:r>
            <a:r>
              <a:rPr lang="en-US" altLang="es-CO" sz="2000" b="1" dirty="0" err="1" smtClean="0"/>
              <a:t>los</a:t>
            </a:r>
            <a:r>
              <a:rPr lang="en-US" altLang="es-CO" sz="2000" b="1" dirty="0" smtClean="0"/>
              <a:t> </a:t>
            </a:r>
            <a:r>
              <a:rPr lang="en-US" altLang="es-CO" sz="2000" b="1" dirty="0" err="1" smtClean="0"/>
              <a:t>apareamientos</a:t>
            </a:r>
            <a:r>
              <a:rPr lang="en-US" altLang="es-CO" sz="2000" b="1" dirty="0" smtClean="0"/>
              <a:t> </a:t>
            </a:r>
            <a:r>
              <a:rPr lang="en-US" altLang="es-CO" sz="2000" b="1" dirty="0" err="1" smtClean="0"/>
              <a:t>ya</a:t>
            </a:r>
            <a:r>
              <a:rPr lang="en-US" altLang="es-CO" sz="2000" b="1" dirty="0" smtClean="0"/>
              <a:t> </a:t>
            </a:r>
          </a:p>
          <a:p>
            <a:pPr algn="ctr"/>
            <a:r>
              <a:rPr lang="en-US" altLang="es-CO" sz="2000" b="1" dirty="0" err="1" smtClean="0"/>
              <a:t>hechos</a:t>
            </a:r>
            <a:r>
              <a:rPr lang="en-US" altLang="es-CO" sz="2000" b="1" dirty="0" smtClean="0"/>
              <a:t> </a:t>
            </a:r>
            <a:r>
              <a:rPr lang="en-US" altLang="es-CO" sz="2000" b="1" dirty="0"/>
              <a:t>y</a:t>
            </a:r>
            <a:r>
              <a:rPr lang="en-US" altLang="es-CO" sz="2000" b="1" dirty="0" smtClean="0"/>
              <a:t> </a:t>
            </a:r>
            <a:r>
              <a:rPr lang="en-US" altLang="es-CO" sz="2000" b="1" dirty="0" err="1"/>
              <a:t>U</a:t>
            </a:r>
            <a:r>
              <a:rPr lang="en-US" altLang="es-CO" sz="2000" b="1" dirty="0" err="1" smtClean="0"/>
              <a:t>d</a:t>
            </a:r>
            <a:r>
              <a:rPr lang="en-US" altLang="es-CO" sz="2000" b="1" dirty="0" smtClean="0"/>
              <a:t> </a:t>
            </a:r>
            <a:r>
              <a:rPr lang="en-US" altLang="es-CO" sz="2000" b="1" dirty="0" err="1" smtClean="0"/>
              <a:t>debe</a:t>
            </a:r>
            <a:r>
              <a:rPr lang="en-US" altLang="es-CO" sz="2000" b="1" dirty="0" smtClean="0"/>
              <a:t> </a:t>
            </a:r>
            <a:r>
              <a:rPr lang="en-US" altLang="es-CO" sz="2000" b="1" dirty="0" err="1" smtClean="0"/>
              <a:t>hacer</a:t>
            </a:r>
            <a:r>
              <a:rPr lang="en-US" altLang="es-CO" sz="2000" b="1" dirty="0" smtClean="0"/>
              <a:t> el </a:t>
            </a:r>
            <a:r>
              <a:rPr lang="en-US" altLang="es-CO" sz="2000" b="1" dirty="0" err="1" smtClean="0"/>
              <a:t>proceso</a:t>
            </a:r>
            <a:r>
              <a:rPr lang="en-US" altLang="es-CO" sz="2000" b="1" dirty="0" smtClean="0"/>
              <a:t> </a:t>
            </a:r>
            <a:r>
              <a:rPr lang="en-US" altLang="es-CO" sz="2000" b="1" dirty="0" err="1" smtClean="0"/>
              <a:t>completo</a:t>
            </a:r>
            <a:r>
              <a:rPr lang="en-US" altLang="es-CO" sz="2000" b="1" dirty="0" smtClean="0"/>
              <a:t>)</a:t>
            </a:r>
            <a:endParaRPr lang="en-US" altLang="es-CO" sz="2000" b="1" dirty="0"/>
          </a:p>
        </p:txBody>
      </p:sp>
    </p:spTree>
    <p:extLst>
      <p:ext uri="{BB962C8B-B14F-4D97-AF65-F5344CB8AC3E}">
        <p14:creationId xmlns:p14="http://schemas.microsoft.com/office/powerpoint/2010/main" val="154446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26"/>
          <p:cNvSpPr txBox="1">
            <a:spLocks noChangeArrowheads="1"/>
          </p:cNvSpPr>
          <p:nvPr/>
        </p:nvSpPr>
        <p:spPr bwMode="auto">
          <a:xfrm>
            <a:off x="323528" y="548680"/>
            <a:ext cx="8458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r>
              <a:rPr lang="en-US" altLang="es-CO" sz="2000" b="1" dirty="0" smtClean="0"/>
              <a:t>Se </a:t>
            </a:r>
            <a:r>
              <a:rPr lang="en-US" altLang="es-CO" sz="2000" b="1" dirty="0" err="1" smtClean="0"/>
              <a:t>calculan</a:t>
            </a:r>
            <a:r>
              <a:rPr lang="en-US" altLang="es-CO" sz="2000" b="1" dirty="0" smtClean="0"/>
              <a:t> </a:t>
            </a:r>
            <a:r>
              <a:rPr lang="en-US" altLang="es-CO" sz="2000" b="1" dirty="0" err="1" smtClean="0"/>
              <a:t>los</a:t>
            </a:r>
            <a:r>
              <a:rPr lang="en-US" altLang="es-CO" sz="2000" b="1" dirty="0" smtClean="0"/>
              <a:t> </a:t>
            </a:r>
            <a:r>
              <a:rPr lang="en-US" altLang="es-CO" sz="2000" b="1" dirty="0" err="1" smtClean="0"/>
              <a:t>órdenes</a:t>
            </a:r>
            <a:r>
              <a:rPr lang="en-US" altLang="es-CO" sz="2000" b="1" dirty="0" smtClean="0"/>
              <a:t> de enlace:</a:t>
            </a:r>
          </a:p>
          <a:p>
            <a:endParaRPr lang="en-US" altLang="es-CO" sz="2000" b="1" dirty="0"/>
          </a:p>
          <a:p>
            <a:r>
              <a:rPr lang="en-US" altLang="es-CO" sz="2000" b="1" dirty="0" smtClean="0"/>
              <a:t>OE </a:t>
            </a:r>
            <a:r>
              <a:rPr lang="en-US" altLang="es-CO" sz="2000" b="1" dirty="0"/>
              <a:t>N</a:t>
            </a:r>
            <a:r>
              <a:rPr lang="en-US" altLang="es-CO" sz="2000" b="1" baseline="-25000" dirty="0"/>
              <a:t>2</a:t>
            </a:r>
            <a:r>
              <a:rPr lang="en-US" altLang="es-CO" sz="2000" b="1" dirty="0"/>
              <a:t> </a:t>
            </a:r>
            <a:r>
              <a:rPr lang="en-US" altLang="es-CO" sz="2000" b="1" dirty="0" smtClean="0"/>
              <a:t>= ½ (</a:t>
            </a:r>
            <a:r>
              <a:rPr lang="en-US" altLang="es-CO" sz="2000" b="1" dirty="0"/>
              <a:t>8 – 2) = </a:t>
            </a:r>
            <a:r>
              <a:rPr lang="en-US" altLang="es-CO" sz="2000" b="1" dirty="0" smtClean="0"/>
              <a:t>3                  (triple enlace)</a:t>
            </a:r>
          </a:p>
          <a:p>
            <a:r>
              <a:rPr lang="en-US" altLang="es-CO" sz="2000" b="1" dirty="0" smtClean="0"/>
              <a:t>OE </a:t>
            </a:r>
            <a:r>
              <a:rPr lang="en-US" altLang="es-CO" sz="2000" b="1" dirty="0"/>
              <a:t>N</a:t>
            </a:r>
            <a:r>
              <a:rPr lang="en-US" altLang="es-CO" sz="2000" b="1" baseline="-25000" dirty="0"/>
              <a:t>2</a:t>
            </a:r>
            <a:r>
              <a:rPr lang="en-US" altLang="es-CO" sz="2000" b="1" baseline="30000" dirty="0"/>
              <a:t>+</a:t>
            </a:r>
            <a:r>
              <a:rPr lang="en-US" altLang="es-CO" sz="2000" b="1" dirty="0"/>
              <a:t> </a:t>
            </a:r>
            <a:r>
              <a:rPr lang="en-US" altLang="es-CO" sz="2000" b="1" dirty="0" smtClean="0"/>
              <a:t>= ½ (</a:t>
            </a:r>
            <a:r>
              <a:rPr lang="en-US" altLang="es-CO" sz="2000" b="1" dirty="0"/>
              <a:t>7 – 2) = 2.5	</a:t>
            </a:r>
            <a:r>
              <a:rPr lang="en-US" altLang="es-CO" sz="2000" b="1" dirty="0" smtClean="0"/>
              <a:t>(enlace </a:t>
            </a:r>
            <a:r>
              <a:rPr lang="en-US" altLang="es-CO" sz="2000" b="1" dirty="0" err="1" smtClean="0"/>
              <a:t>doble</a:t>
            </a:r>
            <a:r>
              <a:rPr lang="en-US" altLang="es-CO" sz="2000" b="1" dirty="0" smtClean="0"/>
              <a:t> y </a:t>
            </a:r>
            <a:r>
              <a:rPr lang="en-US" altLang="es-CO" sz="2000" b="1" dirty="0" err="1" smtClean="0"/>
              <a:t>medio</a:t>
            </a:r>
            <a:r>
              <a:rPr lang="en-US" altLang="es-CO" sz="2000" b="1" dirty="0"/>
              <a:t>)</a:t>
            </a:r>
            <a:endParaRPr lang="en-US" altLang="es-CO" sz="2000" b="1" dirty="0" smtClean="0"/>
          </a:p>
          <a:p>
            <a:endParaRPr lang="en-US" altLang="es-CO" sz="2000" b="1" dirty="0"/>
          </a:p>
          <a:p>
            <a:r>
              <a:rPr lang="en-US" altLang="es-CO" sz="2000" i="1" dirty="0" err="1" smtClean="0"/>
              <a:t>Segun</a:t>
            </a:r>
            <a:r>
              <a:rPr lang="en-US" altLang="es-CO" sz="2000" i="1" dirty="0" smtClean="0"/>
              <a:t> </a:t>
            </a:r>
            <a:r>
              <a:rPr lang="en-US" altLang="es-CO" sz="2000" i="1" dirty="0" err="1" smtClean="0"/>
              <a:t>los</a:t>
            </a:r>
            <a:r>
              <a:rPr lang="en-US" altLang="es-CO" sz="2000" i="1" dirty="0" smtClean="0"/>
              <a:t> OE </a:t>
            </a:r>
            <a:r>
              <a:rPr lang="en-US" altLang="es-CO" sz="2000" i="1" dirty="0" err="1" smtClean="0"/>
              <a:t>calculados</a:t>
            </a:r>
            <a:r>
              <a:rPr lang="en-US" altLang="es-CO" sz="2000" i="1" dirty="0" smtClean="0"/>
              <a:t>, el N</a:t>
            </a:r>
            <a:r>
              <a:rPr lang="en-US" altLang="es-CO" sz="2000" i="1" baseline="-25000" dirty="0" smtClean="0"/>
              <a:t>2</a:t>
            </a:r>
            <a:r>
              <a:rPr lang="en-US" altLang="es-CO" sz="2000" i="1" baseline="30000" dirty="0" smtClean="0"/>
              <a:t>+ </a:t>
            </a:r>
            <a:r>
              <a:rPr lang="en-US" altLang="es-CO" sz="2000" i="1" dirty="0" err="1" smtClean="0"/>
              <a:t>tiene</a:t>
            </a:r>
            <a:r>
              <a:rPr lang="en-US" altLang="es-CO" sz="2000" i="1" dirty="0" smtClean="0"/>
              <a:t> un enlace mas largo y </a:t>
            </a:r>
            <a:r>
              <a:rPr lang="en-US" altLang="es-CO" sz="2000" i="1" dirty="0" err="1" smtClean="0"/>
              <a:t>débil</a:t>
            </a:r>
            <a:r>
              <a:rPr lang="en-US" altLang="es-CO" sz="2000" i="1" dirty="0"/>
              <a:t> (</a:t>
            </a:r>
            <a:r>
              <a:rPr lang="en-US" altLang="es-CO" sz="2000" i="1" dirty="0" err="1"/>
              <a:t>doble</a:t>
            </a:r>
            <a:r>
              <a:rPr lang="en-US" altLang="es-CO" sz="2000" i="1" dirty="0"/>
              <a:t> y </a:t>
            </a:r>
            <a:r>
              <a:rPr lang="en-US" altLang="es-CO" sz="2000" i="1" dirty="0" err="1" smtClean="0"/>
              <a:t>medio</a:t>
            </a:r>
            <a:r>
              <a:rPr lang="en-US" altLang="es-CO" sz="2000" i="1" dirty="0" smtClean="0"/>
              <a:t>, y </a:t>
            </a:r>
            <a:r>
              <a:rPr lang="en-US" altLang="es-CO" sz="2000" i="1" dirty="0" err="1" smtClean="0"/>
              <a:t>menos</a:t>
            </a:r>
            <a:r>
              <a:rPr lang="en-US" altLang="es-CO" sz="2000" i="1" dirty="0" smtClean="0"/>
              <a:t> </a:t>
            </a:r>
            <a:r>
              <a:rPr lang="en-US" altLang="es-CO" sz="2000" i="1" dirty="0" err="1" smtClean="0"/>
              <a:t>energía</a:t>
            </a:r>
            <a:r>
              <a:rPr lang="en-US" altLang="es-CO" sz="2000" i="1" dirty="0" smtClean="0"/>
              <a:t>) que el N</a:t>
            </a:r>
            <a:r>
              <a:rPr lang="en-US" altLang="es-CO" sz="2000" i="1" baseline="-25000" dirty="0" smtClean="0"/>
              <a:t>2</a:t>
            </a:r>
            <a:r>
              <a:rPr lang="en-US" altLang="es-CO" sz="2000" i="1" dirty="0" smtClean="0"/>
              <a:t> (enlace triple) lo </a:t>
            </a:r>
            <a:r>
              <a:rPr lang="en-US" altLang="es-CO" sz="2000" i="1" dirty="0" err="1" smtClean="0"/>
              <a:t>cual</a:t>
            </a:r>
            <a:r>
              <a:rPr lang="en-US" altLang="es-CO" sz="2000" i="1" dirty="0" smtClean="0"/>
              <a:t> coincide con </a:t>
            </a:r>
            <a:r>
              <a:rPr lang="en-US" altLang="es-CO" sz="2000" i="1" dirty="0" err="1" smtClean="0"/>
              <a:t>los</a:t>
            </a:r>
            <a:r>
              <a:rPr lang="en-US" altLang="es-CO" sz="2000" i="1" dirty="0" smtClean="0"/>
              <a:t> </a:t>
            </a:r>
            <a:r>
              <a:rPr lang="en-US" altLang="es-CO" sz="2000" i="1" dirty="0" err="1" smtClean="0"/>
              <a:t>datos</a:t>
            </a:r>
            <a:r>
              <a:rPr lang="en-US" altLang="es-CO" sz="2000" i="1" dirty="0" smtClean="0"/>
              <a:t> de la </a:t>
            </a:r>
            <a:r>
              <a:rPr lang="en-US" altLang="es-CO" sz="2000" i="1" dirty="0" err="1" smtClean="0"/>
              <a:t>tabla</a:t>
            </a:r>
            <a:r>
              <a:rPr lang="en-US" altLang="es-CO" sz="2000" i="1" dirty="0" smtClean="0"/>
              <a:t>. </a:t>
            </a:r>
          </a:p>
          <a:p>
            <a:endParaRPr lang="en-US" altLang="es-CO" sz="2000" i="1" dirty="0"/>
          </a:p>
          <a:p>
            <a:r>
              <a:rPr lang="en-US" altLang="es-CO" sz="2000" b="1" dirty="0"/>
              <a:t>OE </a:t>
            </a:r>
            <a:r>
              <a:rPr lang="en-US" altLang="es-CO" sz="2000" b="1" dirty="0" smtClean="0"/>
              <a:t>O</a:t>
            </a:r>
            <a:r>
              <a:rPr lang="en-US" altLang="es-CO" sz="2000" b="1" baseline="-25000" dirty="0" smtClean="0"/>
              <a:t>2</a:t>
            </a:r>
            <a:r>
              <a:rPr lang="en-US" altLang="es-CO" sz="2000" b="1" dirty="0" smtClean="0"/>
              <a:t>  =  ½ (</a:t>
            </a:r>
            <a:r>
              <a:rPr lang="en-US" altLang="es-CO" sz="2000" b="1" dirty="0"/>
              <a:t>8 – </a:t>
            </a:r>
            <a:r>
              <a:rPr lang="en-US" altLang="es-CO" sz="2000" b="1" dirty="0" smtClean="0"/>
              <a:t>4) </a:t>
            </a:r>
            <a:r>
              <a:rPr lang="en-US" altLang="es-CO" sz="2000" b="1" dirty="0"/>
              <a:t>= </a:t>
            </a:r>
            <a:r>
              <a:rPr lang="en-US" altLang="es-CO" sz="2000" b="1" dirty="0" smtClean="0"/>
              <a:t>2               (</a:t>
            </a:r>
            <a:r>
              <a:rPr lang="en-US" altLang="es-CO" sz="2000" b="1" dirty="0" err="1" smtClean="0"/>
              <a:t>doble</a:t>
            </a:r>
            <a:r>
              <a:rPr lang="en-US" altLang="es-CO" sz="2000" b="1" dirty="0" smtClean="0"/>
              <a:t> </a:t>
            </a:r>
            <a:r>
              <a:rPr lang="en-US" altLang="es-CO" sz="2000" b="1" dirty="0"/>
              <a:t>enlace)</a:t>
            </a:r>
          </a:p>
          <a:p>
            <a:r>
              <a:rPr lang="en-US" altLang="es-CO" sz="2000" b="1" dirty="0"/>
              <a:t>OE </a:t>
            </a:r>
            <a:r>
              <a:rPr lang="en-US" altLang="es-CO" sz="2000" b="1" dirty="0" smtClean="0"/>
              <a:t>O</a:t>
            </a:r>
            <a:r>
              <a:rPr lang="en-US" altLang="es-CO" sz="2000" b="1" baseline="-25000" dirty="0" smtClean="0"/>
              <a:t>2</a:t>
            </a:r>
            <a:r>
              <a:rPr lang="en-US" altLang="es-CO" sz="2000" b="1" baseline="30000" dirty="0"/>
              <a:t>+</a:t>
            </a:r>
            <a:r>
              <a:rPr lang="en-US" altLang="es-CO" sz="2000" b="1" dirty="0"/>
              <a:t>  </a:t>
            </a:r>
            <a:r>
              <a:rPr lang="en-US" altLang="es-CO" sz="2000" b="1" dirty="0" smtClean="0"/>
              <a:t>= ½ (8 </a:t>
            </a:r>
            <a:r>
              <a:rPr lang="en-US" altLang="es-CO" sz="2000" b="1" dirty="0"/>
              <a:t>– </a:t>
            </a:r>
            <a:r>
              <a:rPr lang="en-US" altLang="es-CO" sz="2000" b="1" dirty="0" smtClean="0"/>
              <a:t>3) </a:t>
            </a:r>
            <a:r>
              <a:rPr lang="en-US" altLang="es-CO" sz="2000" b="1" dirty="0"/>
              <a:t>= 2.5	(enlace </a:t>
            </a:r>
            <a:r>
              <a:rPr lang="en-US" altLang="es-CO" sz="2000" b="1" dirty="0" err="1"/>
              <a:t>doble</a:t>
            </a:r>
            <a:r>
              <a:rPr lang="en-US" altLang="es-CO" sz="2000" b="1" dirty="0"/>
              <a:t> y </a:t>
            </a:r>
            <a:r>
              <a:rPr lang="en-US" altLang="es-CO" sz="2000" b="1" dirty="0" err="1"/>
              <a:t>medio</a:t>
            </a:r>
            <a:r>
              <a:rPr lang="en-US" altLang="es-CO" sz="2000" b="1" dirty="0"/>
              <a:t>)</a:t>
            </a:r>
          </a:p>
          <a:p>
            <a:endParaRPr lang="en-US" altLang="es-CO" sz="2000" i="1" dirty="0" smtClean="0"/>
          </a:p>
          <a:p>
            <a:r>
              <a:rPr lang="en-US" altLang="es-CO" sz="2000" i="1" dirty="0" err="1" smtClean="0"/>
              <a:t>Segun</a:t>
            </a:r>
            <a:r>
              <a:rPr lang="en-US" altLang="es-CO" sz="2000" i="1" dirty="0" smtClean="0"/>
              <a:t> </a:t>
            </a:r>
            <a:r>
              <a:rPr lang="en-US" altLang="es-CO" sz="2000" i="1" dirty="0" err="1" smtClean="0"/>
              <a:t>los</a:t>
            </a:r>
            <a:r>
              <a:rPr lang="en-US" altLang="es-CO" sz="2000" i="1" dirty="0" smtClean="0"/>
              <a:t> OE </a:t>
            </a:r>
            <a:r>
              <a:rPr lang="en-US" altLang="es-CO" sz="2000" i="1" dirty="0" err="1" smtClean="0"/>
              <a:t>calculados</a:t>
            </a:r>
            <a:r>
              <a:rPr lang="en-US" altLang="es-CO" sz="2000" i="1" dirty="0" smtClean="0"/>
              <a:t>, el O</a:t>
            </a:r>
            <a:r>
              <a:rPr lang="en-US" altLang="es-CO" sz="2000" i="1" baseline="-25000" dirty="0" smtClean="0"/>
              <a:t>2</a:t>
            </a:r>
            <a:r>
              <a:rPr lang="en-US" altLang="es-CO" sz="2000" i="1" baseline="30000" dirty="0" smtClean="0"/>
              <a:t>+ </a:t>
            </a:r>
            <a:r>
              <a:rPr lang="en-US" altLang="es-CO" sz="2000" i="1" dirty="0" err="1" smtClean="0"/>
              <a:t>tiene</a:t>
            </a:r>
            <a:r>
              <a:rPr lang="en-US" altLang="es-CO" sz="2000" i="1" dirty="0" smtClean="0"/>
              <a:t> un enlace mas </a:t>
            </a:r>
            <a:r>
              <a:rPr lang="en-US" altLang="es-CO" sz="2000" i="1" dirty="0" err="1" smtClean="0"/>
              <a:t>corto</a:t>
            </a:r>
            <a:r>
              <a:rPr lang="en-US" altLang="es-CO" sz="2000" i="1" dirty="0" smtClean="0"/>
              <a:t> y </a:t>
            </a:r>
            <a:r>
              <a:rPr lang="en-US" altLang="es-CO" sz="2000" i="1" dirty="0" err="1" smtClean="0"/>
              <a:t>fuerte</a:t>
            </a:r>
            <a:r>
              <a:rPr lang="en-US" altLang="es-CO" sz="2000" i="1" dirty="0" smtClean="0"/>
              <a:t> (</a:t>
            </a:r>
            <a:r>
              <a:rPr lang="en-US" altLang="es-CO" sz="2000" i="1" dirty="0" err="1" smtClean="0"/>
              <a:t>doble</a:t>
            </a:r>
            <a:r>
              <a:rPr lang="en-US" altLang="es-CO" sz="2000" i="1" dirty="0" smtClean="0"/>
              <a:t> y </a:t>
            </a:r>
            <a:r>
              <a:rPr lang="en-US" altLang="es-CO" sz="2000" i="1" dirty="0" err="1" smtClean="0"/>
              <a:t>medio</a:t>
            </a:r>
            <a:r>
              <a:rPr lang="en-US" altLang="es-CO" sz="2000" i="1" dirty="0" smtClean="0"/>
              <a:t>, y mas </a:t>
            </a:r>
            <a:r>
              <a:rPr lang="en-US" altLang="es-CO" sz="2000" i="1" dirty="0" err="1" smtClean="0"/>
              <a:t>energía</a:t>
            </a:r>
            <a:r>
              <a:rPr lang="en-US" altLang="es-CO" sz="2000" i="1" dirty="0" smtClean="0"/>
              <a:t>) que el O</a:t>
            </a:r>
            <a:r>
              <a:rPr lang="en-US" altLang="es-CO" sz="2000" i="1" baseline="-25000" dirty="0" smtClean="0"/>
              <a:t>2</a:t>
            </a:r>
            <a:r>
              <a:rPr lang="en-US" altLang="es-CO" sz="2000" i="1" dirty="0" smtClean="0"/>
              <a:t> (</a:t>
            </a:r>
            <a:r>
              <a:rPr lang="en-US" altLang="es-CO" sz="2000" i="1" dirty="0" err="1" smtClean="0"/>
              <a:t>doble</a:t>
            </a:r>
            <a:r>
              <a:rPr lang="en-US" altLang="es-CO" sz="2000" i="1" dirty="0" smtClean="0"/>
              <a:t>) lo </a:t>
            </a:r>
            <a:r>
              <a:rPr lang="en-US" altLang="es-CO" sz="2000" i="1" dirty="0" err="1" smtClean="0"/>
              <a:t>cual</a:t>
            </a:r>
            <a:r>
              <a:rPr lang="en-US" altLang="es-CO" sz="2000" i="1" dirty="0" smtClean="0"/>
              <a:t> coincide con </a:t>
            </a:r>
            <a:r>
              <a:rPr lang="en-US" altLang="es-CO" sz="2000" i="1" dirty="0" err="1" smtClean="0"/>
              <a:t>los</a:t>
            </a:r>
            <a:r>
              <a:rPr lang="en-US" altLang="es-CO" sz="2000" i="1" dirty="0" smtClean="0"/>
              <a:t> </a:t>
            </a:r>
            <a:r>
              <a:rPr lang="en-US" altLang="es-CO" sz="2000" i="1" dirty="0" err="1" smtClean="0"/>
              <a:t>datos</a:t>
            </a:r>
            <a:r>
              <a:rPr lang="en-US" altLang="es-CO" sz="2000" i="1" dirty="0" smtClean="0"/>
              <a:t> de la </a:t>
            </a:r>
            <a:r>
              <a:rPr lang="en-US" altLang="es-CO" sz="2000" i="1" dirty="0" err="1" smtClean="0"/>
              <a:t>tabla</a:t>
            </a:r>
            <a:r>
              <a:rPr lang="en-US" altLang="es-CO" sz="2000" i="1" dirty="0" smtClean="0"/>
              <a:t>. </a:t>
            </a:r>
          </a:p>
        </p:txBody>
      </p:sp>
      <p:sp>
        <p:nvSpPr>
          <p:cNvPr id="2" name="Rectángulo 1"/>
          <p:cNvSpPr/>
          <p:nvPr/>
        </p:nvSpPr>
        <p:spPr>
          <a:xfrm>
            <a:off x="500808" y="5517232"/>
            <a:ext cx="8280920" cy="1015663"/>
          </a:xfrm>
          <a:prstGeom prst="rect">
            <a:avLst/>
          </a:prstGeom>
          <a:solidFill>
            <a:srgbClr val="C1F1C3"/>
          </a:solidFill>
        </p:spPr>
        <p:txBody>
          <a:bodyPr wrap="square">
            <a:spAutoFit/>
          </a:bodyPr>
          <a:lstStyle/>
          <a:p>
            <a:r>
              <a:rPr lang="en-US" altLang="es-CO" sz="2000" i="1" dirty="0" smtClean="0"/>
              <a:t>Altos OE: enlaces + </a:t>
            </a:r>
            <a:r>
              <a:rPr lang="en-US" altLang="es-CO" sz="2000" i="1" dirty="0" err="1" smtClean="0"/>
              <a:t>fuertes</a:t>
            </a:r>
            <a:r>
              <a:rPr lang="en-US" altLang="es-CO" sz="2000" i="1" dirty="0" smtClean="0"/>
              <a:t>, Mayor </a:t>
            </a:r>
            <a:r>
              <a:rPr lang="en-US" altLang="es-CO" sz="2000" i="1" dirty="0" err="1" smtClean="0"/>
              <a:t>energia</a:t>
            </a:r>
            <a:r>
              <a:rPr lang="en-US" altLang="es-CO" sz="2000" i="1" dirty="0" smtClean="0"/>
              <a:t>, </a:t>
            </a:r>
            <a:r>
              <a:rPr lang="en-US" altLang="es-CO" sz="2000" i="1" dirty="0" err="1" smtClean="0"/>
              <a:t>longitud</a:t>
            </a:r>
            <a:r>
              <a:rPr lang="en-US" altLang="es-CO" sz="2000" i="1" dirty="0" smtClean="0"/>
              <a:t> de enlace </a:t>
            </a:r>
            <a:r>
              <a:rPr lang="en-US" altLang="es-CO" sz="2000" i="1" dirty="0" err="1" smtClean="0"/>
              <a:t>corta</a:t>
            </a:r>
            <a:endParaRPr lang="en-US" altLang="es-CO" sz="2000" i="1" dirty="0" smtClean="0"/>
          </a:p>
          <a:p>
            <a:endParaRPr lang="en-US" altLang="es-CO" sz="2000" i="1" dirty="0" smtClean="0"/>
          </a:p>
          <a:p>
            <a:r>
              <a:rPr lang="en-US" altLang="es-CO" sz="2000" i="1" dirty="0" err="1" smtClean="0"/>
              <a:t>Bajos</a:t>
            </a:r>
            <a:r>
              <a:rPr lang="en-US" altLang="es-CO" sz="2000" i="1" dirty="0" smtClean="0"/>
              <a:t> OE: enlaces + </a:t>
            </a:r>
            <a:r>
              <a:rPr lang="en-US" altLang="es-CO" sz="2000" i="1" dirty="0" err="1" smtClean="0"/>
              <a:t>debiles</a:t>
            </a:r>
            <a:r>
              <a:rPr lang="en-US" altLang="es-CO" sz="2000" i="1" dirty="0" smtClean="0"/>
              <a:t>, </a:t>
            </a:r>
            <a:r>
              <a:rPr lang="en-US" altLang="es-CO" sz="2000" i="1" dirty="0" err="1" smtClean="0"/>
              <a:t>Menor</a:t>
            </a:r>
            <a:r>
              <a:rPr lang="en-US" altLang="es-CO" sz="2000" i="1" dirty="0" smtClean="0"/>
              <a:t> </a:t>
            </a:r>
            <a:r>
              <a:rPr lang="en-US" altLang="es-CO" sz="2000" i="1" dirty="0" err="1" smtClean="0"/>
              <a:t>energia</a:t>
            </a:r>
            <a:r>
              <a:rPr lang="en-US" altLang="es-CO" sz="2000" i="1" dirty="0" smtClean="0"/>
              <a:t>, longitude de enlace </a:t>
            </a:r>
            <a:r>
              <a:rPr lang="en-US" altLang="es-CO" sz="2000" i="1" dirty="0" err="1" smtClean="0"/>
              <a:t>larga</a:t>
            </a:r>
            <a:endParaRPr lang="en-US" altLang="es-CO" sz="2000" i="1" dirty="0"/>
          </a:p>
        </p:txBody>
      </p:sp>
    </p:spTree>
    <p:extLst>
      <p:ext uri="{BB962C8B-B14F-4D97-AF65-F5344CB8AC3E}">
        <p14:creationId xmlns:p14="http://schemas.microsoft.com/office/powerpoint/2010/main" val="14395960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12576" y="2132856"/>
            <a:ext cx="10244189" cy="3456384"/>
          </a:xfrm>
        </p:spPr>
        <p:txBody>
          <a:bodyPr/>
          <a:lstStyle/>
          <a:p>
            <a:pPr algn="ctr"/>
            <a:r>
              <a:rPr lang="es-CO" sz="4800" dirty="0" smtClean="0"/>
              <a:t>¡Muchas gracias por su atención</a:t>
            </a:r>
            <a:r>
              <a:rPr lang="es-CO" sz="4800" dirty="0"/>
              <a:t>!</a:t>
            </a:r>
          </a:p>
        </p:txBody>
      </p:sp>
    </p:spTree>
    <p:extLst>
      <p:ext uri="{BB962C8B-B14F-4D97-AF65-F5344CB8AC3E}">
        <p14:creationId xmlns:p14="http://schemas.microsoft.com/office/powerpoint/2010/main" val="3022156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7</a:t>
            </a:fld>
            <a:endParaRPr lang="en-US" altLang="es-CO"/>
          </a:p>
        </p:txBody>
      </p:sp>
      <p:sp>
        <p:nvSpPr>
          <p:cNvPr id="24" name="Text Box 3"/>
          <p:cNvSpPr txBox="1">
            <a:spLocks noChangeArrowheads="1"/>
          </p:cNvSpPr>
          <p:nvPr/>
        </p:nvSpPr>
        <p:spPr bwMode="auto">
          <a:xfrm>
            <a:off x="15776" y="2627183"/>
            <a:ext cx="3432175" cy="71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60000"/>
              </a:lnSpc>
              <a:spcBef>
                <a:spcPts val="0"/>
              </a:spcBef>
              <a:spcAft>
                <a:spcPts val="0"/>
              </a:spcAft>
              <a:buClrTx/>
              <a:buSzTx/>
              <a:buFontTx/>
              <a:buNone/>
              <a:tabLst/>
              <a:defRPr/>
            </a:pPr>
            <a:r>
              <a:rPr kumimoji="0" lang="en-US" altLang="es-CO" sz="2200" b="0" i="0" u="sng" strike="noStrike" kern="0" cap="none" spc="0" normalizeH="0" baseline="0" noProof="0" dirty="0" smtClean="0">
                <a:ln>
                  <a:noFill/>
                </a:ln>
                <a:solidFill>
                  <a:srgbClr val="000000"/>
                </a:solidFill>
                <a:effectLst/>
                <a:uLnTx/>
                <a:uFillTx/>
              </a:rPr>
              <a:t># de pares de </a:t>
            </a:r>
            <a:r>
              <a:rPr kumimoji="0" lang="en-US" altLang="es-CO" sz="2200" b="0" i="0" u="sng" strike="noStrike" kern="0" cap="none" spc="0" normalizeH="0" baseline="0" noProof="0" dirty="0" err="1" smtClean="0">
                <a:ln>
                  <a:noFill/>
                </a:ln>
                <a:solidFill>
                  <a:srgbClr val="000000"/>
                </a:solidFill>
                <a:effectLst/>
                <a:uLnTx/>
                <a:uFillTx/>
              </a:rPr>
              <a:t>electrones</a:t>
            </a:r>
            <a:endParaRPr kumimoji="0" lang="en-US" altLang="es-CO" sz="2200" b="0" i="0" u="sng" strike="noStrike" kern="0" cap="none" spc="0" normalizeH="0" baseline="0" noProof="0" dirty="0" smtClean="0">
              <a:ln>
                <a:noFill/>
              </a:ln>
              <a:solidFill>
                <a:srgbClr val="000000"/>
              </a:solidFill>
              <a:effectLst/>
              <a:uLnTx/>
              <a:uFillTx/>
            </a:endParaRPr>
          </a:p>
          <a:p>
            <a:pPr marL="0" marR="0" lvl="0" indent="0" algn="ctr" defTabSz="914400" eaLnBrk="1" fontAlgn="auto" latinLnBrk="0" hangingPunct="1">
              <a:lnSpc>
                <a:spcPct val="60000"/>
              </a:lnSpc>
              <a:spcBef>
                <a:spcPts val="0"/>
              </a:spcBef>
              <a:spcAft>
                <a:spcPts val="0"/>
              </a:spcAft>
              <a:buClrTx/>
              <a:buSzTx/>
              <a:buFontTx/>
              <a:buNone/>
              <a:tabLst/>
              <a:defRPr/>
            </a:pPr>
            <a:endParaRPr lang="en-US" altLang="es-CO" sz="2200" u="sng" kern="0" dirty="0">
              <a:solidFill>
                <a:srgbClr val="000000"/>
              </a:solidFill>
            </a:endParaRPr>
          </a:p>
          <a:p>
            <a:pPr marL="0" marR="0" lvl="0" indent="0" algn="ctr" defTabSz="914400" eaLnBrk="1" fontAlgn="auto" latinLnBrk="0" hangingPunct="1">
              <a:lnSpc>
                <a:spcPct val="60000"/>
              </a:lnSpc>
              <a:spcBef>
                <a:spcPts val="0"/>
              </a:spcBef>
              <a:spcAft>
                <a:spcPts val="0"/>
              </a:spcAft>
              <a:buClrTx/>
              <a:buSzTx/>
              <a:buFontTx/>
              <a:buNone/>
              <a:tabLst/>
              <a:defRPr/>
            </a:pPr>
            <a:r>
              <a:rPr kumimoji="0" lang="en-US" altLang="es-CO" sz="2200" b="0" i="0" u="sng" strike="noStrike" kern="0" cap="none" spc="0" normalizeH="0" baseline="0" noProof="0" dirty="0" smtClean="0">
                <a:ln>
                  <a:noFill/>
                </a:ln>
                <a:solidFill>
                  <a:srgbClr val="000000"/>
                </a:solidFill>
                <a:effectLst/>
                <a:uLnTx/>
                <a:uFillTx/>
              </a:rPr>
              <a:t> </a:t>
            </a:r>
            <a:r>
              <a:rPr kumimoji="0" lang="en-US" altLang="es-CO" sz="2200" b="0" i="0" u="sng" strike="noStrike" kern="0" cap="none" spc="0" normalizeH="0" baseline="0" noProof="0" dirty="0" err="1" smtClean="0">
                <a:ln>
                  <a:noFill/>
                </a:ln>
                <a:solidFill>
                  <a:srgbClr val="000000"/>
                </a:solidFill>
                <a:effectLst/>
                <a:uLnTx/>
                <a:uFillTx/>
              </a:rPr>
              <a:t>libres</a:t>
            </a:r>
            <a:r>
              <a:rPr kumimoji="0" lang="en-US" altLang="es-CO" sz="2200" b="0" i="0" u="sng" strike="noStrike" kern="0" cap="none" spc="0" normalizeH="0" baseline="0" noProof="0" dirty="0" smtClean="0">
                <a:ln>
                  <a:noFill/>
                </a:ln>
                <a:solidFill>
                  <a:srgbClr val="000000"/>
                </a:solidFill>
                <a:effectLst/>
                <a:uLnTx/>
                <a:uFillTx/>
              </a:rPr>
              <a:t> +</a:t>
            </a:r>
            <a:r>
              <a:rPr kumimoji="0" lang="en-US" altLang="es-CO" sz="2200" b="0" i="0" u="sng" strike="noStrike" kern="0" cap="none" spc="0" normalizeH="0" noProof="0" dirty="0" smtClean="0">
                <a:ln>
                  <a:noFill/>
                </a:ln>
                <a:solidFill>
                  <a:srgbClr val="000000"/>
                </a:solidFill>
                <a:effectLst/>
                <a:uLnTx/>
                <a:uFillTx/>
              </a:rPr>
              <a:t> </a:t>
            </a:r>
            <a:r>
              <a:rPr kumimoji="0" lang="en-US" altLang="es-CO" sz="2200" b="0" i="0" u="sng" strike="noStrike" kern="0" cap="none" spc="0" normalizeH="0" baseline="0" noProof="0" dirty="0" smtClean="0">
                <a:ln>
                  <a:noFill/>
                </a:ln>
                <a:solidFill>
                  <a:srgbClr val="000000"/>
                </a:solidFill>
                <a:effectLst/>
                <a:uLnTx/>
                <a:uFillTx/>
              </a:rPr>
              <a:t>#  </a:t>
            </a:r>
            <a:r>
              <a:rPr kumimoji="0" lang="en-US" altLang="es-CO" sz="2200" b="0" i="0" u="sng" strike="noStrike" kern="0" cap="none" spc="0" normalizeH="0" baseline="0" noProof="0" dirty="0" err="1" smtClean="0">
                <a:ln>
                  <a:noFill/>
                </a:ln>
                <a:solidFill>
                  <a:srgbClr val="000000"/>
                </a:solidFill>
                <a:effectLst/>
                <a:uLnTx/>
                <a:uFillTx/>
              </a:rPr>
              <a:t>átomos</a:t>
            </a:r>
            <a:r>
              <a:rPr kumimoji="0" lang="en-US" altLang="es-CO" sz="2200" b="0" i="0" u="sng" strike="noStrike" kern="0" cap="none" spc="0" normalizeH="0" baseline="0" noProof="0" dirty="0" smtClean="0">
                <a:ln>
                  <a:noFill/>
                </a:ln>
                <a:solidFill>
                  <a:srgbClr val="000000"/>
                </a:solidFill>
                <a:effectLst/>
                <a:uLnTx/>
                <a:uFillTx/>
              </a:rPr>
              <a:t> </a:t>
            </a:r>
            <a:r>
              <a:rPr kumimoji="0" lang="en-US" altLang="es-CO" sz="2200" b="0" i="0" u="sng" strike="noStrike" kern="0" cap="none" spc="0" normalizeH="0" baseline="0" noProof="0" dirty="0" err="1" smtClean="0">
                <a:ln>
                  <a:noFill/>
                </a:ln>
                <a:solidFill>
                  <a:srgbClr val="000000"/>
                </a:solidFill>
                <a:effectLst/>
                <a:uLnTx/>
                <a:uFillTx/>
              </a:rPr>
              <a:t>unidos</a:t>
            </a:r>
            <a:endParaRPr kumimoji="0" lang="en-US" altLang="es-CO" sz="2200" b="0" i="0" u="sng" strike="noStrike" kern="0" cap="none" spc="0" normalizeH="0" baseline="0" noProof="0" dirty="0" smtClean="0">
              <a:ln>
                <a:noFill/>
              </a:ln>
              <a:solidFill>
                <a:srgbClr val="000000"/>
              </a:solidFill>
              <a:effectLst/>
              <a:uLnTx/>
              <a:uFillTx/>
            </a:endParaRPr>
          </a:p>
        </p:txBody>
      </p:sp>
      <p:sp>
        <p:nvSpPr>
          <p:cNvPr id="25" name="Text Box 4"/>
          <p:cNvSpPr txBox="1">
            <a:spLocks noChangeArrowheads="1"/>
          </p:cNvSpPr>
          <p:nvPr/>
        </p:nvSpPr>
        <p:spPr bwMode="auto">
          <a:xfrm>
            <a:off x="3908723" y="2998200"/>
            <a:ext cx="1712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sng" strike="noStrike" kern="0" cap="none" spc="0" normalizeH="0" baseline="0" noProof="0" smtClean="0">
                <a:ln>
                  <a:noFill/>
                </a:ln>
                <a:solidFill>
                  <a:srgbClr val="000000"/>
                </a:solidFill>
                <a:effectLst/>
                <a:uLnTx/>
                <a:uFillTx/>
              </a:rPr>
              <a:t>Hibridación</a:t>
            </a:r>
          </a:p>
        </p:txBody>
      </p:sp>
      <p:sp>
        <p:nvSpPr>
          <p:cNvPr id="26" name="Text Box 5"/>
          <p:cNvSpPr txBox="1">
            <a:spLocks noChangeArrowheads="1"/>
          </p:cNvSpPr>
          <p:nvPr/>
        </p:nvSpPr>
        <p:spPr bwMode="auto">
          <a:xfrm>
            <a:off x="6623348" y="2998200"/>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sng" strike="noStrike" kern="0" cap="none" spc="0" normalizeH="0" baseline="0" noProof="0" smtClean="0">
                <a:ln>
                  <a:noFill/>
                </a:ln>
                <a:solidFill>
                  <a:srgbClr val="000000"/>
                </a:solidFill>
                <a:effectLst/>
                <a:uLnTx/>
                <a:uFillTx/>
              </a:rPr>
              <a:t>Ejemplos</a:t>
            </a:r>
          </a:p>
        </p:txBody>
      </p:sp>
      <p:sp>
        <p:nvSpPr>
          <p:cNvPr id="27" name="Text Box 6"/>
          <p:cNvSpPr txBox="1">
            <a:spLocks noChangeArrowheads="1"/>
          </p:cNvSpPr>
          <p:nvPr/>
        </p:nvSpPr>
        <p:spPr bwMode="auto">
          <a:xfrm>
            <a:off x="1673523" y="3607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2</a:t>
            </a:r>
          </a:p>
        </p:txBody>
      </p:sp>
      <p:sp>
        <p:nvSpPr>
          <p:cNvPr id="28" name="Text Box 7"/>
          <p:cNvSpPr txBox="1">
            <a:spLocks noChangeArrowheads="1"/>
          </p:cNvSpPr>
          <p:nvPr/>
        </p:nvSpPr>
        <p:spPr bwMode="auto">
          <a:xfrm>
            <a:off x="1673523" y="427455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3</a:t>
            </a:r>
          </a:p>
        </p:txBody>
      </p:sp>
      <p:sp>
        <p:nvSpPr>
          <p:cNvPr id="29" name="Text Box 8"/>
          <p:cNvSpPr txBox="1">
            <a:spLocks noChangeArrowheads="1"/>
          </p:cNvSpPr>
          <p:nvPr/>
        </p:nvSpPr>
        <p:spPr bwMode="auto">
          <a:xfrm>
            <a:off x="1673523" y="49413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4</a:t>
            </a:r>
          </a:p>
        </p:txBody>
      </p:sp>
      <p:sp>
        <p:nvSpPr>
          <p:cNvPr id="30" name="Text Box 9"/>
          <p:cNvSpPr txBox="1">
            <a:spLocks noChangeArrowheads="1"/>
          </p:cNvSpPr>
          <p:nvPr/>
        </p:nvSpPr>
        <p:spPr bwMode="auto">
          <a:xfrm>
            <a:off x="1673523" y="565091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5</a:t>
            </a:r>
          </a:p>
        </p:txBody>
      </p:sp>
      <p:sp>
        <p:nvSpPr>
          <p:cNvPr id="31" name="Text Box 10"/>
          <p:cNvSpPr txBox="1">
            <a:spLocks noChangeArrowheads="1"/>
          </p:cNvSpPr>
          <p:nvPr/>
        </p:nvSpPr>
        <p:spPr bwMode="auto">
          <a:xfrm>
            <a:off x="1673523" y="6274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6</a:t>
            </a:r>
          </a:p>
        </p:txBody>
      </p:sp>
      <p:sp>
        <p:nvSpPr>
          <p:cNvPr id="32" name="Text Box 11"/>
          <p:cNvSpPr txBox="1">
            <a:spLocks noChangeArrowheads="1"/>
          </p:cNvSpPr>
          <p:nvPr/>
        </p:nvSpPr>
        <p:spPr bwMode="auto">
          <a:xfrm>
            <a:off x="4678661" y="3607800"/>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sp</a:t>
            </a:r>
          </a:p>
        </p:txBody>
      </p:sp>
      <p:sp>
        <p:nvSpPr>
          <p:cNvPr id="33" name="Text Box 12"/>
          <p:cNvSpPr txBox="1">
            <a:spLocks noChangeArrowheads="1"/>
          </p:cNvSpPr>
          <p:nvPr/>
        </p:nvSpPr>
        <p:spPr bwMode="auto">
          <a:xfrm>
            <a:off x="4618336" y="4274550"/>
            <a:ext cx="61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sp</a:t>
            </a:r>
            <a:r>
              <a:rPr kumimoji="0" lang="en-US" altLang="es-CO" sz="2400" b="0" i="0" u="none" strike="noStrike" kern="0" cap="none" spc="0" normalizeH="0" baseline="30000" noProof="0" smtClean="0">
                <a:ln>
                  <a:noFill/>
                </a:ln>
                <a:solidFill>
                  <a:srgbClr val="000000"/>
                </a:solidFill>
                <a:effectLst/>
                <a:uLnTx/>
                <a:uFillTx/>
              </a:rPr>
              <a:t>2</a:t>
            </a:r>
            <a:endParaRPr kumimoji="0" lang="en-US" altLang="es-CO" sz="2400" b="0" i="0" u="none" strike="noStrike" kern="0" cap="none" spc="0" normalizeH="0" baseline="0" noProof="0" smtClean="0">
              <a:ln>
                <a:noFill/>
              </a:ln>
              <a:solidFill>
                <a:srgbClr val="000000"/>
              </a:solidFill>
              <a:effectLst/>
              <a:uLnTx/>
              <a:uFillTx/>
            </a:endParaRPr>
          </a:p>
        </p:txBody>
      </p:sp>
      <p:sp>
        <p:nvSpPr>
          <p:cNvPr id="34" name="Text Box 13"/>
          <p:cNvSpPr txBox="1">
            <a:spLocks noChangeArrowheads="1"/>
          </p:cNvSpPr>
          <p:nvPr/>
        </p:nvSpPr>
        <p:spPr bwMode="auto">
          <a:xfrm>
            <a:off x="4618336" y="4941300"/>
            <a:ext cx="61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sp</a:t>
            </a:r>
            <a:r>
              <a:rPr kumimoji="0" lang="en-US" altLang="es-CO" sz="2400" b="0" i="0" u="none" strike="noStrike" kern="0" cap="none" spc="0" normalizeH="0" baseline="30000" noProof="0" smtClean="0">
                <a:ln>
                  <a:noFill/>
                </a:ln>
                <a:solidFill>
                  <a:srgbClr val="000000"/>
                </a:solidFill>
                <a:effectLst/>
                <a:uLnTx/>
                <a:uFillTx/>
              </a:rPr>
              <a:t>3</a:t>
            </a:r>
            <a:endParaRPr kumimoji="0" lang="en-US" altLang="es-CO" sz="2400" b="0" i="0" u="none" strike="noStrike" kern="0" cap="none" spc="0" normalizeH="0" baseline="0" noProof="0" smtClean="0">
              <a:ln>
                <a:noFill/>
              </a:ln>
              <a:solidFill>
                <a:srgbClr val="000000"/>
              </a:solidFill>
              <a:effectLst/>
              <a:uLnTx/>
              <a:uFillTx/>
            </a:endParaRPr>
          </a:p>
        </p:txBody>
      </p:sp>
      <p:sp>
        <p:nvSpPr>
          <p:cNvPr id="35" name="Text Box 14"/>
          <p:cNvSpPr txBox="1">
            <a:spLocks noChangeArrowheads="1"/>
          </p:cNvSpPr>
          <p:nvPr/>
        </p:nvSpPr>
        <p:spPr bwMode="auto">
          <a:xfrm>
            <a:off x="4529436" y="5650913"/>
            <a:ext cx="788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sp</a:t>
            </a:r>
            <a:r>
              <a:rPr kumimoji="0" lang="en-US" altLang="es-CO" sz="2400" b="0" i="0" u="none" strike="noStrike" kern="0" cap="none" spc="0" normalizeH="0" baseline="30000" noProof="0" smtClean="0">
                <a:ln>
                  <a:noFill/>
                </a:ln>
                <a:solidFill>
                  <a:srgbClr val="000000"/>
                </a:solidFill>
                <a:effectLst/>
                <a:uLnTx/>
                <a:uFillTx/>
              </a:rPr>
              <a:t>3</a:t>
            </a:r>
            <a:r>
              <a:rPr kumimoji="0" lang="en-US" altLang="es-CO" sz="2400" b="0" i="0" u="none" strike="noStrike" kern="0" cap="none" spc="0" normalizeH="0" baseline="0" noProof="0" smtClean="0">
                <a:ln>
                  <a:noFill/>
                </a:ln>
                <a:solidFill>
                  <a:srgbClr val="000000"/>
                </a:solidFill>
                <a:effectLst/>
                <a:uLnTx/>
                <a:uFillTx/>
              </a:rPr>
              <a:t>d</a:t>
            </a:r>
          </a:p>
        </p:txBody>
      </p:sp>
      <p:sp>
        <p:nvSpPr>
          <p:cNvPr id="36" name="Text Box 15"/>
          <p:cNvSpPr txBox="1">
            <a:spLocks noChangeArrowheads="1"/>
          </p:cNvSpPr>
          <p:nvPr/>
        </p:nvSpPr>
        <p:spPr bwMode="auto">
          <a:xfrm>
            <a:off x="4469111" y="6274800"/>
            <a:ext cx="901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sp</a:t>
            </a:r>
            <a:r>
              <a:rPr kumimoji="0" lang="en-US" altLang="es-CO" sz="2400" b="0" i="0" u="none" strike="noStrike" kern="0" cap="none" spc="0" normalizeH="0" baseline="30000" noProof="0" smtClean="0">
                <a:ln>
                  <a:noFill/>
                </a:ln>
                <a:solidFill>
                  <a:srgbClr val="000000"/>
                </a:solidFill>
                <a:effectLst/>
                <a:uLnTx/>
                <a:uFillTx/>
              </a:rPr>
              <a:t>3</a:t>
            </a:r>
            <a:r>
              <a:rPr kumimoji="0" lang="en-US" altLang="es-CO" sz="2400" b="0" i="0" u="none" strike="noStrike" kern="0" cap="none" spc="0" normalizeH="0" baseline="0" noProof="0" smtClean="0">
                <a:ln>
                  <a:noFill/>
                </a:ln>
                <a:solidFill>
                  <a:srgbClr val="000000"/>
                </a:solidFill>
                <a:effectLst/>
                <a:uLnTx/>
                <a:uFillTx/>
              </a:rPr>
              <a:t>d</a:t>
            </a:r>
            <a:r>
              <a:rPr kumimoji="0" lang="en-US" altLang="es-CO" sz="2400" b="0" i="0" u="none" strike="noStrike" kern="0" cap="none" spc="0" normalizeH="0" baseline="30000" noProof="0" smtClean="0">
                <a:ln>
                  <a:noFill/>
                </a:ln>
                <a:solidFill>
                  <a:srgbClr val="000000"/>
                </a:solidFill>
                <a:effectLst/>
                <a:uLnTx/>
                <a:uFillTx/>
              </a:rPr>
              <a:t>2</a:t>
            </a:r>
            <a:endParaRPr kumimoji="0" lang="en-US" altLang="es-CO" sz="2400" b="0" i="0" u="none" strike="noStrike" kern="0" cap="none" spc="0" normalizeH="0" baseline="0" noProof="0" smtClean="0">
              <a:ln>
                <a:noFill/>
              </a:ln>
              <a:solidFill>
                <a:srgbClr val="000000"/>
              </a:solidFill>
              <a:effectLst/>
              <a:uLnTx/>
              <a:uFillTx/>
            </a:endParaRPr>
          </a:p>
        </p:txBody>
      </p:sp>
      <p:sp>
        <p:nvSpPr>
          <p:cNvPr id="37" name="Text Box 16"/>
          <p:cNvSpPr txBox="1">
            <a:spLocks noChangeArrowheads="1"/>
          </p:cNvSpPr>
          <p:nvPr/>
        </p:nvSpPr>
        <p:spPr bwMode="auto">
          <a:xfrm>
            <a:off x="6936086" y="3607800"/>
            <a:ext cx="958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BeCl</a:t>
            </a:r>
            <a:r>
              <a:rPr kumimoji="0" lang="en-US" altLang="es-CO" sz="2400" b="0" i="0" u="none" strike="noStrike" kern="0" cap="none" spc="0" normalizeH="0" baseline="-25000" noProof="0" smtClean="0">
                <a:ln>
                  <a:noFill/>
                </a:ln>
                <a:solidFill>
                  <a:srgbClr val="000000"/>
                </a:solidFill>
                <a:effectLst/>
                <a:uLnTx/>
                <a:uFillTx/>
              </a:rPr>
              <a:t>2</a:t>
            </a:r>
            <a:endParaRPr kumimoji="0" lang="en-US" altLang="es-CO" sz="2400" b="0" i="0" u="none" strike="noStrike" kern="0" cap="none" spc="0" normalizeH="0" baseline="0" noProof="0" smtClean="0">
              <a:ln>
                <a:noFill/>
              </a:ln>
              <a:solidFill>
                <a:srgbClr val="000000"/>
              </a:solidFill>
              <a:effectLst/>
              <a:uLnTx/>
              <a:uFillTx/>
            </a:endParaRPr>
          </a:p>
        </p:txBody>
      </p:sp>
      <p:sp>
        <p:nvSpPr>
          <p:cNvPr id="38" name="Text Box 17"/>
          <p:cNvSpPr txBox="1">
            <a:spLocks noChangeArrowheads="1"/>
          </p:cNvSpPr>
          <p:nvPr/>
        </p:nvSpPr>
        <p:spPr bwMode="auto">
          <a:xfrm>
            <a:off x="7083723" y="427455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BF</a:t>
            </a:r>
            <a:r>
              <a:rPr kumimoji="0" lang="en-US" altLang="es-CO" sz="2400" b="0" i="0" u="none" strike="noStrike" kern="0" cap="none" spc="0" normalizeH="0" baseline="-25000" noProof="0" smtClean="0">
                <a:ln>
                  <a:noFill/>
                </a:ln>
                <a:solidFill>
                  <a:srgbClr val="000000"/>
                </a:solidFill>
                <a:effectLst/>
                <a:uLnTx/>
                <a:uFillTx/>
              </a:rPr>
              <a:t>3</a:t>
            </a:r>
            <a:endParaRPr kumimoji="0" lang="en-US" altLang="es-CO" sz="2400" b="0" i="0" u="none" strike="noStrike" kern="0" cap="none" spc="0" normalizeH="0" baseline="0" noProof="0" smtClean="0">
              <a:ln>
                <a:noFill/>
              </a:ln>
              <a:solidFill>
                <a:srgbClr val="000000"/>
              </a:solidFill>
              <a:effectLst/>
              <a:uLnTx/>
              <a:uFillTx/>
            </a:endParaRPr>
          </a:p>
        </p:txBody>
      </p:sp>
      <p:sp>
        <p:nvSpPr>
          <p:cNvPr id="39" name="Text Box 18"/>
          <p:cNvSpPr txBox="1">
            <a:spLocks noChangeArrowheads="1"/>
          </p:cNvSpPr>
          <p:nvPr/>
        </p:nvSpPr>
        <p:spPr bwMode="auto">
          <a:xfrm>
            <a:off x="6240761" y="4941300"/>
            <a:ext cx="2198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CH</a:t>
            </a:r>
            <a:r>
              <a:rPr kumimoji="0" lang="en-US" altLang="es-CO" sz="2400" b="0" i="0" u="none" strike="noStrike" kern="0" cap="none" spc="0" normalizeH="0" baseline="-25000" noProof="0" smtClean="0">
                <a:ln>
                  <a:noFill/>
                </a:ln>
                <a:solidFill>
                  <a:srgbClr val="000000"/>
                </a:solidFill>
                <a:effectLst/>
                <a:uLnTx/>
                <a:uFillTx/>
              </a:rPr>
              <a:t>4</a:t>
            </a:r>
            <a:r>
              <a:rPr kumimoji="0" lang="en-US" altLang="es-CO" sz="2400" b="0" i="0" u="none" strike="noStrike" kern="0" cap="none" spc="0" normalizeH="0" baseline="0" noProof="0" smtClean="0">
                <a:ln>
                  <a:noFill/>
                </a:ln>
                <a:solidFill>
                  <a:srgbClr val="000000"/>
                </a:solidFill>
                <a:effectLst/>
                <a:uLnTx/>
                <a:uFillTx/>
              </a:rPr>
              <a:t>, NH</a:t>
            </a:r>
            <a:r>
              <a:rPr kumimoji="0" lang="en-US" altLang="es-CO" sz="2400" b="0" i="0" u="none" strike="noStrike" kern="0" cap="none" spc="0" normalizeH="0" baseline="-25000" noProof="0" smtClean="0">
                <a:ln>
                  <a:noFill/>
                </a:ln>
                <a:solidFill>
                  <a:srgbClr val="000000"/>
                </a:solidFill>
                <a:effectLst/>
                <a:uLnTx/>
                <a:uFillTx/>
              </a:rPr>
              <a:t>3</a:t>
            </a:r>
            <a:r>
              <a:rPr kumimoji="0" lang="en-US" altLang="es-CO" sz="2400" b="0" i="0" u="none" strike="noStrike" kern="0" cap="none" spc="0" normalizeH="0" baseline="0" noProof="0" smtClean="0">
                <a:ln>
                  <a:noFill/>
                </a:ln>
                <a:solidFill>
                  <a:srgbClr val="000000"/>
                </a:solidFill>
                <a:effectLst/>
                <a:uLnTx/>
                <a:uFillTx/>
              </a:rPr>
              <a:t>, H</a:t>
            </a:r>
            <a:r>
              <a:rPr kumimoji="0" lang="en-US" altLang="es-CO" sz="2400" b="0" i="0" u="none" strike="noStrike" kern="0" cap="none" spc="0" normalizeH="0" baseline="-25000" noProof="0" smtClean="0">
                <a:ln>
                  <a:noFill/>
                </a:ln>
                <a:solidFill>
                  <a:srgbClr val="000000"/>
                </a:solidFill>
                <a:effectLst/>
                <a:uLnTx/>
                <a:uFillTx/>
              </a:rPr>
              <a:t>2</a:t>
            </a:r>
            <a:r>
              <a:rPr kumimoji="0" lang="en-US" altLang="es-CO" sz="2400" b="0" i="0" u="none" strike="noStrike" kern="0" cap="none" spc="0" normalizeH="0" baseline="0" noProof="0" smtClean="0">
                <a:ln>
                  <a:noFill/>
                </a:ln>
                <a:solidFill>
                  <a:srgbClr val="000000"/>
                </a:solidFill>
                <a:effectLst/>
                <a:uLnTx/>
                <a:uFillTx/>
              </a:rPr>
              <a:t>O</a:t>
            </a:r>
          </a:p>
        </p:txBody>
      </p:sp>
      <p:sp>
        <p:nvSpPr>
          <p:cNvPr id="40" name="Text Box 19"/>
          <p:cNvSpPr txBox="1">
            <a:spLocks noChangeArrowheads="1"/>
          </p:cNvSpPr>
          <p:nvPr/>
        </p:nvSpPr>
        <p:spPr bwMode="auto">
          <a:xfrm>
            <a:off x="7032923" y="5650913"/>
            <a:ext cx="788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PCl</a:t>
            </a:r>
            <a:r>
              <a:rPr kumimoji="0" lang="en-US" altLang="es-CO" sz="2400" b="0" i="0" u="none" strike="noStrike" kern="0" cap="none" spc="0" normalizeH="0" baseline="-25000" noProof="0" smtClean="0">
                <a:ln>
                  <a:noFill/>
                </a:ln>
                <a:solidFill>
                  <a:srgbClr val="000000"/>
                </a:solidFill>
                <a:effectLst/>
                <a:uLnTx/>
                <a:uFillTx/>
              </a:rPr>
              <a:t>5</a:t>
            </a:r>
            <a:endParaRPr kumimoji="0" lang="en-US" altLang="es-CO" sz="2400" b="0" i="0" u="none" strike="noStrike" kern="0" cap="none" spc="0" normalizeH="0" baseline="0" noProof="0" smtClean="0">
              <a:ln>
                <a:noFill/>
              </a:ln>
              <a:solidFill>
                <a:srgbClr val="000000"/>
              </a:solidFill>
              <a:effectLst/>
              <a:uLnTx/>
              <a:uFillTx/>
            </a:endParaRPr>
          </a:p>
        </p:txBody>
      </p:sp>
      <p:sp>
        <p:nvSpPr>
          <p:cNvPr id="41" name="Text Box 20"/>
          <p:cNvSpPr txBox="1">
            <a:spLocks noChangeArrowheads="1"/>
          </p:cNvSpPr>
          <p:nvPr/>
        </p:nvSpPr>
        <p:spPr bwMode="auto">
          <a:xfrm>
            <a:off x="7101186" y="6274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0" i="0" u="none" strike="noStrike" kern="0" cap="none" spc="0" normalizeH="0" baseline="0" noProof="0" smtClean="0">
                <a:ln>
                  <a:noFill/>
                </a:ln>
                <a:solidFill>
                  <a:srgbClr val="000000"/>
                </a:solidFill>
                <a:effectLst/>
                <a:uLnTx/>
                <a:uFillTx/>
              </a:rPr>
              <a:t>SF</a:t>
            </a:r>
            <a:r>
              <a:rPr kumimoji="0" lang="en-US" altLang="es-CO" sz="2400" b="0" i="0" u="none" strike="noStrike" kern="0" cap="none" spc="0" normalizeH="0" baseline="-25000" noProof="0" smtClean="0">
                <a:ln>
                  <a:noFill/>
                </a:ln>
                <a:solidFill>
                  <a:srgbClr val="000000"/>
                </a:solidFill>
                <a:effectLst/>
                <a:uLnTx/>
                <a:uFillTx/>
              </a:rPr>
              <a:t>6</a:t>
            </a:r>
            <a:endParaRPr kumimoji="0" lang="en-US" altLang="es-CO" sz="2400" b="0" i="0" u="none" strike="noStrike" kern="0" cap="none" spc="0" normalizeH="0" baseline="0" noProof="0" smtClean="0">
              <a:ln>
                <a:noFill/>
              </a:ln>
              <a:solidFill>
                <a:srgbClr val="000000"/>
              </a:solidFill>
              <a:effectLst/>
              <a:uLnTx/>
              <a:uFillTx/>
            </a:endParaRPr>
          </a:p>
        </p:txBody>
      </p:sp>
      <p:sp>
        <p:nvSpPr>
          <p:cNvPr id="42" name="Text Box 25"/>
          <p:cNvSpPr txBox="1">
            <a:spLocks noChangeArrowheads="1"/>
          </p:cNvSpPr>
          <p:nvPr/>
        </p:nvSpPr>
        <p:spPr bwMode="auto">
          <a:xfrm>
            <a:off x="581100" y="553217"/>
            <a:ext cx="8559948" cy="182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Aft>
                <a:spcPct val="35000"/>
              </a:spcAft>
            </a:pPr>
            <a:r>
              <a:rPr lang="en-US" altLang="es-CO" dirty="0" smtClean="0">
                <a:solidFill>
                  <a:srgbClr val="000000"/>
                </a:solidFill>
                <a:latin typeface="Arial" panose="020B0604020202020204" pitchFamily="34" charset="0"/>
              </a:rPr>
              <a:t>Para </a:t>
            </a:r>
            <a:r>
              <a:rPr lang="en-US" altLang="es-CO" dirty="0" err="1" smtClean="0">
                <a:solidFill>
                  <a:srgbClr val="000000"/>
                </a:solidFill>
                <a:latin typeface="Arial" panose="020B0604020202020204" pitchFamily="34" charset="0"/>
              </a:rPr>
              <a:t>predecir</a:t>
            </a:r>
            <a:r>
              <a:rPr lang="en-US" altLang="es-CO" dirty="0" smtClean="0">
                <a:solidFill>
                  <a:srgbClr val="000000"/>
                </a:solidFill>
                <a:latin typeface="Arial" panose="020B0604020202020204" pitchFamily="34" charset="0"/>
              </a:rPr>
              <a:t> la </a:t>
            </a:r>
            <a:r>
              <a:rPr lang="en-US" altLang="es-CO" dirty="0" err="1" smtClean="0">
                <a:solidFill>
                  <a:srgbClr val="000000"/>
                </a:solidFill>
                <a:latin typeface="Arial" panose="020B0604020202020204" pitchFamily="34" charset="0"/>
              </a:rPr>
              <a:t>Hibridacion</a:t>
            </a:r>
            <a:r>
              <a:rPr lang="en-US" altLang="es-CO" dirty="0" smtClean="0">
                <a:solidFill>
                  <a:srgbClr val="000000"/>
                </a:solidFill>
                <a:latin typeface="Arial" panose="020B0604020202020204" pitchFamily="34" charset="0"/>
              </a:rPr>
              <a:t> de </a:t>
            </a:r>
            <a:r>
              <a:rPr lang="en-US" altLang="es-CO" dirty="0" err="1" smtClean="0">
                <a:solidFill>
                  <a:srgbClr val="000000"/>
                </a:solidFill>
                <a:latin typeface="Arial" panose="020B0604020202020204" pitchFamily="34" charset="0"/>
              </a:rPr>
              <a:t>una</a:t>
            </a:r>
            <a:r>
              <a:rPr lang="en-US" altLang="es-CO" dirty="0" smtClean="0">
                <a:solidFill>
                  <a:srgbClr val="000000"/>
                </a:solidFill>
                <a:latin typeface="Arial" panose="020B0604020202020204" pitchFamily="34" charset="0"/>
              </a:rPr>
              <a:t> </a:t>
            </a:r>
            <a:r>
              <a:rPr lang="en-US" altLang="es-CO" dirty="0" err="1" smtClean="0">
                <a:solidFill>
                  <a:srgbClr val="000000"/>
                </a:solidFill>
                <a:latin typeface="Arial" panose="020B0604020202020204" pitchFamily="34" charset="0"/>
              </a:rPr>
              <a:t>molécula</a:t>
            </a:r>
            <a:r>
              <a:rPr lang="en-US" altLang="es-CO" dirty="0" smtClean="0">
                <a:solidFill>
                  <a:srgbClr val="000000"/>
                </a:solidFill>
                <a:latin typeface="Arial" panose="020B0604020202020204" pitchFamily="34" charset="0"/>
              </a:rPr>
              <a:t>:</a:t>
            </a:r>
          </a:p>
          <a:p>
            <a:pPr>
              <a:spcAft>
                <a:spcPct val="35000"/>
              </a:spcAft>
              <a:buFontTx/>
              <a:buAutoNum type="arabicPeriod"/>
            </a:pPr>
            <a:r>
              <a:rPr lang="en-US" altLang="es-CO" dirty="0" err="1" smtClean="0">
                <a:solidFill>
                  <a:srgbClr val="000000"/>
                </a:solidFill>
                <a:latin typeface="Arial" panose="020B0604020202020204" pitchFamily="34" charset="0"/>
              </a:rPr>
              <a:t>Escriba</a:t>
            </a:r>
            <a:r>
              <a:rPr lang="en-US" altLang="es-CO" dirty="0" smtClean="0">
                <a:solidFill>
                  <a:srgbClr val="000000"/>
                </a:solidFill>
                <a:latin typeface="Arial" panose="020B0604020202020204" pitchFamily="34" charset="0"/>
              </a:rPr>
              <a:t> la </a:t>
            </a:r>
            <a:r>
              <a:rPr lang="en-US" altLang="es-CO" dirty="0" err="1" smtClean="0">
                <a:solidFill>
                  <a:srgbClr val="000000"/>
                </a:solidFill>
                <a:latin typeface="Arial" panose="020B0604020202020204" pitchFamily="34" charset="0"/>
              </a:rPr>
              <a:t>estructura</a:t>
            </a:r>
            <a:r>
              <a:rPr lang="en-US" altLang="es-CO" dirty="0" smtClean="0">
                <a:solidFill>
                  <a:srgbClr val="000000"/>
                </a:solidFill>
                <a:latin typeface="Arial" panose="020B0604020202020204" pitchFamily="34" charset="0"/>
              </a:rPr>
              <a:t> de Lewis de la </a:t>
            </a:r>
            <a:r>
              <a:rPr lang="en-US" altLang="es-CO" dirty="0" err="1" smtClean="0">
                <a:solidFill>
                  <a:srgbClr val="000000"/>
                </a:solidFill>
                <a:latin typeface="Arial" panose="020B0604020202020204" pitchFamily="34" charset="0"/>
              </a:rPr>
              <a:t>molécula</a:t>
            </a:r>
            <a:r>
              <a:rPr lang="en-US" altLang="es-CO" dirty="0" smtClean="0">
                <a:solidFill>
                  <a:srgbClr val="000000"/>
                </a:solidFill>
                <a:latin typeface="Arial" panose="020B0604020202020204" pitchFamily="34" charset="0"/>
              </a:rPr>
              <a:t>.</a:t>
            </a:r>
          </a:p>
          <a:p>
            <a:pPr>
              <a:spcAft>
                <a:spcPct val="35000"/>
              </a:spcAft>
              <a:buFontTx/>
              <a:buAutoNum type="arabicPeriod"/>
            </a:pPr>
            <a:r>
              <a:rPr lang="en-US" altLang="es-CO" dirty="0" err="1" smtClean="0">
                <a:solidFill>
                  <a:srgbClr val="000000"/>
                </a:solidFill>
                <a:latin typeface="Arial" panose="020B0604020202020204" pitchFamily="34" charset="0"/>
              </a:rPr>
              <a:t>Cuente</a:t>
            </a:r>
            <a:r>
              <a:rPr lang="en-US" altLang="es-CO" dirty="0" smtClean="0">
                <a:solidFill>
                  <a:srgbClr val="000000"/>
                </a:solidFill>
                <a:latin typeface="Arial" panose="020B0604020202020204" pitchFamily="34" charset="0"/>
              </a:rPr>
              <a:t> el </a:t>
            </a:r>
            <a:r>
              <a:rPr lang="en-US" altLang="es-CO" dirty="0" err="1" smtClean="0">
                <a:solidFill>
                  <a:srgbClr val="000000"/>
                </a:solidFill>
                <a:latin typeface="Arial" panose="020B0604020202020204" pitchFamily="34" charset="0"/>
              </a:rPr>
              <a:t>número</a:t>
            </a:r>
            <a:r>
              <a:rPr lang="en-US" altLang="es-CO" dirty="0" smtClean="0">
                <a:solidFill>
                  <a:srgbClr val="000000"/>
                </a:solidFill>
                <a:latin typeface="Arial" panose="020B0604020202020204" pitchFamily="34" charset="0"/>
              </a:rPr>
              <a:t> de pares de </a:t>
            </a:r>
            <a:r>
              <a:rPr lang="en-US" altLang="es-CO" dirty="0" err="1" smtClean="0">
                <a:solidFill>
                  <a:srgbClr val="000000"/>
                </a:solidFill>
                <a:latin typeface="Arial" panose="020B0604020202020204" pitchFamily="34" charset="0"/>
              </a:rPr>
              <a:t>electrones</a:t>
            </a:r>
            <a:r>
              <a:rPr lang="en-US" altLang="es-CO" dirty="0" smtClean="0">
                <a:solidFill>
                  <a:srgbClr val="000000"/>
                </a:solidFill>
                <a:latin typeface="Arial" panose="020B0604020202020204" pitchFamily="34" charset="0"/>
              </a:rPr>
              <a:t> </a:t>
            </a:r>
            <a:r>
              <a:rPr lang="en-US" altLang="es-CO" dirty="0" err="1" smtClean="0">
                <a:solidFill>
                  <a:srgbClr val="000000"/>
                </a:solidFill>
                <a:latin typeface="Arial" panose="020B0604020202020204" pitchFamily="34" charset="0"/>
              </a:rPr>
              <a:t>libres</a:t>
            </a:r>
            <a:r>
              <a:rPr lang="en-US" altLang="es-CO" dirty="0" smtClean="0">
                <a:solidFill>
                  <a:srgbClr val="000000"/>
                </a:solidFill>
                <a:latin typeface="Arial" panose="020B0604020202020204" pitchFamily="34" charset="0"/>
              </a:rPr>
              <a:t> y  el de </a:t>
            </a:r>
            <a:r>
              <a:rPr lang="en-US" altLang="es-CO" dirty="0" err="1" smtClean="0">
                <a:solidFill>
                  <a:srgbClr val="000000"/>
                </a:solidFill>
                <a:latin typeface="Arial" panose="020B0604020202020204" pitchFamily="34" charset="0"/>
              </a:rPr>
              <a:t>átomos</a:t>
            </a:r>
            <a:r>
              <a:rPr lang="en-US" altLang="es-CO" dirty="0" smtClean="0">
                <a:solidFill>
                  <a:srgbClr val="000000"/>
                </a:solidFill>
                <a:latin typeface="Arial" panose="020B0604020202020204" pitchFamily="34" charset="0"/>
              </a:rPr>
              <a:t> </a:t>
            </a:r>
            <a:r>
              <a:rPr lang="en-US" altLang="es-CO" dirty="0" err="1" smtClean="0">
                <a:solidFill>
                  <a:srgbClr val="000000"/>
                </a:solidFill>
                <a:latin typeface="Arial" panose="020B0604020202020204" pitchFamily="34" charset="0"/>
              </a:rPr>
              <a:t>unidos</a:t>
            </a:r>
            <a:r>
              <a:rPr lang="en-US" altLang="es-CO" dirty="0" smtClean="0">
                <a:solidFill>
                  <a:srgbClr val="000000"/>
                </a:solidFill>
                <a:latin typeface="Arial" panose="020B0604020202020204" pitchFamily="34" charset="0"/>
              </a:rPr>
              <a:t> al </a:t>
            </a:r>
            <a:r>
              <a:rPr lang="en-US" altLang="es-CO" dirty="0" err="1" smtClean="0">
                <a:solidFill>
                  <a:srgbClr val="000000"/>
                </a:solidFill>
                <a:latin typeface="Arial" panose="020B0604020202020204" pitchFamily="34" charset="0"/>
              </a:rPr>
              <a:t>átomo</a:t>
            </a:r>
            <a:r>
              <a:rPr lang="en-US" altLang="es-CO" dirty="0" smtClean="0">
                <a:solidFill>
                  <a:srgbClr val="000000"/>
                </a:solidFill>
                <a:latin typeface="Arial" panose="020B0604020202020204" pitchFamily="34" charset="0"/>
              </a:rPr>
              <a:t> central.</a:t>
            </a:r>
          </a:p>
        </p:txBody>
      </p:sp>
    </p:spTree>
    <p:extLst>
      <p:ext uri="{BB962C8B-B14F-4D97-AF65-F5344CB8AC3E}">
        <p14:creationId xmlns:p14="http://schemas.microsoft.com/office/powerpoint/2010/main" val="80811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0-#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0-#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0-#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0-#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0-#ppt_w/2"/>
                                          </p:val>
                                        </p:tav>
                                        <p:tav tm="100000">
                                          <p:val>
                                            <p:strVal val="#ppt_x"/>
                                          </p:val>
                                        </p:tav>
                                      </p:tavLst>
                                    </p:anim>
                                    <p:anim calcmode="lin" valueType="num">
                                      <p:cBhvr additive="base">
                                        <p:cTn id="6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0-#ppt_w/2"/>
                                          </p:val>
                                        </p:tav>
                                        <p:tav tm="100000">
                                          <p:val>
                                            <p:strVal val="#ppt_x"/>
                                          </p:val>
                                        </p:tav>
                                      </p:tavLst>
                                    </p:anim>
                                    <p:anim calcmode="lin" valueType="num">
                                      <p:cBhvr additive="base">
                                        <p:cTn id="7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0-#ppt_w/2"/>
                                          </p:val>
                                        </p:tav>
                                        <p:tav tm="100000">
                                          <p:val>
                                            <p:strVal val="#ppt_x"/>
                                          </p:val>
                                        </p:tav>
                                      </p:tavLst>
                                    </p:anim>
                                    <p:anim calcmode="lin" valueType="num">
                                      <p:cBhvr additive="base">
                                        <p:cTn id="8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0-#ppt_w/2"/>
                                          </p:val>
                                        </p:tav>
                                        <p:tav tm="100000">
                                          <p:val>
                                            <p:strVal val="#ppt_x"/>
                                          </p:val>
                                        </p:tav>
                                      </p:tavLst>
                                    </p:anim>
                                    <p:anim calcmode="lin" valueType="num">
                                      <p:cBhvr additive="base">
                                        <p:cTn id="8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0-#ppt_w/2"/>
                                          </p:val>
                                        </p:tav>
                                        <p:tav tm="100000">
                                          <p:val>
                                            <p:strVal val="#ppt_x"/>
                                          </p:val>
                                        </p:tav>
                                      </p:tavLst>
                                    </p:anim>
                                    <p:anim calcmode="lin" valueType="num">
                                      <p:cBhvr additive="base">
                                        <p:cTn id="92"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8</a:t>
            </a:fld>
            <a:endParaRPr lang="en-US" altLang="es-CO"/>
          </a:p>
        </p:txBody>
      </p:sp>
      <p:sp>
        <p:nvSpPr>
          <p:cNvPr id="6" name="Text Box 8"/>
          <p:cNvSpPr txBox="1">
            <a:spLocks noChangeArrowheads="1"/>
          </p:cNvSpPr>
          <p:nvPr/>
        </p:nvSpPr>
        <p:spPr bwMode="auto">
          <a:xfrm>
            <a:off x="395535" y="640457"/>
            <a:ext cx="81472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err="1" smtClean="0"/>
              <a:t>Ej</a:t>
            </a:r>
            <a:r>
              <a:rPr lang="es-CO" altLang="es-CO" sz="2200" b="1" dirty="0" smtClean="0"/>
              <a:t> 1: </a:t>
            </a:r>
            <a:r>
              <a:rPr lang="es-CO" altLang="es-CO" sz="2200" dirty="0" smtClean="0"/>
              <a:t>¿Cuál es la hibridación en el átomo central de BeCl</a:t>
            </a:r>
            <a:r>
              <a:rPr lang="es-CO" altLang="es-CO" baseline="-25000" dirty="0" smtClean="0"/>
              <a:t>2</a:t>
            </a:r>
            <a:r>
              <a:rPr lang="es-CO" altLang="es-CO" sz="2200" dirty="0" smtClean="0"/>
              <a:t> y que forma tiene esta molécula?</a:t>
            </a:r>
          </a:p>
        </p:txBody>
      </p:sp>
      <p:sp>
        <p:nvSpPr>
          <p:cNvPr id="4" name="Text Box 8"/>
          <p:cNvSpPr txBox="1">
            <a:spLocks noChangeArrowheads="1"/>
          </p:cNvSpPr>
          <p:nvPr/>
        </p:nvSpPr>
        <p:spPr bwMode="auto">
          <a:xfrm>
            <a:off x="395534" y="1505819"/>
            <a:ext cx="81472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1: </a:t>
            </a:r>
            <a:r>
              <a:rPr lang="es-CO" altLang="es-CO" sz="2200" dirty="0" smtClean="0"/>
              <a:t>Escriba la estructura de puntos de Lewis (recordar que solo intervienen electrones de la última capa de valencia </a:t>
            </a:r>
            <a:r>
              <a:rPr lang="es-CO" altLang="es-CO" sz="2200" dirty="0"/>
              <a:t>externa en el átomo </a:t>
            </a:r>
            <a:r>
              <a:rPr lang="es-CO" altLang="es-CO" sz="2200" dirty="0" smtClean="0"/>
              <a:t>central).</a:t>
            </a:r>
          </a:p>
        </p:txBody>
      </p:sp>
      <p:sp>
        <p:nvSpPr>
          <p:cNvPr id="10" name="Text Box 10"/>
          <p:cNvSpPr txBox="1">
            <a:spLocks noChangeArrowheads="1"/>
          </p:cNvSpPr>
          <p:nvPr/>
        </p:nvSpPr>
        <p:spPr bwMode="auto">
          <a:xfrm>
            <a:off x="1896888" y="589915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s-CO" dirty="0"/>
          </a:p>
        </p:txBody>
      </p:sp>
      <p:grpSp>
        <p:nvGrpSpPr>
          <p:cNvPr id="92" name="Grupo 91"/>
          <p:cNvGrpSpPr/>
          <p:nvPr/>
        </p:nvGrpSpPr>
        <p:grpSpPr>
          <a:xfrm>
            <a:off x="1232200" y="3544973"/>
            <a:ext cx="2016633" cy="548103"/>
            <a:chOff x="1104999" y="3280321"/>
            <a:chExt cx="2016633" cy="548103"/>
          </a:xfrm>
        </p:grpSpPr>
        <p:sp>
          <p:nvSpPr>
            <p:cNvPr id="7" name="Text Box 7"/>
            <p:cNvSpPr txBox="1">
              <a:spLocks noChangeArrowheads="1"/>
            </p:cNvSpPr>
            <p:nvPr/>
          </p:nvSpPr>
          <p:spPr bwMode="auto">
            <a:xfrm>
              <a:off x="1158592" y="3385806"/>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3366FF"/>
                  </a:solidFill>
                </a:rPr>
                <a:t>Cl</a:t>
              </a:r>
              <a:endParaRPr lang="en-US" altLang="es-CO" dirty="0">
                <a:solidFill>
                  <a:srgbClr val="3366FF"/>
                </a:solidFill>
              </a:endParaRPr>
            </a:p>
          </p:txBody>
        </p:sp>
        <p:sp>
          <p:nvSpPr>
            <p:cNvPr id="8" name="Text Box 8"/>
            <p:cNvSpPr txBox="1">
              <a:spLocks noChangeArrowheads="1"/>
            </p:cNvSpPr>
            <p:nvPr/>
          </p:nvSpPr>
          <p:spPr bwMode="auto">
            <a:xfrm>
              <a:off x="1897279" y="3382336"/>
              <a:ext cx="46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t>Be</a:t>
              </a:r>
              <a:endParaRPr lang="en-US" altLang="es-CO" dirty="0"/>
            </a:p>
          </p:txBody>
        </p:sp>
        <p:grpSp>
          <p:nvGrpSpPr>
            <p:cNvPr id="20" name="Group 29"/>
            <p:cNvGrpSpPr>
              <a:grpSpLocks/>
            </p:cNvGrpSpPr>
            <p:nvPr/>
          </p:nvGrpSpPr>
          <p:grpSpPr bwMode="auto">
            <a:xfrm rot="5400000">
              <a:off x="2057447" y="3255963"/>
              <a:ext cx="79375" cy="582613"/>
              <a:chOff x="1585" y="2313"/>
              <a:chExt cx="50" cy="367"/>
            </a:xfrm>
          </p:grpSpPr>
          <p:sp>
            <p:nvSpPr>
              <p:cNvPr id="36" name="Oval 30"/>
              <p:cNvSpPr>
                <a:spLocks noChangeArrowheads="1"/>
              </p:cNvSpPr>
              <p:nvPr/>
            </p:nvSpPr>
            <p:spPr bwMode="auto">
              <a:xfrm>
                <a:off x="1587" y="2313"/>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37" name="Oval 31"/>
              <p:cNvSpPr>
                <a:spLocks noChangeArrowheads="1"/>
              </p:cNvSpPr>
              <p:nvPr/>
            </p:nvSpPr>
            <p:spPr bwMode="auto">
              <a:xfrm>
                <a:off x="1585" y="2632"/>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23" name="Group 38"/>
            <p:cNvGrpSpPr>
              <a:grpSpLocks/>
            </p:cNvGrpSpPr>
            <p:nvPr/>
          </p:nvGrpSpPr>
          <p:grpSpPr bwMode="auto">
            <a:xfrm rot="16200000" flipH="1">
              <a:off x="1315260" y="3227850"/>
              <a:ext cx="76200" cy="228600"/>
              <a:chOff x="1440" y="2400"/>
              <a:chExt cx="48" cy="144"/>
            </a:xfrm>
            <a:solidFill>
              <a:srgbClr val="1027D2"/>
            </a:solidFill>
          </p:grpSpPr>
          <p:sp>
            <p:nvSpPr>
              <p:cNvPr id="30"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31"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4" name="Group 41"/>
            <p:cNvGrpSpPr>
              <a:grpSpLocks/>
            </p:cNvGrpSpPr>
            <p:nvPr/>
          </p:nvGrpSpPr>
          <p:grpSpPr bwMode="auto">
            <a:xfrm rot="10800000" flipH="1">
              <a:off x="1104999" y="3448680"/>
              <a:ext cx="76200" cy="228600"/>
              <a:chOff x="1440" y="2400"/>
              <a:chExt cx="48" cy="144"/>
            </a:xfrm>
            <a:solidFill>
              <a:srgbClr val="1027D2"/>
            </a:solidFill>
          </p:grpSpPr>
          <p:sp>
            <p:nvSpPr>
              <p:cNvPr id="28"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9"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25" name="Group 44"/>
            <p:cNvGrpSpPr>
              <a:grpSpLocks/>
            </p:cNvGrpSpPr>
            <p:nvPr/>
          </p:nvGrpSpPr>
          <p:grpSpPr bwMode="auto">
            <a:xfrm rot="16200000" flipH="1">
              <a:off x="1315260" y="3676024"/>
              <a:ext cx="76200" cy="228600"/>
              <a:chOff x="1440" y="2400"/>
              <a:chExt cx="48" cy="144"/>
            </a:xfrm>
            <a:solidFill>
              <a:srgbClr val="1027D2"/>
            </a:solidFill>
          </p:grpSpPr>
          <p:sp>
            <p:nvSpPr>
              <p:cNvPr id="26"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27"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50" name="Oval 46"/>
            <p:cNvSpPr>
              <a:spLocks noChangeArrowheads="1"/>
            </p:cNvSpPr>
            <p:nvPr/>
          </p:nvSpPr>
          <p:spPr bwMode="auto">
            <a:xfrm rot="16200000" flipH="1">
              <a:off x="1522647" y="3507901"/>
              <a:ext cx="76200" cy="76200"/>
            </a:xfrm>
            <a:prstGeom prst="ellipse">
              <a:avLst/>
            </a:prstGeom>
            <a:solidFill>
              <a:srgbClr val="1027D2"/>
            </a:solidFill>
            <a:ln w="9525">
              <a:noFill/>
              <a:round/>
              <a:headEnd/>
              <a:tailEnd/>
            </a:ln>
            <a:effectLst/>
            <a:extLst/>
          </p:spPr>
          <p:txBody>
            <a:bodyPr wrap="none" anchor="ctr"/>
            <a:lstStyle/>
            <a:p>
              <a:endParaRPr lang="es-CO">
                <a:solidFill>
                  <a:srgbClr val="3366FF"/>
                </a:solidFill>
              </a:endParaRPr>
            </a:p>
          </p:txBody>
        </p:sp>
        <p:sp>
          <p:nvSpPr>
            <p:cNvPr id="51" name="Text Box 7"/>
            <p:cNvSpPr txBox="1">
              <a:spLocks noChangeArrowheads="1"/>
            </p:cNvSpPr>
            <p:nvPr/>
          </p:nvSpPr>
          <p:spPr bwMode="auto">
            <a:xfrm>
              <a:off x="2669870" y="336672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3" name="Grupo 2"/>
            <p:cNvGrpSpPr/>
            <p:nvPr/>
          </p:nvGrpSpPr>
          <p:grpSpPr>
            <a:xfrm rot="10800000">
              <a:off x="2627784" y="3280321"/>
              <a:ext cx="493848" cy="524374"/>
              <a:chOff x="3285811" y="3384330"/>
              <a:chExt cx="493848" cy="524374"/>
            </a:xfrm>
          </p:grpSpPr>
          <p:grpSp>
            <p:nvGrpSpPr>
              <p:cNvPr id="52" name="Group 38"/>
              <p:cNvGrpSpPr>
                <a:grpSpLocks/>
              </p:cNvGrpSpPr>
              <p:nvPr/>
            </p:nvGrpSpPr>
            <p:grpSpPr bwMode="auto">
              <a:xfrm rot="16200000" flipH="1">
                <a:off x="3496072" y="3308130"/>
                <a:ext cx="76200" cy="228600"/>
                <a:chOff x="1440" y="2400"/>
                <a:chExt cx="48" cy="144"/>
              </a:xfrm>
            </p:grpSpPr>
            <p:sp>
              <p:nvSpPr>
                <p:cNvPr id="53" name="Oval 39"/>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4" name="Oval 40"/>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5" name="Group 41"/>
              <p:cNvGrpSpPr>
                <a:grpSpLocks/>
              </p:cNvGrpSpPr>
              <p:nvPr/>
            </p:nvGrpSpPr>
            <p:grpSpPr bwMode="auto">
              <a:xfrm rot="10800000" flipH="1">
                <a:off x="3285811" y="3528960"/>
                <a:ext cx="76200" cy="228600"/>
                <a:chOff x="1440" y="2400"/>
                <a:chExt cx="48" cy="144"/>
              </a:xfrm>
            </p:grpSpPr>
            <p:sp>
              <p:nvSpPr>
                <p:cNvPr id="56" name="Oval 42"/>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57" name="Oval 43"/>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grpSp>
            <p:nvGrpSpPr>
              <p:cNvPr id="58" name="Group 44"/>
              <p:cNvGrpSpPr>
                <a:grpSpLocks/>
              </p:cNvGrpSpPr>
              <p:nvPr/>
            </p:nvGrpSpPr>
            <p:grpSpPr bwMode="auto">
              <a:xfrm rot="16200000" flipH="1">
                <a:off x="3496072" y="3756304"/>
                <a:ext cx="76200" cy="228600"/>
                <a:chOff x="1440" y="2400"/>
                <a:chExt cx="48" cy="144"/>
              </a:xfrm>
            </p:grpSpPr>
            <p:sp>
              <p:nvSpPr>
                <p:cNvPr id="59" name="Oval 45"/>
                <p:cNvSpPr>
                  <a:spLocks noChangeArrowheads="1"/>
                </p:cNvSpPr>
                <p:nvPr/>
              </p:nvSpPr>
              <p:spPr bwMode="auto">
                <a:xfrm>
                  <a:off x="1440" y="2400"/>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sp>
              <p:nvSpPr>
                <p:cNvPr id="60" name="Oval 46"/>
                <p:cNvSpPr>
                  <a:spLocks noChangeArrowheads="1"/>
                </p:cNvSpPr>
                <p:nvPr/>
              </p:nvSpPr>
              <p:spPr bwMode="auto">
                <a:xfrm>
                  <a:off x="1440" y="2496"/>
                  <a:ext cx="48" cy="48"/>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3366FF"/>
                    </a:solidFill>
                  </a:endParaRPr>
                </a:p>
              </p:txBody>
            </p:sp>
          </p:grpSp>
          <p:sp>
            <p:nvSpPr>
              <p:cNvPr id="61" name="Oval 46"/>
              <p:cNvSpPr>
                <a:spLocks noChangeArrowheads="1"/>
              </p:cNvSpPr>
              <p:nvPr/>
            </p:nvSpPr>
            <p:spPr bwMode="auto">
              <a:xfrm rot="16200000" flipH="1">
                <a:off x="3703459" y="3588181"/>
                <a:ext cx="76200" cy="76200"/>
              </a:xfrm>
              <a:prstGeom prst="ellipse">
                <a:avLst/>
              </a:prstGeom>
              <a:solidFill>
                <a:srgbClr val="1027D2"/>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solidFill>
                    <a:srgbClr val="1027D2"/>
                  </a:solidFill>
                </a:endParaRPr>
              </a:p>
            </p:txBody>
          </p:sp>
        </p:grpSp>
      </p:grpSp>
      <p:sp>
        <p:nvSpPr>
          <p:cNvPr id="62" name="Flecha derecha 61"/>
          <p:cNvSpPr/>
          <p:nvPr/>
        </p:nvSpPr>
        <p:spPr bwMode="auto">
          <a:xfrm>
            <a:off x="3824376" y="3587228"/>
            <a:ext cx="819631"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grpSp>
        <p:nvGrpSpPr>
          <p:cNvPr id="93" name="Grupo 92"/>
          <p:cNvGrpSpPr/>
          <p:nvPr/>
        </p:nvGrpSpPr>
        <p:grpSpPr>
          <a:xfrm>
            <a:off x="5204846" y="3553086"/>
            <a:ext cx="2452735" cy="536497"/>
            <a:chOff x="5077645" y="3288434"/>
            <a:chExt cx="2452735" cy="536497"/>
          </a:xfrm>
        </p:grpSpPr>
        <p:sp>
          <p:nvSpPr>
            <p:cNvPr id="12" name="Line 11"/>
            <p:cNvSpPr>
              <a:spLocks noChangeShapeType="1"/>
            </p:cNvSpPr>
            <p:nvPr/>
          </p:nvSpPr>
          <p:spPr bwMode="auto">
            <a:xfrm>
              <a:off x="5534463" y="3554742"/>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3" name="Line 12"/>
            <p:cNvSpPr>
              <a:spLocks noChangeShapeType="1"/>
            </p:cNvSpPr>
            <p:nvPr/>
          </p:nvSpPr>
          <p:spPr bwMode="auto">
            <a:xfrm>
              <a:off x="6539273" y="3562744"/>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14" name="Line 13"/>
            <p:cNvSpPr>
              <a:spLocks noChangeShapeType="1"/>
            </p:cNvSpPr>
            <p:nvPr/>
          </p:nvSpPr>
          <p:spPr bwMode="auto">
            <a:xfrm rot="16200000">
              <a:off x="6169319" y="355499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63" name="Text Box 7"/>
            <p:cNvSpPr txBox="1">
              <a:spLocks noChangeArrowheads="1"/>
            </p:cNvSpPr>
            <p:nvPr/>
          </p:nvSpPr>
          <p:spPr bwMode="auto">
            <a:xfrm>
              <a:off x="5131238" y="3370190"/>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sp>
          <p:nvSpPr>
            <p:cNvPr id="64" name="Text Box 8"/>
            <p:cNvSpPr txBox="1">
              <a:spLocks noChangeArrowheads="1"/>
            </p:cNvSpPr>
            <p:nvPr/>
          </p:nvSpPr>
          <p:spPr bwMode="auto">
            <a:xfrm>
              <a:off x="6074301" y="3355764"/>
              <a:ext cx="46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t>Be</a:t>
              </a:r>
              <a:endParaRPr lang="en-US" altLang="es-CO" dirty="0"/>
            </a:p>
          </p:txBody>
        </p:sp>
        <p:grpSp>
          <p:nvGrpSpPr>
            <p:cNvPr id="68" name="Group 38"/>
            <p:cNvGrpSpPr>
              <a:grpSpLocks/>
            </p:cNvGrpSpPr>
            <p:nvPr/>
          </p:nvGrpSpPr>
          <p:grpSpPr bwMode="auto">
            <a:xfrm rot="16200000" flipH="1">
              <a:off x="5287906" y="3212234"/>
              <a:ext cx="76200" cy="228600"/>
              <a:chOff x="1440" y="2400"/>
              <a:chExt cx="48" cy="144"/>
            </a:xfrm>
            <a:solidFill>
              <a:srgbClr val="1027D2"/>
            </a:solidFill>
          </p:grpSpPr>
          <p:sp>
            <p:nvSpPr>
              <p:cNvPr id="69"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70"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71" name="Group 41"/>
            <p:cNvGrpSpPr>
              <a:grpSpLocks/>
            </p:cNvGrpSpPr>
            <p:nvPr/>
          </p:nvGrpSpPr>
          <p:grpSpPr bwMode="auto">
            <a:xfrm rot="10800000" flipH="1">
              <a:off x="5077645" y="3433064"/>
              <a:ext cx="76200" cy="228600"/>
              <a:chOff x="1440" y="2400"/>
              <a:chExt cx="48" cy="144"/>
            </a:xfrm>
            <a:solidFill>
              <a:srgbClr val="1027D2"/>
            </a:solidFill>
          </p:grpSpPr>
          <p:sp>
            <p:nvSpPr>
              <p:cNvPr id="72"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73"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74" name="Group 44"/>
            <p:cNvGrpSpPr>
              <a:grpSpLocks/>
            </p:cNvGrpSpPr>
            <p:nvPr/>
          </p:nvGrpSpPr>
          <p:grpSpPr bwMode="auto">
            <a:xfrm rot="16200000" flipH="1">
              <a:off x="5287906" y="3660408"/>
              <a:ext cx="76200" cy="228600"/>
              <a:chOff x="1440" y="2400"/>
              <a:chExt cx="48" cy="144"/>
            </a:xfrm>
            <a:solidFill>
              <a:srgbClr val="1027D2"/>
            </a:solidFill>
          </p:grpSpPr>
          <p:sp>
            <p:nvSpPr>
              <p:cNvPr id="75"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76"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sp>
          <p:nvSpPr>
            <p:cNvPr id="78" name="Text Box 7"/>
            <p:cNvSpPr txBox="1">
              <a:spLocks noChangeArrowheads="1"/>
            </p:cNvSpPr>
            <p:nvPr/>
          </p:nvSpPr>
          <p:spPr bwMode="auto">
            <a:xfrm>
              <a:off x="7078618" y="3386956"/>
              <a:ext cx="403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s-CO" dirty="0" smtClean="0">
                  <a:solidFill>
                    <a:srgbClr val="1027D2"/>
                  </a:solidFill>
                </a:rPr>
                <a:t>Cl</a:t>
              </a:r>
              <a:endParaRPr lang="en-US" altLang="es-CO" dirty="0">
                <a:solidFill>
                  <a:srgbClr val="1027D2"/>
                </a:solidFill>
              </a:endParaRPr>
            </a:p>
          </p:txBody>
        </p:sp>
        <p:grpSp>
          <p:nvGrpSpPr>
            <p:cNvPr id="79" name="Grupo 78"/>
            <p:cNvGrpSpPr/>
            <p:nvPr/>
          </p:nvGrpSpPr>
          <p:grpSpPr>
            <a:xfrm rot="10800000">
              <a:off x="7167719" y="3300557"/>
              <a:ext cx="362661" cy="524374"/>
              <a:chOff x="3285811" y="3384330"/>
              <a:chExt cx="362661" cy="524374"/>
            </a:xfrm>
            <a:solidFill>
              <a:srgbClr val="1027D2"/>
            </a:solidFill>
          </p:grpSpPr>
          <p:grpSp>
            <p:nvGrpSpPr>
              <p:cNvPr id="80" name="Group 38"/>
              <p:cNvGrpSpPr>
                <a:grpSpLocks/>
              </p:cNvGrpSpPr>
              <p:nvPr/>
            </p:nvGrpSpPr>
            <p:grpSpPr bwMode="auto">
              <a:xfrm rot="16200000" flipH="1">
                <a:off x="3496072" y="3308130"/>
                <a:ext cx="76200" cy="228600"/>
                <a:chOff x="1440" y="2400"/>
                <a:chExt cx="48" cy="144"/>
              </a:xfrm>
              <a:grpFill/>
            </p:grpSpPr>
            <p:sp>
              <p:nvSpPr>
                <p:cNvPr id="88" name="Oval 39"/>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9" name="Oval 40"/>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81" name="Group 41"/>
              <p:cNvGrpSpPr>
                <a:grpSpLocks/>
              </p:cNvGrpSpPr>
              <p:nvPr/>
            </p:nvGrpSpPr>
            <p:grpSpPr bwMode="auto">
              <a:xfrm rot="10800000" flipH="1">
                <a:off x="3285811" y="3528960"/>
                <a:ext cx="76200" cy="228600"/>
                <a:chOff x="1440" y="2400"/>
                <a:chExt cx="48" cy="144"/>
              </a:xfrm>
              <a:grpFill/>
            </p:grpSpPr>
            <p:sp>
              <p:nvSpPr>
                <p:cNvPr id="86" name="Oval 42"/>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7" name="Oval 43"/>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nvGrpSpPr>
              <p:cNvPr id="82" name="Group 44"/>
              <p:cNvGrpSpPr>
                <a:grpSpLocks/>
              </p:cNvGrpSpPr>
              <p:nvPr/>
            </p:nvGrpSpPr>
            <p:grpSpPr bwMode="auto">
              <a:xfrm rot="16200000" flipH="1">
                <a:off x="3496072" y="3756304"/>
                <a:ext cx="76200" cy="228600"/>
                <a:chOff x="1440" y="2400"/>
                <a:chExt cx="48" cy="144"/>
              </a:xfrm>
              <a:grpFill/>
            </p:grpSpPr>
            <p:sp>
              <p:nvSpPr>
                <p:cNvPr id="84" name="Oval 45"/>
                <p:cNvSpPr>
                  <a:spLocks noChangeArrowheads="1"/>
                </p:cNvSpPr>
                <p:nvPr/>
              </p:nvSpPr>
              <p:spPr bwMode="auto">
                <a:xfrm>
                  <a:off x="1440" y="2400"/>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85" name="Oval 46"/>
                <p:cNvSpPr>
                  <a:spLocks noChangeArrowheads="1"/>
                </p:cNvSpPr>
                <p:nvPr/>
              </p:nvSpPr>
              <p:spPr bwMode="auto">
                <a:xfrm>
                  <a:off x="1440" y="2496"/>
                  <a:ext cx="48" cy="48"/>
                </a:xfrm>
                <a:prstGeom prst="ellipse">
                  <a:avLst/>
                </a:prstGeom>
                <a:grp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grpSp>
        </p:grpSp>
      </p:grpSp>
      <p:sp>
        <p:nvSpPr>
          <p:cNvPr id="90" name="Text Box 8"/>
          <p:cNvSpPr txBox="1">
            <a:spLocks noChangeArrowheads="1"/>
          </p:cNvSpPr>
          <p:nvPr/>
        </p:nvSpPr>
        <p:spPr bwMode="auto">
          <a:xfrm>
            <a:off x="395534" y="4284092"/>
            <a:ext cx="84969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2: </a:t>
            </a:r>
            <a:r>
              <a:rPr lang="es-CO" altLang="es-CO" sz="2200" dirty="0" smtClean="0"/>
              <a:t>según el método de RPECV la forma es AX</a:t>
            </a:r>
            <a:r>
              <a:rPr lang="es-CO" altLang="es-CO" baseline="-25000" dirty="0" smtClean="0"/>
              <a:t>2</a:t>
            </a:r>
            <a:r>
              <a:rPr lang="es-CO" altLang="es-CO" sz="2200" dirty="0" smtClean="0"/>
              <a:t>. Geometría lineal. Angulo 180°</a:t>
            </a:r>
            <a:endParaRPr lang="es-CO" altLang="es-CO" baseline="30000" dirty="0" smtClean="0">
              <a:solidFill>
                <a:srgbClr val="1027D2"/>
              </a:solidFill>
            </a:endParaRPr>
          </a:p>
        </p:txBody>
      </p:sp>
      <p:pic>
        <p:nvPicPr>
          <p:cNvPr id="9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4812" y="5020265"/>
            <a:ext cx="2223987" cy="167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8"/>
          <p:cNvSpPr txBox="1">
            <a:spLocks noChangeArrowheads="1"/>
          </p:cNvSpPr>
          <p:nvPr/>
        </p:nvSpPr>
        <p:spPr bwMode="auto">
          <a:xfrm>
            <a:off x="570383" y="2756845"/>
            <a:ext cx="81472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dirty="0" smtClean="0"/>
              <a:t>Be: [He] 2s</a:t>
            </a:r>
            <a:r>
              <a:rPr lang="es-CO" altLang="es-CO" baseline="30000" dirty="0" smtClean="0"/>
              <a:t>2</a:t>
            </a:r>
            <a:r>
              <a:rPr lang="es-CO" altLang="es-CO" sz="2200" dirty="0" smtClean="0"/>
              <a:t>  y </a:t>
            </a:r>
            <a:r>
              <a:rPr lang="es-CO" altLang="es-CO" sz="2200" dirty="0" smtClean="0">
                <a:solidFill>
                  <a:srgbClr val="1027D2"/>
                </a:solidFill>
              </a:rPr>
              <a:t>Cl: </a:t>
            </a:r>
            <a:r>
              <a:rPr lang="es-CO" altLang="es-CO" sz="2200" dirty="0" smtClean="0"/>
              <a:t>[Ne] </a:t>
            </a:r>
            <a:r>
              <a:rPr lang="es-CO" altLang="es-CO" sz="2200" dirty="0" smtClean="0">
                <a:solidFill>
                  <a:srgbClr val="1027D2"/>
                </a:solidFill>
              </a:rPr>
              <a:t>3s</a:t>
            </a:r>
            <a:r>
              <a:rPr lang="es-CO" altLang="es-CO" baseline="30000" dirty="0" smtClean="0">
                <a:solidFill>
                  <a:srgbClr val="1027D2"/>
                </a:solidFill>
              </a:rPr>
              <a:t>2</a:t>
            </a:r>
            <a:r>
              <a:rPr lang="es-CO" altLang="es-CO" sz="2200" dirty="0" smtClean="0">
                <a:solidFill>
                  <a:srgbClr val="1027D2"/>
                </a:solidFill>
              </a:rPr>
              <a:t>3p</a:t>
            </a:r>
            <a:r>
              <a:rPr lang="es-CO" altLang="es-CO" baseline="30000" dirty="0" smtClean="0">
                <a:solidFill>
                  <a:srgbClr val="1027D2"/>
                </a:solidFill>
              </a:rPr>
              <a:t>5</a:t>
            </a:r>
          </a:p>
        </p:txBody>
      </p:sp>
    </p:spTree>
    <p:extLst>
      <p:ext uri="{BB962C8B-B14F-4D97-AF65-F5344CB8AC3E}">
        <p14:creationId xmlns:p14="http://schemas.microsoft.com/office/powerpoint/2010/main" val="360087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2" grpId="0" animBg="1"/>
      <p:bldP spid="90"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fld id="{26EF1439-EFA0-4315-B0B5-D03ADD1A7CE8}" type="slidenum">
              <a:rPr lang="en-US" altLang="es-CO" smtClean="0"/>
              <a:pPr/>
              <a:t>9</a:t>
            </a:fld>
            <a:endParaRPr lang="en-US" altLang="es-CO" dirty="0"/>
          </a:p>
        </p:txBody>
      </p:sp>
      <p:sp>
        <p:nvSpPr>
          <p:cNvPr id="4" name="Text Box 8"/>
          <p:cNvSpPr txBox="1">
            <a:spLocks noChangeArrowheads="1"/>
          </p:cNvSpPr>
          <p:nvPr/>
        </p:nvSpPr>
        <p:spPr bwMode="auto">
          <a:xfrm>
            <a:off x="398658" y="775296"/>
            <a:ext cx="814724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just"/>
            <a:r>
              <a:rPr lang="es-CO" altLang="es-CO" sz="2200" b="1" dirty="0" smtClean="0"/>
              <a:t>Paso 3</a:t>
            </a:r>
            <a:r>
              <a:rPr lang="es-CO" altLang="es-CO" sz="2200" b="1" i="1" dirty="0" smtClean="0"/>
              <a:t>: Establecer diagrama de cajones solo para el átomo central </a:t>
            </a:r>
            <a:r>
              <a:rPr lang="es-CO" altLang="es-CO" sz="2200" dirty="0" smtClean="0"/>
              <a:t>usando los electrones del ultimo nivel externo. Como la capa siguiente es </a:t>
            </a:r>
            <a:r>
              <a:rPr lang="es-CO" altLang="es-CO" sz="2200" i="1" dirty="0" smtClean="0"/>
              <a:t>2p </a:t>
            </a:r>
            <a:r>
              <a:rPr lang="es-CO" altLang="es-CO" sz="2200" dirty="0" smtClean="0"/>
              <a:t>y es igual en energía a la </a:t>
            </a:r>
            <a:r>
              <a:rPr lang="es-CO" altLang="es-CO" sz="2200" i="1" dirty="0" smtClean="0"/>
              <a:t>2s</a:t>
            </a:r>
            <a:r>
              <a:rPr lang="es-CO" altLang="es-CO" sz="2200" dirty="0" smtClean="0"/>
              <a:t>, se promueve 1 electrón de la capa </a:t>
            </a:r>
            <a:r>
              <a:rPr lang="es-CO" altLang="es-CO" sz="2200" i="1" dirty="0" smtClean="0"/>
              <a:t>s</a:t>
            </a:r>
            <a:r>
              <a:rPr lang="es-CO" altLang="es-CO" sz="2200" dirty="0" smtClean="0"/>
              <a:t> a la capa </a:t>
            </a:r>
            <a:r>
              <a:rPr lang="es-CO" altLang="es-CO" sz="2200" i="1" dirty="0" smtClean="0"/>
              <a:t>p</a:t>
            </a:r>
            <a:r>
              <a:rPr lang="es-CO" altLang="es-CO" sz="2200" dirty="0" smtClean="0"/>
              <a:t>, formando 2 orbitales “</a:t>
            </a:r>
            <a:r>
              <a:rPr lang="es-CO" altLang="es-CO" sz="2200" dirty="0" err="1" smtClean="0"/>
              <a:t>hibridos</a:t>
            </a:r>
            <a:r>
              <a:rPr lang="es-CO" altLang="es-CO" sz="2200" dirty="0" smtClean="0"/>
              <a:t> </a:t>
            </a:r>
            <a:r>
              <a:rPr lang="es-CO" altLang="es-CO" sz="2200" i="1" dirty="0" err="1" smtClean="0"/>
              <a:t>sp</a:t>
            </a:r>
            <a:r>
              <a:rPr lang="es-CO" altLang="es-CO" sz="2200" dirty="0" smtClean="0"/>
              <a:t>” por consiguiente posee hibridación </a:t>
            </a:r>
            <a:r>
              <a:rPr lang="es-CO" altLang="es-CO" sz="2200" b="1" i="1" dirty="0" err="1" smtClean="0"/>
              <a:t>sp</a:t>
            </a:r>
            <a:endParaRPr lang="es-CO" altLang="es-CO" b="1" i="1" u="sng" baseline="30000" dirty="0" smtClean="0">
              <a:solidFill>
                <a:srgbClr val="1027D2"/>
              </a:solidFill>
            </a:endParaRPr>
          </a:p>
        </p:txBody>
      </p:sp>
      <p:grpSp>
        <p:nvGrpSpPr>
          <p:cNvPr id="5" name="Grupo 4"/>
          <p:cNvGrpSpPr/>
          <p:nvPr/>
        </p:nvGrpSpPr>
        <p:grpSpPr>
          <a:xfrm>
            <a:off x="236948" y="3440676"/>
            <a:ext cx="3618246" cy="1956717"/>
            <a:chOff x="110777" y="3709573"/>
            <a:chExt cx="3618246" cy="1956717"/>
          </a:xfrm>
        </p:grpSpPr>
        <p:sp>
          <p:nvSpPr>
            <p:cNvPr id="66" name="Text Box 122"/>
            <p:cNvSpPr txBox="1">
              <a:spLocks noChangeArrowheads="1"/>
            </p:cNvSpPr>
            <p:nvPr/>
          </p:nvSpPr>
          <p:spPr bwMode="auto">
            <a:xfrm>
              <a:off x="110777" y="3862365"/>
              <a:ext cx="513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s-CO" sz="2000" b="1" i="0" u="none" strike="noStrike" kern="0" cap="none" spc="0" normalizeH="0" baseline="0" noProof="0" dirty="0" smtClean="0">
                  <a:ln>
                    <a:noFill/>
                  </a:ln>
                  <a:solidFill>
                    <a:srgbClr val="000000"/>
                  </a:solidFill>
                  <a:effectLst/>
                  <a:uLnTx/>
                  <a:uFillTx/>
                  <a:latin typeface="Arial" panose="020B0604020202020204" pitchFamily="34" charset="0"/>
                </a:rPr>
                <a:t>Be</a:t>
              </a:r>
            </a:p>
          </p:txBody>
        </p:sp>
        <p:grpSp>
          <p:nvGrpSpPr>
            <p:cNvPr id="67" name="Group 178"/>
            <p:cNvGrpSpPr>
              <a:grpSpLocks/>
            </p:cNvGrpSpPr>
            <p:nvPr/>
          </p:nvGrpSpPr>
          <p:grpSpPr bwMode="auto">
            <a:xfrm>
              <a:off x="837852" y="3715102"/>
              <a:ext cx="2362200" cy="930275"/>
              <a:chOff x="1152" y="1680"/>
              <a:chExt cx="1488" cy="586"/>
            </a:xfrm>
          </p:grpSpPr>
          <p:sp>
            <p:nvSpPr>
              <p:cNvPr id="146" name="Text Box 15"/>
              <p:cNvSpPr txBox="1">
                <a:spLocks noChangeArrowheads="1"/>
              </p:cNvSpPr>
              <p:nvPr/>
            </p:nvSpPr>
            <p:spPr bwMode="auto">
              <a:xfrm>
                <a:off x="1973" y="201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47" name="Group 24"/>
              <p:cNvGrpSpPr>
                <a:grpSpLocks/>
              </p:cNvGrpSpPr>
              <p:nvPr/>
            </p:nvGrpSpPr>
            <p:grpSpPr bwMode="auto">
              <a:xfrm>
                <a:off x="1632" y="1680"/>
                <a:ext cx="1008" cy="336"/>
                <a:chOff x="2592" y="2880"/>
                <a:chExt cx="1008" cy="336"/>
              </a:xfrm>
            </p:grpSpPr>
            <p:sp>
              <p:nvSpPr>
                <p:cNvPr id="15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1" name="Rectangle 13"/>
              <p:cNvSpPr>
                <a:spLocks noChangeArrowheads="1"/>
              </p:cNvSpPr>
              <p:nvPr/>
            </p:nvSpPr>
            <p:spPr bwMode="auto">
              <a:xfrm>
                <a:off x="1152" y="16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Text Box 14"/>
              <p:cNvSpPr txBox="1">
                <a:spLocks noChangeArrowheads="1"/>
              </p:cNvSpPr>
              <p:nvPr/>
            </p:nvSpPr>
            <p:spPr bwMode="auto">
              <a:xfrm>
                <a:off x="1152" y="2016"/>
                <a:ext cx="2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rPr>
                  <a:t>2</a:t>
                </a:r>
                <a:r>
                  <a:rPr kumimoji="0" lang="en-US" altLang="es-CO" sz="2000" b="0" i="1" u="none" strike="noStrike" kern="0" cap="none" spc="0" normalizeH="0" baseline="0" noProof="0" smtClean="0">
                    <a:ln>
                      <a:noFill/>
                    </a:ln>
                    <a:solidFill>
                      <a:srgbClr val="000000"/>
                    </a:solidFill>
                    <a:effectLst/>
                    <a:uLnTx/>
                    <a:uFillTx/>
                    <a:latin typeface="Arial" panose="020B0604020202020204" pitchFamily="34" charset="0"/>
                  </a:rPr>
                  <a:t>s</a:t>
                </a:r>
                <a:endParaRPr kumimoji="0" lang="en-US" altLang="es-CO" sz="20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57" name="Text Box 12"/>
            <p:cNvSpPr txBox="1">
              <a:spLocks noChangeArrowheads="1"/>
            </p:cNvSpPr>
            <p:nvPr/>
          </p:nvSpPr>
          <p:spPr bwMode="auto">
            <a:xfrm>
              <a:off x="840639" y="370957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165" name="Text Box 8"/>
            <p:cNvSpPr txBox="1">
              <a:spLocks noChangeArrowheads="1"/>
            </p:cNvSpPr>
            <p:nvPr/>
          </p:nvSpPr>
          <p:spPr bwMode="auto">
            <a:xfrm>
              <a:off x="110777" y="4896849"/>
              <a:ext cx="36182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Antes de la Hibridación:</a:t>
              </a:r>
              <a:endParaRPr lang="es-CO" altLang="es-CO" sz="2200" b="1" dirty="0"/>
            </a:p>
            <a:p>
              <a:pPr algn="ctr"/>
              <a:r>
                <a:rPr lang="es-CO" altLang="es-CO" sz="2200" dirty="0" smtClean="0"/>
                <a:t>1 orbital 2</a:t>
              </a:r>
              <a:r>
                <a:rPr lang="es-CO" altLang="es-CO" sz="2200" i="1" dirty="0" smtClean="0"/>
                <a:t>s</a:t>
              </a:r>
              <a:r>
                <a:rPr lang="es-CO" altLang="es-CO" sz="2200" dirty="0" smtClean="0"/>
                <a:t> + 3 orbitales 2</a:t>
              </a:r>
              <a:r>
                <a:rPr lang="es-CO" altLang="es-CO" sz="2200" i="1" dirty="0" smtClean="0"/>
                <a:t>p</a:t>
              </a:r>
              <a:endParaRPr lang="es-CO" altLang="es-CO" sz="2200" dirty="0" smtClean="0"/>
            </a:p>
          </p:txBody>
        </p:sp>
      </p:grpSp>
      <p:grpSp>
        <p:nvGrpSpPr>
          <p:cNvPr id="11" name="Grupo 10"/>
          <p:cNvGrpSpPr/>
          <p:nvPr/>
        </p:nvGrpSpPr>
        <p:grpSpPr>
          <a:xfrm>
            <a:off x="5563379" y="3356992"/>
            <a:ext cx="2982526" cy="2591023"/>
            <a:chOff x="5437208" y="3625889"/>
            <a:chExt cx="2982526" cy="2591023"/>
          </a:xfrm>
        </p:grpSpPr>
        <p:grpSp>
          <p:nvGrpSpPr>
            <p:cNvPr id="93" name="Group 179"/>
            <p:cNvGrpSpPr>
              <a:grpSpLocks/>
            </p:cNvGrpSpPr>
            <p:nvPr/>
          </p:nvGrpSpPr>
          <p:grpSpPr bwMode="auto">
            <a:xfrm>
              <a:off x="5652120" y="3637210"/>
              <a:ext cx="2397125" cy="960438"/>
              <a:chOff x="3914" y="1728"/>
              <a:chExt cx="1510" cy="605"/>
            </a:xfrm>
          </p:grpSpPr>
          <p:sp>
            <p:nvSpPr>
              <p:cNvPr id="116" name="Text Box 15"/>
              <p:cNvSpPr txBox="1">
                <a:spLocks noChangeArrowheads="1"/>
              </p:cNvSpPr>
              <p:nvPr/>
            </p:nvSpPr>
            <p:spPr bwMode="auto">
              <a:xfrm>
                <a:off x="4413" y="2081"/>
                <a:ext cx="3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b="1" kern="0" dirty="0">
                    <a:solidFill>
                      <a:srgbClr val="7030A0"/>
                    </a:solidFill>
                  </a:rPr>
                  <a:t>s</a:t>
                </a:r>
                <a:r>
                  <a:rPr kumimoji="0" lang="en-US" altLang="es-CO" sz="2000" b="1" i="1" u="none" strike="noStrike" kern="0" cap="none" spc="0" normalizeH="0" baseline="0" noProof="0" dirty="0" smtClean="0">
                    <a:ln>
                      <a:noFill/>
                    </a:ln>
                    <a:solidFill>
                      <a:srgbClr val="7030A0"/>
                    </a:solidFill>
                    <a:effectLst/>
                    <a:uLnTx/>
                    <a:uFillTx/>
                  </a:rPr>
                  <a:t>p</a:t>
                </a:r>
                <a:endParaRPr kumimoji="0" lang="en-US" altLang="es-CO" sz="2000" b="1" i="0" u="none" strike="noStrike" kern="0" cap="none" spc="0" normalizeH="0" baseline="0" noProof="0" dirty="0" smtClean="0">
                  <a:ln>
                    <a:noFill/>
                  </a:ln>
                  <a:solidFill>
                    <a:srgbClr val="7030A0"/>
                  </a:solidFill>
                  <a:effectLst/>
                  <a:uLnTx/>
                  <a:uFillTx/>
                </a:endParaRPr>
              </a:p>
            </p:txBody>
          </p:sp>
          <p:grpSp>
            <p:nvGrpSpPr>
              <p:cNvPr id="117" name="Group 24"/>
              <p:cNvGrpSpPr>
                <a:grpSpLocks/>
              </p:cNvGrpSpPr>
              <p:nvPr/>
            </p:nvGrpSpPr>
            <p:grpSpPr bwMode="auto">
              <a:xfrm>
                <a:off x="4416" y="1728"/>
                <a:ext cx="1008" cy="336"/>
                <a:chOff x="2592" y="2880"/>
                <a:chExt cx="1008" cy="336"/>
              </a:xfrm>
            </p:grpSpPr>
            <p:sp>
              <p:nvSpPr>
                <p:cNvPr id="122" name="Rectangle 25"/>
                <p:cNvSpPr>
                  <a:spLocks noChangeArrowheads="1"/>
                </p:cNvSpPr>
                <p:nvPr/>
              </p:nvSpPr>
              <p:spPr bwMode="auto">
                <a:xfrm>
                  <a:off x="2592"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3" name="Rectangle 26"/>
                <p:cNvSpPr>
                  <a:spLocks noChangeArrowheads="1"/>
                </p:cNvSpPr>
                <p:nvPr/>
              </p:nvSpPr>
              <p:spPr bwMode="auto">
                <a:xfrm>
                  <a:off x="2928"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24" name="Rectangle 27"/>
                <p:cNvSpPr>
                  <a:spLocks noChangeArrowheads="1"/>
                </p:cNvSpPr>
                <p:nvPr/>
              </p:nvSpPr>
              <p:spPr bwMode="auto">
                <a:xfrm>
                  <a:off x="3264" y="2880"/>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118" name="Group 11"/>
              <p:cNvGrpSpPr>
                <a:grpSpLocks/>
              </p:cNvGrpSpPr>
              <p:nvPr/>
            </p:nvGrpSpPr>
            <p:grpSpPr bwMode="auto">
              <a:xfrm>
                <a:off x="3936" y="1728"/>
                <a:ext cx="336" cy="336"/>
                <a:chOff x="4128" y="2928"/>
                <a:chExt cx="336" cy="336"/>
              </a:xfrm>
            </p:grpSpPr>
            <p:sp>
              <p:nvSpPr>
                <p:cNvPr id="120" name="Text Box 12"/>
                <p:cNvSpPr txBox="1">
                  <a:spLocks noChangeArrowheads="1"/>
                </p:cNvSpPr>
                <p:nvPr/>
              </p:nvSpPr>
              <p:spPr bwMode="auto">
                <a:xfrm>
                  <a:off x="4128" y="29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1" name="Rectangle 13"/>
                <p:cNvSpPr>
                  <a:spLocks noChangeArrowheads="1"/>
                </p:cNvSpPr>
                <p:nvPr/>
              </p:nvSpPr>
              <p:spPr bwMode="auto">
                <a:xfrm>
                  <a:off x="4128" y="2928"/>
                  <a:ext cx="336" cy="3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altLang="es-CO" sz="24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sp>
            <p:nvSpPr>
              <p:cNvPr id="119" name="Text Box 14"/>
              <p:cNvSpPr txBox="1">
                <a:spLocks noChangeArrowheads="1"/>
              </p:cNvSpPr>
              <p:nvPr/>
            </p:nvSpPr>
            <p:spPr bwMode="auto">
              <a:xfrm>
                <a:off x="3914" y="2081"/>
                <a:ext cx="3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000" b="1" i="1" u="none" strike="noStrike" kern="0" cap="none" spc="0" normalizeH="0" baseline="0" noProof="0" dirty="0" err="1" smtClean="0">
                    <a:ln>
                      <a:noFill/>
                    </a:ln>
                    <a:solidFill>
                      <a:srgbClr val="7030A0"/>
                    </a:solidFill>
                    <a:effectLst/>
                    <a:uLnTx/>
                    <a:uFillTx/>
                    <a:latin typeface="Arial" panose="020B0604020202020204" pitchFamily="34" charset="0"/>
                  </a:rPr>
                  <a:t>sp</a:t>
                </a:r>
                <a:endParaRPr kumimoji="0" lang="en-US" altLang="es-CO" sz="2000" b="1" i="0" u="none" strike="noStrike" kern="0" cap="none" spc="0" normalizeH="0" baseline="0" noProof="0" dirty="0" smtClean="0">
                  <a:ln>
                    <a:noFill/>
                  </a:ln>
                  <a:solidFill>
                    <a:srgbClr val="7030A0"/>
                  </a:solidFill>
                  <a:effectLst/>
                  <a:uLnTx/>
                  <a:uFillTx/>
                  <a:latin typeface="Arial" panose="020B0604020202020204" pitchFamily="34" charset="0"/>
                </a:endParaRPr>
              </a:p>
            </p:txBody>
          </p:sp>
        </p:grpSp>
        <p:sp>
          <p:nvSpPr>
            <p:cNvPr id="159" name="Text Box 12"/>
            <p:cNvSpPr txBox="1">
              <a:spLocks noChangeArrowheads="1"/>
            </p:cNvSpPr>
            <p:nvPr/>
          </p:nvSpPr>
          <p:spPr bwMode="auto">
            <a:xfrm>
              <a:off x="5682283" y="362588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p:txBody>
        </p:sp>
        <p:sp>
          <p:nvSpPr>
            <p:cNvPr id="160" name="Text Box 12"/>
            <p:cNvSpPr txBox="1">
              <a:spLocks noChangeArrowheads="1"/>
            </p:cNvSpPr>
            <p:nvPr/>
          </p:nvSpPr>
          <p:spPr bwMode="auto">
            <a:xfrm>
              <a:off x="6444709" y="363720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CO" sz="2400" b="1" i="0" u="none" strike="noStrike" kern="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a:t>
              </a:r>
            </a:p>
          </p:txBody>
        </p:sp>
        <p:sp>
          <p:nvSpPr>
            <p:cNvPr id="161" name="Text Box 14"/>
            <p:cNvSpPr txBox="1">
              <a:spLocks noChangeArrowheads="1"/>
            </p:cNvSpPr>
            <p:nvPr/>
          </p:nvSpPr>
          <p:spPr bwMode="auto">
            <a:xfrm>
              <a:off x="7021338" y="4208712"/>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i="1" kern="0" dirty="0" err="1">
                  <a:solidFill>
                    <a:srgbClr val="000000"/>
                  </a:solidFill>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162" name="Text Box 14"/>
            <p:cNvSpPr txBox="1">
              <a:spLocks noChangeArrowheads="1"/>
            </p:cNvSpPr>
            <p:nvPr/>
          </p:nvSpPr>
          <p:spPr bwMode="auto">
            <a:xfrm>
              <a:off x="7547545" y="419753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s-CO" sz="2000" i="1" kern="0" dirty="0" err="1">
                  <a:solidFill>
                    <a:srgbClr val="000000"/>
                  </a:solidFill>
                </a:rPr>
                <a:t>2</a:t>
              </a:r>
              <a:r>
                <a:rPr kumimoji="0" lang="en-US" altLang="es-CO" sz="2000" b="0" i="1" u="none" strike="noStrike" kern="0" cap="none" spc="0" normalizeH="0" baseline="0" noProof="0" dirty="0" smtClean="0">
                  <a:ln>
                    <a:noFill/>
                  </a:ln>
                  <a:solidFill>
                    <a:srgbClr val="000000"/>
                  </a:solidFill>
                  <a:effectLst/>
                  <a:uLnTx/>
                  <a:uFillTx/>
                  <a:latin typeface="Arial" panose="020B0604020202020204" pitchFamily="34" charset="0"/>
                </a:rPr>
                <a:t>p</a:t>
              </a:r>
              <a:endParaRPr kumimoji="0" lang="en-US" altLang="es-CO" sz="20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167" name="Text Box 8"/>
            <p:cNvSpPr txBox="1">
              <a:spLocks noChangeArrowheads="1"/>
            </p:cNvSpPr>
            <p:nvPr/>
          </p:nvSpPr>
          <p:spPr bwMode="auto">
            <a:xfrm>
              <a:off x="5437208" y="4770362"/>
              <a:ext cx="29825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algn="ctr"/>
              <a:r>
                <a:rPr lang="es-CO" altLang="es-CO" sz="2200" b="1" dirty="0" smtClean="0"/>
                <a:t>Después de la Hibridación:</a:t>
              </a:r>
            </a:p>
            <a:p>
              <a:pPr algn="ctr"/>
              <a:r>
                <a:rPr lang="es-CO" altLang="es-CO" sz="2200" dirty="0" smtClean="0"/>
                <a:t>2 orbitales híbridos </a:t>
              </a:r>
              <a:r>
                <a:rPr lang="es-CO" altLang="es-CO" sz="2200" b="1" i="1" dirty="0" err="1" smtClean="0">
                  <a:solidFill>
                    <a:srgbClr val="7030A0"/>
                  </a:solidFill>
                </a:rPr>
                <a:t>sp</a:t>
              </a:r>
              <a:r>
                <a:rPr lang="es-CO" altLang="es-CO" sz="2200" dirty="0" smtClean="0"/>
                <a:t> y 2 orbitales </a:t>
              </a:r>
              <a:r>
                <a:rPr lang="es-CO" altLang="es-CO" sz="2200" i="1" dirty="0" smtClean="0"/>
                <a:t>2p</a:t>
              </a:r>
              <a:r>
                <a:rPr lang="es-CO" altLang="es-CO" sz="2200" dirty="0" smtClean="0"/>
                <a:t> </a:t>
              </a:r>
              <a:r>
                <a:rPr lang="es-CO" altLang="es-CO" sz="2200" dirty="0" err="1" smtClean="0"/>
                <a:t>vacios</a:t>
              </a:r>
              <a:endParaRPr lang="es-CO" altLang="es-CO" sz="2200" dirty="0" smtClean="0"/>
            </a:p>
          </p:txBody>
        </p:sp>
      </p:grpSp>
      <p:sp>
        <p:nvSpPr>
          <p:cNvPr id="168" name="Flecha derecha 167"/>
          <p:cNvSpPr/>
          <p:nvPr/>
        </p:nvSpPr>
        <p:spPr bwMode="auto">
          <a:xfrm>
            <a:off x="4038488" y="3435195"/>
            <a:ext cx="1241388" cy="44621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427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8" grpId="0" animBg="1"/>
    </p:bldLst>
  </p:timing>
</p:sld>
</file>

<file path=ppt/theme/theme1.xml><?xml version="1.0" encoding="utf-8"?>
<a:theme xmlns:a="http://schemas.openxmlformats.org/drawingml/2006/main" name="Tema de Office">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Hibridación: casos especiales">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PECV">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OM">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ibridación">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ibridación sp, molécula AX2   ">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ibridación sp2, molécula tipo AX3 ">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ibridación sp3, molécula tipo AX4 ">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ibridación sp3d, molécula tipo AX5 ">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ibridación sp3d2, molécula tipo AX6 ">
  <a:themeElements>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E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a de Offic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ema de Offic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ema de Offic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ema de Offic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ema de Offic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ema de Offic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ema de Offic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ema de Offic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ema de Offic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ema de Offic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ema de Offic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PlantillaPixel</Template>
  <TotalTime>461</TotalTime>
  <Words>4238</Words>
  <Application>Microsoft Office PowerPoint</Application>
  <PresentationFormat>Presentación en pantalla (4:3)</PresentationFormat>
  <Paragraphs>688</Paragraphs>
  <Slides>68</Slides>
  <Notes>31</Notes>
  <HiddenSlides>0</HiddenSlides>
  <MMClips>0</MMClips>
  <ScaleCrop>false</ScaleCrop>
  <HeadingPairs>
    <vt:vector size="8" baseType="variant">
      <vt:variant>
        <vt:lpstr>Fuentes usadas</vt:lpstr>
      </vt:variant>
      <vt:variant>
        <vt:i4>8</vt:i4>
      </vt:variant>
      <vt:variant>
        <vt:lpstr>Tema</vt:lpstr>
      </vt:variant>
      <vt:variant>
        <vt:i4>10</vt:i4>
      </vt:variant>
      <vt:variant>
        <vt:lpstr>Servidores OLE incrustados</vt:lpstr>
      </vt:variant>
      <vt:variant>
        <vt:i4>1</vt:i4>
      </vt:variant>
      <vt:variant>
        <vt:lpstr>Títulos de diapositiva</vt:lpstr>
      </vt:variant>
      <vt:variant>
        <vt:i4>68</vt:i4>
      </vt:variant>
    </vt:vector>
  </HeadingPairs>
  <TitlesOfParts>
    <vt:vector size="87" baseType="lpstr">
      <vt:lpstr>Arial</vt:lpstr>
      <vt:lpstr>Calibri</vt:lpstr>
      <vt:lpstr>Cambria Math</vt:lpstr>
      <vt:lpstr>Segoe UI</vt:lpstr>
      <vt:lpstr>Segoe UI Light</vt:lpstr>
      <vt:lpstr>Symbol</vt:lpstr>
      <vt:lpstr>Times New Roman</vt:lpstr>
      <vt:lpstr>Wingdings</vt:lpstr>
      <vt:lpstr>Tema de Office</vt:lpstr>
      <vt:lpstr>RPECV</vt:lpstr>
      <vt:lpstr>TOM</vt:lpstr>
      <vt:lpstr>Hibridación</vt:lpstr>
      <vt:lpstr>Hibridación sp, molécula AX2   </vt:lpstr>
      <vt:lpstr>Hibridación sp2, molécula tipo AX3 </vt:lpstr>
      <vt:lpstr>Hibridación sp3, molécula tipo AX4 </vt:lpstr>
      <vt:lpstr>Hibridación sp3d, molécula tipo AX5 </vt:lpstr>
      <vt:lpstr>Hibridación sp3d2, molécula tipo AX6 </vt:lpstr>
      <vt:lpstr>Hibridación: casos especiales</vt:lpstr>
      <vt:lpstr>CS ChemDraw Drawing</vt:lpstr>
      <vt:lpstr>Presentación de PowerPoint</vt:lpstr>
      <vt:lpstr>Tercera  parte: Hibridación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Cuarta parte: TOM Teoría Orbital Molecular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Danny Balanta</dc:creator>
  <cp:lastModifiedBy>pc</cp:lastModifiedBy>
  <cp:revision>169</cp:revision>
  <dcterms:created xsi:type="dcterms:W3CDTF">2016-05-07T22:07:24Z</dcterms:created>
  <dcterms:modified xsi:type="dcterms:W3CDTF">2019-01-24T08:05:59Z</dcterms:modified>
</cp:coreProperties>
</file>